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mp4" ContentType="video/mp4"/>
  <Default Extension="emf" ContentType="image/x-emf"/>
  <Default Extension="jpeg" ContentType="image/jpeg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3" r:id="rId4"/>
  </p:sldMasterIdLst>
  <p:notesMasterIdLst>
    <p:notesMasterId r:id="rId37"/>
  </p:notesMasterIdLst>
  <p:handoutMasterIdLst>
    <p:handoutMasterId r:id="rId38"/>
  </p:handoutMasterIdLst>
  <p:sldIdLst>
    <p:sldId id="256" r:id="rId5"/>
    <p:sldId id="257" r:id="rId6"/>
    <p:sldId id="283" r:id="rId7"/>
    <p:sldId id="258" r:id="rId8"/>
    <p:sldId id="259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66" r:id="rId19"/>
    <p:sldId id="284" r:id="rId20"/>
    <p:sldId id="274" r:id="rId21"/>
    <p:sldId id="286" r:id="rId22"/>
    <p:sldId id="285" r:id="rId23"/>
    <p:sldId id="287" r:id="rId24"/>
    <p:sldId id="292" r:id="rId25"/>
    <p:sldId id="275" r:id="rId26"/>
    <p:sldId id="276" r:id="rId27"/>
    <p:sldId id="277" r:id="rId28"/>
    <p:sldId id="288" r:id="rId29"/>
    <p:sldId id="289" r:id="rId30"/>
    <p:sldId id="290" r:id="rId31"/>
    <p:sldId id="278" r:id="rId32"/>
    <p:sldId id="282" r:id="rId33"/>
    <p:sldId id="279" r:id="rId34"/>
    <p:sldId id="291" r:id="rId35"/>
    <p:sldId id="281" r:id="rId36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8F8F8"/>
    <a:srgbClr val="30A6CD"/>
    <a:srgbClr val="9D8C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5"/>
    <p:restoredTop sz="94678"/>
  </p:normalViewPr>
  <p:slideViewPr>
    <p:cSldViewPr snapToObjects="1">
      <p:cViewPr varScale="1">
        <p:scale>
          <a:sx n="131" d="100"/>
          <a:sy n="131" d="100"/>
        </p:scale>
        <p:origin x="424" y="16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notesMaster" Target="notesMasters/notesMaster1.xml"/><Relationship Id="rId38" Type="http://schemas.openxmlformats.org/officeDocument/2006/relationships/handoutMaster" Target="handoutMasters/handoutMaster1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Relationship Id="rId43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2E8FA7-2F4C-5D49-9BA4-AF921E49AE74}" type="datetime1">
              <a:rPr lang="en-US" smtClean="0"/>
              <a:pPr/>
              <a:t>1/17/18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337E74-6FDC-BA4C-B798-CEB3174D95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349898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26B0FB-EA67-3A40-825F-8F252A860502}" type="datetime1">
              <a:rPr lang="en-US" smtClean="0"/>
              <a:pPr/>
              <a:t>1/17/18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2C66A3-1D14-8C46-8C0C-97773EFB71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3337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/>
              <a:t>Why is this happening now?</a:t>
            </a:r>
          </a:p>
          <a:p>
            <a:pPr marL="171450" indent="-171450">
              <a:buFont typeface="Arial"/>
              <a:buChar char="•"/>
            </a:pPr>
            <a:r>
              <a:rPr lang="en-US" dirty="0"/>
              <a:t>In</a:t>
            </a:r>
            <a:r>
              <a:rPr lang="en-US" baseline="0" dirty="0"/>
              <a:t> previous years we enjoyed a doubling of clock rate every 18 months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/>
              <a:t>Frustrating to computer buyers but great for HPC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/>
              <a:t>(Technically, </a:t>
            </a:r>
            <a:r>
              <a:rPr lang="en-US" baseline="0" noProof="0" dirty="0"/>
              <a:t>it’s </a:t>
            </a:r>
            <a:r>
              <a:rPr lang="en-US" baseline="0" noProof="0" dirty="0" err="1"/>
              <a:t>Dennard</a:t>
            </a:r>
            <a:r>
              <a:rPr lang="en-US" baseline="0" noProof="0" dirty="0"/>
              <a:t> scaling, that power in transistors drops as they shrink, that is dead</a:t>
            </a:r>
            <a:r>
              <a:rPr lang="fr-FR" baseline="0" dirty="0"/>
              <a:t>.)</a:t>
            </a:r>
            <a:endParaRPr lang="en-US" baseline="0" dirty="0"/>
          </a:p>
          <a:p>
            <a:pPr marL="171450" lvl="0" indent="-171450">
              <a:buFont typeface="Arial"/>
              <a:buChar char="•"/>
            </a:pPr>
            <a:r>
              <a:rPr lang="en-US" dirty="0"/>
              <a:t>Now,</a:t>
            </a:r>
            <a:r>
              <a:rPr lang="en-US" baseline="0" dirty="0"/>
              <a:t> clock rates have leveled off at 2-4 GHz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/>
              <a:t>Manufactures compensate by adding more cores, more parallelism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702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324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07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676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/>
              <a:t>The source code of Marching Cubes in three different packages. Case tables removed (all essentially the same).</a:t>
            </a:r>
          </a:p>
          <a:p>
            <a:pPr marL="171450" indent="-171450">
              <a:buFont typeface="Arial"/>
              <a:buChar char="•"/>
            </a:pPr>
            <a:r>
              <a:rPr lang="en-US" dirty="0"/>
              <a:t>CUDA</a:t>
            </a:r>
            <a:r>
              <a:rPr lang="en-US" baseline="0" dirty="0"/>
              <a:t> SDK: </a:t>
            </a:r>
            <a:r>
              <a:rPr lang="en-US" baseline="0" dirty="0" err="1"/>
              <a:t>marchingCubes_kernel.cu</a:t>
            </a:r>
            <a:endParaRPr lang="en-US" baseline="0" dirty="0"/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VTK-m: </a:t>
            </a:r>
            <a:r>
              <a:rPr lang="en-US" baseline="0" dirty="0" err="1"/>
              <a:t>IsosurfaceUniformGrid.h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351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195388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486400"/>
            <a:ext cx="9144000" cy="2286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5410200"/>
            <a:ext cx="9144000" cy="5715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1" y="2628900"/>
            <a:ext cx="8228489" cy="616743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1" y="3245643"/>
            <a:ext cx="8228489" cy="1809834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5" name="Picture 6" descr="SNL_Stacked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934200" y="304801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" descr="SNL_Motto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227138" y="445294"/>
            <a:ext cx="5394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 userDrawn="1"/>
        </p:nvSpPr>
        <p:spPr>
          <a:xfrm>
            <a:off x="2857203" y="5104626"/>
            <a:ext cx="623770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997575" algn="r"/>
              </a:tabLst>
              <a:defRPr/>
            </a:pPr>
            <a:r>
              <a:rPr lang="en-US" sz="600" kern="1200" dirty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Sandia National Laboratories is a multi-mission laboratory managed and operated by National Technology and Engineering Solutions of Sandia, LLC., a wholly owned subsidiary of Honeywell International, Inc., for the U.S. Department of Energy’s National Nuclear Security Administration under contract DE-NA0003525.	SAND NO. </a:t>
            </a:r>
            <a:r>
              <a:rPr lang="de-DE" sz="6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2018-</a:t>
            </a:r>
            <a:r>
              <a:rPr lang="is-IS" sz="6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0480</a:t>
            </a:r>
            <a:r>
              <a:rPr lang="de-DE" sz="6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de-DE" sz="600" kern="1200" dirty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PE</a:t>
            </a:r>
            <a:endParaRPr lang="en-US" sz="600" kern="1200" dirty="0">
              <a:solidFill>
                <a:schemeClr val="tx1"/>
              </a:solidFill>
              <a:effectLst/>
              <a:latin typeface="Arial"/>
              <a:ea typeface="+mn-ea"/>
              <a:cs typeface="Arial"/>
            </a:endParaRPr>
          </a:p>
        </p:txBody>
      </p:sp>
      <p:pic>
        <p:nvPicPr>
          <p:cNvPr id="23" name="Picture 22" descr="New_DOE_Logo_Whit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4" y="5134737"/>
            <a:ext cx="981012" cy="246888"/>
          </a:xfrm>
          <a:prstGeom prst="rect">
            <a:avLst/>
          </a:prstGeom>
        </p:spPr>
      </p:pic>
      <p:pic>
        <p:nvPicPr>
          <p:cNvPr id="24" name="Picture 23" descr="NNSA Logo_White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00" y="5134737"/>
            <a:ext cx="888456" cy="246888"/>
          </a:xfrm>
          <a:prstGeom prst="rect">
            <a:avLst/>
          </a:prstGeom>
        </p:spPr>
      </p:pic>
      <p:pic>
        <p:nvPicPr>
          <p:cNvPr id="26" name="Picture 25" descr="ccr-logo-white-transparent-background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750" y="5067300"/>
            <a:ext cx="791359" cy="32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22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743756"/>
            <a:ext cx="8991600" cy="49331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398" y="2283619"/>
            <a:ext cx="7772400" cy="1021556"/>
          </a:xfrm>
        </p:spPr>
        <p:txBody>
          <a:bodyPr anchor="b"/>
          <a:lstStyle>
            <a:lvl1pPr algn="l">
              <a:defRPr sz="4000" b="1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398" y="3305175"/>
            <a:ext cx="7772400" cy="1125140"/>
          </a:xfrm>
        </p:spPr>
        <p:txBody>
          <a:bodyPr anchor="t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743757"/>
            <a:ext cx="4419600" cy="493314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43757"/>
            <a:ext cx="4419600" cy="493314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743756"/>
            <a:ext cx="4421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200" y="1223578"/>
            <a:ext cx="4421188" cy="44535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744764"/>
            <a:ext cx="4422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224584"/>
            <a:ext cx="4422775" cy="445231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3405" y="4889499"/>
            <a:ext cx="2895600" cy="213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png"/><Relationship Id="rId10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1"/>
            <a:ext cx="8077200" cy="743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743756"/>
            <a:ext cx="8991600" cy="4933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6" descr="SNL_Stacked_White.png"/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3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023225" y="133350"/>
            <a:ext cx="914400" cy="351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801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5">
              <a:lumMod val="20000"/>
              <a:lumOff val="80000"/>
            </a:schemeClr>
          </a:solidFill>
          <a:latin typeface="Calibri"/>
          <a:ea typeface="ＭＳ Ｐゴシック" charset="-128"/>
          <a:cs typeface="Calibri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5">
            <a:lumMod val="60000"/>
            <a:lumOff val="40000"/>
          </a:schemeClr>
        </a:buClr>
        <a:buFont typeface="Wingdings" pitchFamily="-111" charset="2"/>
        <a:buChar char="§"/>
        <a:defRPr sz="2400">
          <a:solidFill>
            <a:schemeClr val="tx1"/>
          </a:solidFill>
          <a:latin typeface="Calibri"/>
          <a:ea typeface="ＭＳ Ｐゴシック" charset="-128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-111" charset="2"/>
        <a:buChar char="§"/>
        <a:defRPr sz="20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Font typeface="Wingdings" pitchFamily="-111" charset="2"/>
        <a:buChar char="§"/>
        <a:defRPr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7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8.png"/><Relationship Id="rId7" Type="http://schemas.openxmlformats.org/officeDocument/2006/relationships/image" Target="../media/image26.png"/><Relationship Id="rId8" Type="http://schemas.openxmlformats.org/officeDocument/2006/relationships/image" Target="../media/image20.png"/><Relationship Id="rId9" Type="http://schemas.openxmlformats.org/officeDocument/2006/relationships/image" Target="../media/image22.png"/><Relationship Id="rId10" Type="http://schemas.openxmlformats.org/officeDocument/2006/relationships/image" Target="../media/image29.png"/><Relationship Id="rId11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tiff"/><Relationship Id="rId3" Type="http://schemas.openxmlformats.org/officeDocument/2006/relationships/image" Target="../media/image40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41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g"/><Relationship Id="rId3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1" y="2628900"/>
            <a:ext cx="8381999" cy="616743"/>
          </a:xfrm>
        </p:spPr>
        <p:txBody>
          <a:bodyPr/>
          <a:lstStyle/>
          <a:p>
            <a:r>
              <a:rPr lang="en-US" dirty="0"/>
              <a:t>Using VTK-m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1" y="3245643"/>
            <a:ext cx="8381999" cy="1809834"/>
          </a:xfrm>
        </p:spPr>
        <p:txBody>
          <a:bodyPr/>
          <a:lstStyle/>
          <a:p>
            <a:r>
              <a:rPr lang="en-US" dirty="0"/>
              <a:t>Kenneth Moreland  </a:t>
            </a:r>
            <a:r>
              <a:rPr lang="en-US" sz="1800" dirty="0"/>
              <a:t>Sandia National Laboratories</a:t>
            </a:r>
          </a:p>
          <a:p>
            <a:r>
              <a:rPr lang="en-US" sz="1800" dirty="0"/>
              <a:t>with contributions from Dave Pugmire and the rest of the VTK-m team</a:t>
            </a:r>
            <a:endParaRPr lang="en-US" dirty="0"/>
          </a:p>
          <a:p>
            <a:r>
              <a:rPr lang="en-US" sz="2000" dirty="0"/>
              <a:t>February 5, 2018</a:t>
            </a:r>
          </a:p>
        </p:txBody>
      </p:sp>
      <p:pic>
        <p:nvPicPr>
          <p:cNvPr id="4" name="Picture 3" descr="Screen shot 2017-03-07 at 6.34.4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57301"/>
            <a:ext cx="1423192" cy="1371596"/>
          </a:xfrm>
          <a:prstGeom prst="rect">
            <a:avLst/>
          </a:prstGeom>
        </p:spPr>
      </p:pic>
      <p:pic>
        <p:nvPicPr>
          <p:cNvPr id="5" name="Picture 4" descr="Screen shot 2017-03-06 at 8.05.5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787" y="1257301"/>
            <a:ext cx="2996641" cy="13715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874" y="1257301"/>
            <a:ext cx="1500549" cy="13715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3" t="3813" r="11842" b="6164"/>
          <a:stretch/>
        </p:blipFill>
        <p:spPr>
          <a:xfrm rot="16200000">
            <a:off x="7737723" y="1222597"/>
            <a:ext cx="1371573" cy="1440981"/>
          </a:xfrm>
          <a:prstGeom prst="rect">
            <a:avLst/>
          </a:prstGeom>
        </p:spPr>
      </p:pic>
      <p:pic>
        <p:nvPicPr>
          <p:cNvPr id="10" name="Picture 9" descr="Entropy_compresse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022" y="1257301"/>
            <a:ext cx="1464258" cy="1371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191000" y="3429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Reader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191000" y="13335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Filter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191000" y="23241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Filter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191000" y="33147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Filter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191000" y="43053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Rendering</a:t>
            </a:r>
          </a:p>
        </p:txBody>
      </p:sp>
      <p:cxnSp>
        <p:nvCxnSpPr>
          <p:cNvPr id="22" name="Straight Arrow Connector 21"/>
          <p:cNvCxnSpPr>
            <a:stCxn id="10" idx="2"/>
            <a:endCxn id="17" idx="0"/>
          </p:cNvCxnSpPr>
          <p:nvPr/>
        </p:nvCxnSpPr>
        <p:spPr>
          <a:xfrm>
            <a:off x="4770120" y="9525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7" idx="2"/>
            <a:endCxn id="18" idx="0"/>
          </p:cNvCxnSpPr>
          <p:nvPr/>
        </p:nvCxnSpPr>
        <p:spPr>
          <a:xfrm>
            <a:off x="4770120" y="19431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8" idx="2"/>
            <a:endCxn id="19" idx="0"/>
          </p:cNvCxnSpPr>
          <p:nvPr/>
        </p:nvCxnSpPr>
        <p:spPr>
          <a:xfrm>
            <a:off x="4770120" y="29337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9" idx="2"/>
            <a:endCxn id="20" idx="0"/>
          </p:cNvCxnSpPr>
          <p:nvPr/>
        </p:nvCxnSpPr>
        <p:spPr>
          <a:xfrm>
            <a:off x="4770120" y="39243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400800" y="1333500"/>
            <a:ext cx="1219200" cy="609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Algorithm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8046" y="876300"/>
            <a:ext cx="1400154" cy="700077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953000" y="2628900"/>
            <a:ext cx="304800" cy="228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467600" y="3029563"/>
            <a:ext cx="1447800" cy="89473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Simulation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8534400" y="3448600"/>
            <a:ext cx="304800" cy="228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 descr="xgc_wallHit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000500"/>
            <a:ext cx="1084959" cy="1019617"/>
          </a:xfrm>
          <a:prstGeom prst="rect">
            <a:avLst/>
          </a:prstGeom>
        </p:spPr>
      </p:pic>
      <p:cxnSp>
        <p:nvCxnSpPr>
          <p:cNvPr id="36" name="Curved Connector 35"/>
          <p:cNvCxnSpPr>
            <a:stCxn id="29" idx="3"/>
            <a:endCxn id="33" idx="0"/>
          </p:cNvCxnSpPr>
          <p:nvPr/>
        </p:nvCxnSpPr>
        <p:spPr>
          <a:xfrm>
            <a:off x="7620000" y="1638300"/>
            <a:ext cx="1066800" cy="1810300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Curved Connector 37"/>
          <p:cNvCxnSpPr>
            <a:stCxn id="29" idx="1"/>
            <a:endCxn id="31" idx="0"/>
          </p:cNvCxnSpPr>
          <p:nvPr/>
        </p:nvCxnSpPr>
        <p:spPr>
          <a:xfrm rot="10800000" flipV="1">
            <a:off x="5105400" y="1638300"/>
            <a:ext cx="1295400" cy="990600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1185" y="2147877"/>
            <a:ext cx="107461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017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Use VTK-m?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00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Use VTK-m?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I use tools like ParaView, </a:t>
            </a:r>
            <a:r>
              <a:rPr lang="en-US" sz="3200" dirty="0" err="1"/>
              <a:t>VisIt</a:t>
            </a:r>
            <a:r>
              <a:rPr lang="en-US" sz="3200" dirty="0"/>
              <a:t>, Catalyst, </a:t>
            </a:r>
            <a:r>
              <a:rPr lang="en-US" sz="3200" dirty="0" err="1"/>
              <a:t>Libsim</a:t>
            </a:r>
            <a:r>
              <a:rPr lang="en-US" sz="3200" dirty="0"/>
              <a:t>, ASCENT, etc.</a:t>
            </a:r>
          </a:p>
          <a:p>
            <a:endParaRPr lang="en-US" sz="3200" dirty="0"/>
          </a:p>
          <a:p>
            <a:r>
              <a:rPr lang="en-US" sz="3200" dirty="0"/>
              <a:t>I develop software that uses (or will use) visualization libraries.</a:t>
            </a:r>
          </a:p>
          <a:p>
            <a:endParaRPr lang="en-US" sz="3200" dirty="0"/>
          </a:p>
          <a:p>
            <a:r>
              <a:rPr lang="en-US" sz="3200" dirty="0"/>
              <a:t>I develop visualization software and want to make the leap to many-core devices.</a:t>
            </a:r>
          </a:p>
        </p:txBody>
      </p:sp>
    </p:spTree>
    <p:extLst>
      <p:ext uri="{BB962C8B-B14F-4D97-AF65-F5344CB8AC3E}">
        <p14:creationId xmlns:p14="http://schemas.microsoft.com/office/powerpoint/2010/main" val="83079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Use VTK-m?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use tools like ParaView, </a:t>
            </a:r>
            <a:r>
              <a:rPr lang="en-US" dirty="0" err="1"/>
              <a:t>VisIt</a:t>
            </a:r>
            <a:r>
              <a:rPr lang="en-US" dirty="0"/>
              <a:t>, Catalyst, </a:t>
            </a:r>
            <a:r>
              <a:rPr lang="en-US" dirty="0" err="1"/>
              <a:t>Libsim</a:t>
            </a:r>
            <a:r>
              <a:rPr lang="en-US" dirty="0"/>
              <a:t>, ASCENT, etc.</a:t>
            </a:r>
          </a:p>
        </p:txBody>
      </p:sp>
    </p:spTree>
    <p:extLst>
      <p:ext uri="{BB962C8B-B14F-4D97-AF65-F5344CB8AC3E}">
        <p14:creationId xmlns:p14="http://schemas.microsoft.com/office/powerpoint/2010/main" val="327452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191000" y="3429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Reader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191000" y="13335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Filter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191000" y="23241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Filter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191000" y="33147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Filter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191000" y="43053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Rendering</a:t>
            </a:r>
          </a:p>
        </p:txBody>
      </p:sp>
      <p:cxnSp>
        <p:nvCxnSpPr>
          <p:cNvPr id="22" name="Straight Arrow Connector 21"/>
          <p:cNvCxnSpPr>
            <a:stCxn id="10" idx="2"/>
            <a:endCxn id="17" idx="0"/>
          </p:cNvCxnSpPr>
          <p:nvPr/>
        </p:nvCxnSpPr>
        <p:spPr>
          <a:xfrm>
            <a:off x="4770120" y="9525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7" idx="2"/>
            <a:endCxn id="18" idx="0"/>
          </p:cNvCxnSpPr>
          <p:nvPr/>
        </p:nvCxnSpPr>
        <p:spPr>
          <a:xfrm>
            <a:off x="4770120" y="19431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8" idx="2"/>
            <a:endCxn id="19" idx="0"/>
          </p:cNvCxnSpPr>
          <p:nvPr/>
        </p:nvCxnSpPr>
        <p:spPr>
          <a:xfrm>
            <a:off x="4770120" y="29337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9" idx="2"/>
            <a:endCxn id="20" idx="0"/>
          </p:cNvCxnSpPr>
          <p:nvPr/>
        </p:nvCxnSpPr>
        <p:spPr>
          <a:xfrm>
            <a:off x="4770120" y="39243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400800" y="1333500"/>
            <a:ext cx="1219200" cy="609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Algorithm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8046" y="876300"/>
            <a:ext cx="1400154" cy="700077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953000" y="2628900"/>
            <a:ext cx="304800" cy="228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467600" y="3029563"/>
            <a:ext cx="1447800" cy="89473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Simulation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8534400" y="3448600"/>
            <a:ext cx="304800" cy="228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 descr="xgc_wallHit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000500"/>
            <a:ext cx="1084959" cy="1019617"/>
          </a:xfrm>
          <a:prstGeom prst="rect">
            <a:avLst/>
          </a:prstGeom>
        </p:spPr>
      </p:pic>
      <p:cxnSp>
        <p:nvCxnSpPr>
          <p:cNvPr id="36" name="Curved Connector 35"/>
          <p:cNvCxnSpPr>
            <a:stCxn id="29" idx="3"/>
            <a:endCxn id="33" idx="0"/>
          </p:cNvCxnSpPr>
          <p:nvPr/>
        </p:nvCxnSpPr>
        <p:spPr>
          <a:xfrm>
            <a:off x="7620000" y="1638300"/>
            <a:ext cx="1066800" cy="1810300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Curved Connector 37"/>
          <p:cNvCxnSpPr>
            <a:stCxn id="29" idx="1"/>
            <a:endCxn id="31" idx="0"/>
          </p:cNvCxnSpPr>
          <p:nvPr/>
        </p:nvCxnSpPr>
        <p:spPr>
          <a:xfrm rot="10800000" flipV="1">
            <a:off x="5105400" y="1638300"/>
            <a:ext cx="1295400" cy="990600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1185" y="2147877"/>
            <a:ext cx="107461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5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7" descr="Shuttle2.png"/>
          <p:cNvPicPr>
            <a:picLocks noChangeAspect="1"/>
          </p:cNvPicPr>
          <p:nvPr/>
        </p:nvPicPr>
        <p:blipFill>
          <a:blip r:embed="rId2"/>
          <a:srcRect t="-4340" b="-4340"/>
          <a:stretch>
            <a:fillRect/>
          </a:stretch>
        </p:blipFill>
        <p:spPr bwMode="auto">
          <a:xfrm>
            <a:off x="-3890" y="-114300"/>
            <a:ext cx="2727473" cy="1852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90" y="2161674"/>
            <a:ext cx="2190750" cy="1752600"/>
          </a:xfrm>
          <a:prstGeom prst="rect">
            <a:avLst/>
          </a:prstGeom>
        </p:spPr>
      </p:pic>
      <p:pic>
        <p:nvPicPr>
          <p:cNvPr id="4" name="Picture 3" descr="ParaView_whit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62100"/>
            <a:ext cx="1752600" cy="4095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3676315"/>
            <a:ext cx="1066800" cy="495969"/>
          </a:xfrm>
          <a:prstGeom prst="rect">
            <a:avLst/>
          </a:prstGeom>
        </p:spPr>
      </p:pic>
      <p:pic>
        <p:nvPicPr>
          <p:cNvPr id="6" name="Picture 5" descr="PV_Catalys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9" y="4657283"/>
            <a:ext cx="2624234" cy="9525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191000" y="3429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Reader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191000" y="13335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Filter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191000" y="23241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Filter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191000" y="33147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Filter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191000" y="43053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Rendering</a:t>
            </a:r>
          </a:p>
        </p:txBody>
      </p:sp>
      <p:cxnSp>
        <p:nvCxnSpPr>
          <p:cNvPr id="22" name="Straight Arrow Connector 21"/>
          <p:cNvCxnSpPr>
            <a:stCxn id="10" idx="2"/>
            <a:endCxn id="17" idx="0"/>
          </p:cNvCxnSpPr>
          <p:nvPr/>
        </p:nvCxnSpPr>
        <p:spPr>
          <a:xfrm>
            <a:off x="4770120" y="9525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7" idx="2"/>
            <a:endCxn id="18" idx="0"/>
          </p:cNvCxnSpPr>
          <p:nvPr/>
        </p:nvCxnSpPr>
        <p:spPr>
          <a:xfrm>
            <a:off x="4770120" y="19431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8" idx="2"/>
            <a:endCxn id="19" idx="0"/>
          </p:cNvCxnSpPr>
          <p:nvPr/>
        </p:nvCxnSpPr>
        <p:spPr>
          <a:xfrm>
            <a:off x="4770120" y="29337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9" idx="2"/>
            <a:endCxn id="20" idx="0"/>
          </p:cNvCxnSpPr>
          <p:nvPr/>
        </p:nvCxnSpPr>
        <p:spPr>
          <a:xfrm>
            <a:off x="4770120" y="39243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400800" y="1333500"/>
            <a:ext cx="1219200" cy="609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Algorithm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8046" y="876300"/>
            <a:ext cx="1400154" cy="700077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953000" y="2628900"/>
            <a:ext cx="304800" cy="228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467600" y="3029563"/>
            <a:ext cx="1447800" cy="89473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Simulation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8534400" y="3448600"/>
            <a:ext cx="304800" cy="228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 descr="xgc_wallHits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000500"/>
            <a:ext cx="1084959" cy="1019617"/>
          </a:xfrm>
          <a:prstGeom prst="rect">
            <a:avLst/>
          </a:prstGeom>
        </p:spPr>
      </p:pic>
      <p:cxnSp>
        <p:nvCxnSpPr>
          <p:cNvPr id="36" name="Curved Connector 35"/>
          <p:cNvCxnSpPr>
            <a:stCxn id="29" idx="3"/>
            <a:endCxn id="33" idx="0"/>
          </p:cNvCxnSpPr>
          <p:nvPr/>
        </p:nvCxnSpPr>
        <p:spPr>
          <a:xfrm>
            <a:off x="7620000" y="1638300"/>
            <a:ext cx="1066800" cy="1810300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Curved Connector 37"/>
          <p:cNvCxnSpPr>
            <a:stCxn id="29" idx="1"/>
            <a:endCxn id="31" idx="0"/>
          </p:cNvCxnSpPr>
          <p:nvPr/>
        </p:nvCxnSpPr>
        <p:spPr>
          <a:xfrm rot="10800000" flipV="1">
            <a:off x="5105400" y="1638300"/>
            <a:ext cx="1295400" cy="990600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 flipV="1">
            <a:off x="2971800" y="1866900"/>
            <a:ext cx="685800" cy="381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>
            <a:off x="2514600" y="2324100"/>
            <a:ext cx="1143000" cy="13531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>
            <a:off x="2514600" y="2476500"/>
            <a:ext cx="1219200" cy="2438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1185" y="2147877"/>
            <a:ext cx="107461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740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PV_Catalyst.png">
            <a:extLst>
              <a:ext uri="{FF2B5EF4-FFF2-40B4-BE49-F238E27FC236}">
                <a16:creationId xmlns:a16="http://schemas.microsoft.com/office/drawing/2014/main" xmlns="" id="{AACC90F4-D1E5-4590-9B38-1ECC331DEB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292" y="1128964"/>
            <a:ext cx="1645920" cy="5974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1561" y="1927262"/>
            <a:ext cx="2110702" cy="823174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8E9B9356-51EF-4E13-A331-806B79819927}"/>
              </a:ext>
            </a:extLst>
          </p:cNvPr>
          <p:cNvGrpSpPr/>
          <p:nvPr/>
        </p:nvGrpSpPr>
        <p:grpSpPr>
          <a:xfrm>
            <a:off x="3809801" y="593771"/>
            <a:ext cx="2706066" cy="1667795"/>
            <a:chOff x="5078412" y="411480"/>
            <a:chExt cx="3607148" cy="2223148"/>
          </a:xfrm>
        </p:grpSpPr>
        <p:pic>
          <p:nvPicPr>
            <p:cNvPr id="6" name="Content Placeholder 7" descr="Shuttle2.png"/>
            <p:cNvPicPr>
              <a:picLocks noChangeAspect="1"/>
            </p:cNvPicPr>
            <p:nvPr/>
          </p:nvPicPr>
          <p:blipFill>
            <a:blip r:embed="rId5"/>
            <a:srcRect t="-4340" b="-4340"/>
            <a:stretch>
              <a:fillRect/>
            </a:stretch>
          </p:blipFill>
          <p:spPr bwMode="auto">
            <a:xfrm>
              <a:off x="5114732" y="411480"/>
              <a:ext cx="3272967" cy="2223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6" descr="ParaView_white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412" y="1705935"/>
              <a:ext cx="3607148" cy="84293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70000"/>
                </a:prstClr>
              </a:outerShdw>
            </a:effectLst>
          </p:spPr>
        </p:pic>
      </p:grpSp>
      <p:grpSp>
        <p:nvGrpSpPr>
          <p:cNvPr id="11" name="Group 10"/>
          <p:cNvGrpSpPr/>
          <p:nvPr/>
        </p:nvGrpSpPr>
        <p:grpSpPr>
          <a:xfrm>
            <a:off x="4094575" y="2251641"/>
            <a:ext cx="2131652" cy="1577752"/>
            <a:chOff x="1272460" y="2943058"/>
            <a:chExt cx="2367885" cy="175260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72460" y="2943058"/>
              <a:ext cx="2190750" cy="17526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81200" y="3924301"/>
              <a:ext cx="1659145" cy="77135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70000"/>
                </a:prstClr>
              </a:outerShdw>
            </a:effectLst>
          </p:spPr>
        </p:pic>
      </p:grpSp>
      <p:sp>
        <p:nvSpPr>
          <p:cNvPr id="13" name="TextBox 12"/>
          <p:cNvSpPr txBox="1"/>
          <p:nvPr/>
        </p:nvSpPr>
        <p:spPr>
          <a:xfrm>
            <a:off x="1760810" y="2151910"/>
            <a:ext cx="1208729" cy="554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1" b="1" dirty="0" err="1"/>
              <a:t>Libsim</a:t>
            </a:r>
            <a:endParaRPr lang="en-US" sz="3001" b="1" dirty="0"/>
          </a:p>
        </p:txBody>
      </p:sp>
      <p:sp>
        <p:nvSpPr>
          <p:cNvPr id="14" name="Rectangle 13"/>
          <p:cNvSpPr/>
          <p:nvPr/>
        </p:nvSpPr>
        <p:spPr>
          <a:xfrm>
            <a:off x="-78044" y="625187"/>
            <a:ext cx="1014357" cy="345874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" rtlCol="0" anchor="t"/>
          <a:lstStyle/>
          <a:p>
            <a:pPr algn="ctr"/>
            <a:r>
              <a:rPr lang="en-US" sz="2161" dirty="0"/>
              <a:t>Simulations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23681" y="292703"/>
            <a:ext cx="20915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>
                <a:solidFill>
                  <a:schemeClr val="accent1"/>
                </a:solidFill>
              </a:rPr>
              <a:t>GUI / Parallel Management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997763" y="1416946"/>
            <a:ext cx="1768433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>
                <a:solidFill>
                  <a:schemeClr val="accent1"/>
                </a:solidFill>
              </a:rPr>
              <a:t>Base Vis Library</a:t>
            </a:r>
          </a:p>
          <a:p>
            <a:pPr algn="ctr"/>
            <a:r>
              <a:rPr lang="en-US" sz="1080" dirty="0">
                <a:solidFill>
                  <a:schemeClr val="accent1"/>
                </a:solidFill>
              </a:rPr>
              <a:t>(Algorithm Implementation)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6056383" y="1691338"/>
            <a:ext cx="951103" cy="342989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cxnSpLocks/>
          </p:cNvCxnSpPr>
          <p:nvPr/>
        </p:nvCxnSpPr>
        <p:spPr>
          <a:xfrm flipH="1">
            <a:off x="5816586" y="2445913"/>
            <a:ext cx="1190899" cy="98731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737581" y="512091"/>
            <a:ext cx="1415773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>
                <a:solidFill>
                  <a:schemeClr val="accent1"/>
                </a:solidFill>
              </a:rPr>
              <a:t>In Situ Vis Library</a:t>
            </a:r>
          </a:p>
          <a:p>
            <a:pPr algn="ctr"/>
            <a:r>
              <a:rPr lang="en-US" sz="1080" dirty="0">
                <a:solidFill>
                  <a:schemeClr val="accent1"/>
                </a:solidFill>
              </a:rPr>
              <a:t>(Integration with </a:t>
            </a:r>
            <a:r>
              <a:rPr lang="en-US" sz="1080" dirty="0" err="1">
                <a:solidFill>
                  <a:schemeClr val="accent1"/>
                </a:solidFill>
              </a:rPr>
              <a:t>Sim</a:t>
            </a:r>
            <a:r>
              <a:rPr lang="en-US" sz="1080" dirty="0">
                <a:solidFill>
                  <a:schemeClr val="accent1"/>
                </a:solidFill>
              </a:rPr>
              <a:t>)</a:t>
            </a:r>
          </a:p>
        </p:txBody>
      </p:sp>
      <p:cxnSp>
        <p:nvCxnSpPr>
          <p:cNvPr id="26" name="Straight Arrow Connector 25"/>
          <p:cNvCxnSpPr>
            <a:cxnSpLocks/>
            <a:stCxn id="6" idx="1"/>
            <a:endCxn id="33" idx="3"/>
          </p:cNvCxnSpPr>
          <p:nvPr/>
        </p:nvCxnSpPr>
        <p:spPr>
          <a:xfrm flipH="1" flipV="1">
            <a:off x="3268212" y="1427668"/>
            <a:ext cx="568836" cy="1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9" idx="1"/>
            <a:endCxn id="13" idx="3"/>
          </p:cNvCxnSpPr>
          <p:nvPr/>
        </p:nvCxnSpPr>
        <p:spPr>
          <a:xfrm flipH="1" flipV="1">
            <a:off x="2969539" y="2428973"/>
            <a:ext cx="1125036" cy="611544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cxnSpLocks/>
          </p:cNvCxnSpPr>
          <p:nvPr/>
        </p:nvCxnSpPr>
        <p:spPr>
          <a:xfrm flipH="1" flipV="1">
            <a:off x="799118" y="1416945"/>
            <a:ext cx="823174" cy="10723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2695" y="4435251"/>
            <a:ext cx="2222571" cy="1111285"/>
          </a:xfrm>
          <a:prstGeom prst="rect">
            <a:avLst/>
          </a:prstGeom>
        </p:spPr>
      </p:pic>
      <p:cxnSp>
        <p:nvCxnSpPr>
          <p:cNvPr id="35" name="Straight Arrow Connector 34"/>
          <p:cNvCxnSpPr>
            <a:cxnSpLocks/>
          </p:cNvCxnSpPr>
          <p:nvPr/>
        </p:nvCxnSpPr>
        <p:spPr>
          <a:xfrm flipV="1">
            <a:off x="6574752" y="2506179"/>
            <a:ext cx="878357" cy="199767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cxnSpLocks/>
          </p:cNvCxnSpPr>
          <p:nvPr/>
        </p:nvCxnSpPr>
        <p:spPr>
          <a:xfrm flipH="1" flipV="1">
            <a:off x="5714448" y="3770097"/>
            <a:ext cx="242296" cy="733752"/>
          </a:xfrm>
          <a:prstGeom prst="straightConnector1">
            <a:avLst/>
          </a:prstGeom>
          <a:ln>
            <a:prstDash val="dash"/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xmlns="" id="{574FBD79-9D6E-4161-9ECD-2D8F5AF2C7F6}"/>
              </a:ext>
            </a:extLst>
          </p:cNvPr>
          <p:cNvCxnSpPr>
            <a:cxnSpLocks/>
            <a:stCxn id="13" idx="1"/>
          </p:cNvCxnSpPr>
          <p:nvPr/>
        </p:nvCxnSpPr>
        <p:spPr>
          <a:xfrm flipH="1" flipV="1">
            <a:off x="799117" y="2417437"/>
            <a:ext cx="961693" cy="11536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xmlns="" id="{6CEA4104-AA7F-43ED-A640-3B22B9F8CCD4}"/>
              </a:ext>
            </a:extLst>
          </p:cNvPr>
          <p:cNvCxnSpPr>
            <a:cxnSpLocks/>
          </p:cNvCxnSpPr>
          <p:nvPr/>
        </p:nvCxnSpPr>
        <p:spPr>
          <a:xfrm flipH="1">
            <a:off x="799120" y="3467100"/>
            <a:ext cx="755202" cy="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B06B0644-0948-413B-A60E-CCA1EEB5DEC6}"/>
              </a:ext>
            </a:extLst>
          </p:cNvPr>
          <p:cNvGrpSpPr/>
          <p:nvPr/>
        </p:nvGrpSpPr>
        <p:grpSpPr>
          <a:xfrm>
            <a:off x="152400" y="4435251"/>
            <a:ext cx="1778835" cy="784449"/>
            <a:chOff x="152400" y="4435251"/>
            <a:chExt cx="1778835" cy="78444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02596857-F49E-41A9-A03D-0F52FA5DE31C}"/>
                </a:ext>
              </a:extLst>
            </p:cNvPr>
            <p:cNvSpPr/>
            <p:nvPr/>
          </p:nvSpPr>
          <p:spPr>
            <a:xfrm>
              <a:off x="152400" y="4435251"/>
              <a:ext cx="1778835" cy="784449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7B01D221-D0C3-4E65-9F9C-F34E13001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942" y="4509296"/>
              <a:ext cx="1577751" cy="636359"/>
            </a:xfrm>
            <a:prstGeom prst="rect">
              <a:avLst/>
            </a:prstGeom>
          </p:spPr>
        </p:pic>
      </p:grp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xmlns="" id="{B4587830-5949-471F-98C9-5CCF76028082}"/>
              </a:ext>
            </a:extLst>
          </p:cNvPr>
          <p:cNvCxnSpPr>
            <a:cxnSpLocks/>
            <a:endCxn id="40" idx="3"/>
          </p:cNvCxnSpPr>
          <p:nvPr/>
        </p:nvCxnSpPr>
        <p:spPr>
          <a:xfrm flipH="1" flipV="1">
            <a:off x="3239606" y="3460095"/>
            <a:ext cx="1689778" cy="1125404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xmlns="" id="{4CC760BE-8B2E-46E1-A2C6-628DAE5E2BD0}"/>
              </a:ext>
            </a:extLst>
          </p:cNvPr>
          <p:cNvCxnSpPr>
            <a:cxnSpLocks/>
            <a:stCxn id="4" idx="1"/>
          </p:cNvCxnSpPr>
          <p:nvPr/>
        </p:nvCxnSpPr>
        <p:spPr>
          <a:xfrm flipH="1" flipV="1">
            <a:off x="747688" y="3898627"/>
            <a:ext cx="4255008" cy="1092266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1F35A5CD-068D-4741-B60A-AEC959EE31CE}"/>
              </a:ext>
            </a:extLst>
          </p:cNvPr>
          <p:cNvGrpSpPr/>
          <p:nvPr/>
        </p:nvGrpSpPr>
        <p:grpSpPr>
          <a:xfrm>
            <a:off x="1554322" y="3134990"/>
            <a:ext cx="1685284" cy="579085"/>
            <a:chOff x="1554322" y="3134990"/>
            <a:chExt cx="1685284" cy="57908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DA149952-3C4C-45B4-89B6-BB6D1BDA1015}"/>
                </a:ext>
              </a:extLst>
            </p:cNvPr>
            <p:cNvSpPr/>
            <p:nvPr/>
          </p:nvSpPr>
          <p:spPr>
            <a:xfrm>
              <a:off x="1554322" y="3134990"/>
              <a:ext cx="1685284" cy="579085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8DB4475C-0B1A-4BCD-8DBF-C7085901BB6C}"/>
                </a:ext>
              </a:extLst>
            </p:cNvPr>
            <p:cNvSpPr txBox="1"/>
            <p:nvPr/>
          </p:nvSpPr>
          <p:spPr>
            <a:xfrm>
              <a:off x="1931235" y="3206115"/>
              <a:ext cx="1308371" cy="5079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1" b="1" dirty="0">
                  <a:solidFill>
                    <a:srgbClr val="000000"/>
                  </a:solidFill>
                </a:rPr>
                <a:t>ASCENT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AC1A404F-905A-4AAF-AB6D-B171C1366A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314"/>
            <a:stretch/>
          </p:blipFill>
          <p:spPr>
            <a:xfrm>
              <a:off x="1583900" y="3224418"/>
              <a:ext cx="397300" cy="237133"/>
            </a:xfrm>
            <a:prstGeom prst="rect">
              <a:avLst/>
            </a:prstGeom>
          </p:spPr>
        </p:pic>
      </p:grp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xmlns="" id="{5E388018-924F-4011-9146-024014604535}"/>
              </a:ext>
            </a:extLst>
          </p:cNvPr>
          <p:cNvCxnSpPr>
            <a:cxnSpLocks/>
            <a:endCxn id="21" idx="3"/>
          </p:cNvCxnSpPr>
          <p:nvPr/>
        </p:nvCxnSpPr>
        <p:spPr>
          <a:xfrm flipH="1" flipV="1">
            <a:off x="1931235" y="4827476"/>
            <a:ext cx="3071462" cy="27579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cxnSpLocks/>
          </p:cNvCxnSpPr>
          <p:nvPr/>
        </p:nvCxnSpPr>
        <p:spPr>
          <a:xfrm flipH="1" flipV="1">
            <a:off x="367581" y="3886468"/>
            <a:ext cx="78851" cy="699031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32">
            <a:extLst>
              <a:ext uri="{FF2B5EF4-FFF2-40B4-BE49-F238E27FC236}">
                <a16:creationId xmlns:a16="http://schemas.microsoft.com/office/drawing/2014/main" xmlns="" id="{B0034F17-1D2C-4E02-A329-8E3E01685584}"/>
              </a:ext>
            </a:extLst>
          </p:cNvPr>
          <p:cNvSpPr txBox="1"/>
          <p:nvPr/>
        </p:nvSpPr>
        <p:spPr>
          <a:xfrm>
            <a:off x="6629006" y="4500038"/>
            <a:ext cx="1648208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accent1"/>
                </a:solidFill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80" dirty="0"/>
              <a:t>Multithreaded Algorithms</a:t>
            </a:r>
          </a:p>
          <a:p>
            <a:r>
              <a:rPr lang="en-US" sz="1080" dirty="0"/>
              <a:t>Processor Portability</a:t>
            </a:r>
          </a:p>
        </p:txBody>
      </p:sp>
    </p:spTree>
    <p:extLst>
      <p:ext uri="{BB962C8B-B14F-4D97-AF65-F5344CB8AC3E}">
        <p14:creationId xmlns:p14="http://schemas.microsoft.com/office/powerpoint/2010/main" val="172045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03554" y="38100"/>
            <a:ext cx="3507692" cy="5777484"/>
            <a:chOff x="303554" y="38100"/>
            <a:chExt cx="3507692" cy="577748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3009900"/>
              <a:ext cx="3200400" cy="2805684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" y="419100"/>
              <a:ext cx="3200400" cy="2816352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303554" y="38100"/>
              <a:ext cx="35076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ParaView Plugin for VTK-m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876800" y="38100"/>
            <a:ext cx="4267200" cy="5486400"/>
            <a:chOff x="4876800" y="38100"/>
            <a:chExt cx="4267200" cy="5486400"/>
          </a:xfrm>
        </p:grpSpPr>
        <p:sp>
          <p:nvSpPr>
            <p:cNvPr id="6" name="TextBox 5"/>
            <p:cNvSpPr txBox="1"/>
            <p:nvPr/>
          </p:nvSpPr>
          <p:spPr>
            <a:xfrm>
              <a:off x="5461771" y="38100"/>
              <a:ext cx="30972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err="1"/>
                <a:t>VisIt</a:t>
              </a:r>
              <a:r>
                <a:rPr lang="en-US" sz="2400" dirty="0"/>
                <a:t> support for VTK-m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4943" y="647700"/>
              <a:ext cx="2970914" cy="208227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256138" y="2755122"/>
              <a:ext cx="35085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Selecting VTK-m with preferences window</a:t>
              </a: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4876800" y="3347695"/>
              <a:ext cx="4267200" cy="1880593"/>
              <a:chOff x="4876800" y="3347695"/>
              <a:chExt cx="4267200" cy="1880593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76800" y="3347695"/>
                <a:ext cx="2057400" cy="1880593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86600" y="3347695"/>
                <a:ext cx="2057400" cy="1880593"/>
              </a:xfrm>
              <a:prstGeom prst="rect">
                <a:avLst/>
              </a:prstGeom>
            </p:spPr>
          </p:pic>
        </p:grpSp>
        <p:sp>
          <p:nvSpPr>
            <p:cNvPr id="11" name="TextBox 10"/>
            <p:cNvSpPr txBox="1"/>
            <p:nvPr/>
          </p:nvSpPr>
          <p:spPr>
            <a:xfrm>
              <a:off x="5573949" y="5216723"/>
              <a:ext cx="28729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Contour plot w/VTK and w/VTK-m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9409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F1AC6B-C7E6-494E-A36B-83524B9D9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VTK-m in ParaView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C244966-02C3-4E75-9896-5ED2C8F4C1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37"/>
          <a:stretch/>
        </p:blipFill>
        <p:spPr>
          <a:xfrm>
            <a:off x="0" y="1738367"/>
            <a:ext cx="1791910" cy="30135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43B7E64-5E23-4FEA-8A3E-9CA4E770E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1910" y="967915"/>
            <a:ext cx="2980741" cy="47616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C4B29C1-4B00-4EAA-8589-1F84C60C4F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18"/>
          <a:stretch/>
        </p:blipFill>
        <p:spPr>
          <a:xfrm>
            <a:off x="5562600" y="1454619"/>
            <a:ext cx="3581400" cy="39905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16F3C5C-4EF8-4B22-BBF1-0013E43F6F95}"/>
              </a:ext>
            </a:extLst>
          </p:cNvPr>
          <p:cNvSpPr txBox="1"/>
          <p:nvPr/>
        </p:nvSpPr>
        <p:spPr>
          <a:xfrm>
            <a:off x="-11130" y="1070893"/>
            <a:ext cx="1787234" cy="667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1. Load VTK-m Plugin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D9AF185-710D-4735-B413-E0D437D83186}"/>
              </a:ext>
            </a:extLst>
          </p:cNvPr>
          <p:cNvSpPr txBox="1"/>
          <p:nvPr/>
        </p:nvSpPr>
        <p:spPr>
          <a:xfrm>
            <a:off x="5461897" y="1085287"/>
            <a:ext cx="3424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 Use a VTK-m filter like any other</a:t>
            </a:r>
          </a:p>
        </p:txBody>
      </p:sp>
    </p:spTree>
    <p:extLst>
      <p:ext uri="{BB962C8B-B14F-4D97-AF65-F5344CB8AC3E}">
        <p14:creationId xmlns:p14="http://schemas.microsoft.com/office/powerpoint/2010/main" val="285211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raViewVTKmDemo">
            <a:hlinkClick r:id="" action="ppaction://media"/>
            <a:extLst>
              <a:ext uri="{FF2B5EF4-FFF2-40B4-BE49-F238E27FC236}">
                <a16:creationId xmlns:a16="http://schemas.microsoft.com/office/drawing/2014/main" xmlns="" id="{9ADFC399-EE4A-4A65-A062-EAEE99BA09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2619" y="0"/>
            <a:ext cx="787876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37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Acknowledgements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67" dirty="0"/>
              <a:t>This material is based upon work supported by the U.S. Department of Energy, Office of Science, Office of Advanced Scientific Computing Research, under Award Numbers 10-014707, 12-015215, and 14-017566.</a:t>
            </a:r>
          </a:p>
          <a:p>
            <a:r>
              <a:rPr lang="en-US" sz="1667" dirty="0"/>
              <a:t>This research was supported by the </a:t>
            </a:r>
            <a:r>
              <a:rPr lang="en-US" sz="1667" dirty="0" err="1"/>
              <a:t>Exascale</a:t>
            </a:r>
            <a:r>
              <a:rPr lang="en-US" sz="1667" dirty="0"/>
              <a:t> Computing Project (17-SC-20-SC), a collaborative effort of two U.S. Department of Energy organizations (Office of Science and the National Nuclear Security Administration) responsible for the planning and preparation of a capable </a:t>
            </a:r>
            <a:r>
              <a:rPr lang="en-US" sz="1667" dirty="0" err="1"/>
              <a:t>exascale</a:t>
            </a:r>
            <a:r>
              <a:rPr lang="en-US" sz="1667" dirty="0"/>
              <a:t> ecosystem, including software, applications, hardware, advanced system engineering, and early testbed platforms, in support of the nation’s </a:t>
            </a:r>
            <a:r>
              <a:rPr lang="en-US" sz="1667" dirty="0" err="1"/>
              <a:t>exascale</a:t>
            </a:r>
            <a:r>
              <a:rPr lang="en-US" sz="1667" dirty="0"/>
              <a:t> computing imperative.</a:t>
            </a:r>
          </a:p>
          <a:p>
            <a:r>
              <a:rPr lang="en-US" sz="1667" dirty="0"/>
              <a:t>Sandia National Laboratories is a </a:t>
            </a:r>
            <a:r>
              <a:rPr lang="en-US" sz="1667" dirty="0" err="1"/>
              <a:t>multimission</a:t>
            </a:r>
            <a:r>
              <a:rPr lang="en-US" sz="1667" dirty="0"/>
              <a:t> laboratory managed and operated by National Technology and Engineering Solutions of Sandia, LLC., a wholly owned subsidiary of Honeywell International, Inc., for the U.S. Department of Energy’s National Nuclear Security Administration under contract DE-NA-0003525.</a:t>
            </a:r>
          </a:p>
          <a:p>
            <a:r>
              <a:rPr lang="en-US" sz="1667" b="1" dirty="0"/>
              <a:t>Thanks to many, many partners in labs, universities, and industry.</a:t>
            </a:r>
          </a:p>
          <a:p>
            <a:endParaRPr lang="en-US" sz="1667" dirty="0"/>
          </a:p>
        </p:txBody>
      </p:sp>
      <p:pic>
        <p:nvPicPr>
          <p:cNvPr id="12" name="Picture 11" descr="XVisLog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39" y="4703951"/>
            <a:ext cx="1326445" cy="762000"/>
          </a:xfrm>
          <a:prstGeom prst="rect">
            <a:avLst/>
          </a:prstGeom>
        </p:spPr>
      </p:pic>
      <p:pic>
        <p:nvPicPr>
          <p:cNvPr id="13" name="Picture 12" descr="AS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501" y="4645402"/>
            <a:ext cx="837484" cy="879098"/>
          </a:xfrm>
          <a:prstGeom prst="rect">
            <a:avLst/>
          </a:prstGeom>
        </p:spPr>
      </p:pic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5842000" y="4703950"/>
            <a:ext cx="1365062" cy="762000"/>
            <a:chOff x="2947490" y="3352800"/>
            <a:chExt cx="4087155" cy="2276172"/>
          </a:xfrm>
        </p:grpSpPr>
        <p:sp>
          <p:nvSpPr>
            <p:cNvPr id="3" name="Rectangle 2"/>
            <p:cNvSpPr/>
            <p:nvPr/>
          </p:nvSpPr>
          <p:spPr>
            <a:xfrm>
              <a:off x="2947490" y="3352800"/>
              <a:ext cx="4087155" cy="22761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167" y="3512478"/>
              <a:ext cx="3733800" cy="19568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103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D74F7B-7D29-4E8F-9CBE-3BC5CF7C6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VTK-m in </a:t>
            </a:r>
            <a:r>
              <a:rPr lang="en-US" dirty="0" err="1"/>
              <a:t>VisIt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1866900"/>
            <a:ext cx="4495800" cy="2537460"/>
            <a:chOff x="0" y="1866900"/>
            <a:chExt cx="4495800" cy="253746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21" y="1866900"/>
              <a:ext cx="4480560" cy="253746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0" y="4152900"/>
              <a:ext cx="4495800" cy="251460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16F3C5C-4EF8-4B22-BBF1-0013E43F6F95}"/>
              </a:ext>
            </a:extLst>
          </p:cNvPr>
          <p:cNvSpPr txBox="1"/>
          <p:nvPr/>
        </p:nvSpPr>
        <p:spPr>
          <a:xfrm>
            <a:off x="0" y="1497568"/>
            <a:ext cx="3897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 </a:t>
            </a:r>
            <a:r>
              <a:rPr lang="en-US" dirty="0" smtClean="0"/>
              <a:t>Turn on VTK-m in Preferences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3440" y="1866900"/>
            <a:ext cx="4480560" cy="34627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16F3C5C-4EF8-4B22-BBF1-0013E43F6F95}"/>
              </a:ext>
            </a:extLst>
          </p:cNvPr>
          <p:cNvSpPr txBox="1"/>
          <p:nvPr/>
        </p:nvSpPr>
        <p:spPr>
          <a:xfrm>
            <a:off x="4663440" y="1497568"/>
            <a:ext cx="3897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. Use VTK-m-enabled plots as normal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60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sIt-vtk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96156"/>
            <a:ext cx="9144000" cy="372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89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Use VTK-m?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develop software that uses (or will use) visualization libraries.</a:t>
            </a:r>
          </a:p>
        </p:txBody>
      </p:sp>
    </p:spTree>
    <p:extLst>
      <p:ext uri="{BB962C8B-B14F-4D97-AF65-F5344CB8AC3E}">
        <p14:creationId xmlns:p14="http://schemas.microsoft.com/office/powerpoint/2010/main" val="389175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191000" y="3429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Reader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191000" y="13335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Filter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191000" y="23241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Filter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191000" y="33147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Filter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191000" y="43053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Rendering</a:t>
            </a:r>
          </a:p>
        </p:txBody>
      </p:sp>
      <p:cxnSp>
        <p:nvCxnSpPr>
          <p:cNvPr id="22" name="Straight Arrow Connector 21"/>
          <p:cNvCxnSpPr>
            <a:stCxn id="10" idx="2"/>
            <a:endCxn id="17" idx="0"/>
          </p:cNvCxnSpPr>
          <p:nvPr/>
        </p:nvCxnSpPr>
        <p:spPr>
          <a:xfrm>
            <a:off x="4770120" y="9525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7" idx="2"/>
            <a:endCxn id="18" idx="0"/>
          </p:cNvCxnSpPr>
          <p:nvPr/>
        </p:nvCxnSpPr>
        <p:spPr>
          <a:xfrm>
            <a:off x="4770120" y="19431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8" idx="2"/>
            <a:endCxn id="19" idx="0"/>
          </p:cNvCxnSpPr>
          <p:nvPr/>
        </p:nvCxnSpPr>
        <p:spPr>
          <a:xfrm>
            <a:off x="4770120" y="29337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9" idx="2"/>
            <a:endCxn id="20" idx="0"/>
          </p:cNvCxnSpPr>
          <p:nvPr/>
        </p:nvCxnSpPr>
        <p:spPr>
          <a:xfrm>
            <a:off x="4770120" y="39243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400800" y="1333500"/>
            <a:ext cx="1219200" cy="609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Algorithm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8046" y="876300"/>
            <a:ext cx="1400154" cy="700077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953000" y="2628900"/>
            <a:ext cx="304800" cy="228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467600" y="3029563"/>
            <a:ext cx="1447800" cy="89473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Simulation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8534400" y="3448600"/>
            <a:ext cx="304800" cy="228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 descr="xgc_wallHit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000500"/>
            <a:ext cx="1084959" cy="1019617"/>
          </a:xfrm>
          <a:prstGeom prst="rect">
            <a:avLst/>
          </a:prstGeom>
        </p:spPr>
      </p:pic>
      <p:cxnSp>
        <p:nvCxnSpPr>
          <p:cNvPr id="36" name="Curved Connector 35"/>
          <p:cNvCxnSpPr>
            <a:stCxn id="29" idx="3"/>
            <a:endCxn id="33" idx="0"/>
          </p:cNvCxnSpPr>
          <p:nvPr/>
        </p:nvCxnSpPr>
        <p:spPr>
          <a:xfrm>
            <a:off x="7620000" y="1638300"/>
            <a:ext cx="1066800" cy="1810300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Curved Connector 37"/>
          <p:cNvCxnSpPr>
            <a:stCxn id="29" idx="1"/>
            <a:endCxn id="31" idx="0"/>
          </p:cNvCxnSpPr>
          <p:nvPr/>
        </p:nvCxnSpPr>
        <p:spPr>
          <a:xfrm rot="10800000" flipV="1">
            <a:off x="5105400" y="1638300"/>
            <a:ext cx="1295400" cy="990600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1185" y="2147877"/>
            <a:ext cx="1074615" cy="4191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51437" y="2541054"/>
            <a:ext cx="2375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VTK/Accelerators/</a:t>
            </a:r>
            <a:r>
              <a:rPr lang="en-US" dirty="0" err="1"/>
              <a:t>Vtkm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985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844" y="0"/>
            <a:ext cx="592631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52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2A0E10-5D66-48C2-9BDF-3F5FF7A7A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VTK-m: Reading Files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294C786-EF98-4210-8D33-8FF858D44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63" y="2128838"/>
            <a:ext cx="8372475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32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520593-0B9A-4FAC-8E3C-ADA93E09F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VTK-m: Running Filters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53A56F3-7071-413B-8CC6-965AD0B49197}"/>
              </a:ext>
            </a:extLst>
          </p:cNvPr>
          <p:cNvGrpSpPr/>
          <p:nvPr/>
        </p:nvGrpSpPr>
        <p:grpSpPr>
          <a:xfrm>
            <a:off x="381000" y="990600"/>
            <a:ext cx="8382001" cy="4000500"/>
            <a:chOff x="381000" y="1304925"/>
            <a:chExt cx="8382001" cy="40005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0B3EF739-E7FA-4AE5-87BC-587B267E9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1000" y="1304925"/>
              <a:ext cx="8382000" cy="310515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5321D20D-93D6-4DCA-A30A-ABC9E083A1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339"/>
            <a:stretch/>
          </p:blipFill>
          <p:spPr>
            <a:xfrm>
              <a:off x="381001" y="4410075"/>
              <a:ext cx="8382000" cy="8953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714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07B6B2-C81A-429B-A4BF-591E803FD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VTK-m: Rendering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03ED83B-C881-4816-AE13-083328AFE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738312"/>
            <a:ext cx="8382000" cy="22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84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Use VTK-m?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develop visualization software and want to make the leap to many-core devices.</a:t>
            </a:r>
          </a:p>
        </p:txBody>
      </p:sp>
    </p:spTree>
    <p:extLst>
      <p:ext uri="{BB962C8B-B14F-4D97-AF65-F5344CB8AC3E}">
        <p14:creationId xmlns:p14="http://schemas.microsoft.com/office/powerpoint/2010/main" val="336881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844" y="0"/>
            <a:ext cx="592631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091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 to All Our Partners!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888"/>
          <a:stretch/>
        </p:blipFill>
        <p:spPr>
          <a:xfrm>
            <a:off x="0" y="647700"/>
            <a:ext cx="9144000" cy="182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41908"/>
          <a:stretch/>
        </p:blipFill>
        <p:spPr>
          <a:xfrm>
            <a:off x="4011" y="3009900"/>
            <a:ext cx="9144000" cy="2362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5345668"/>
            <a:ext cx="4394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Code Sprint, April 2017, University of Oregon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2463284"/>
            <a:ext cx="3496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Code Sprint, September 2015</a:t>
            </a:r>
            <a:r>
              <a:rPr lang="en-US"/>
              <a:t>, LLNL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5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928461" y="0"/>
            <a:ext cx="1543412" cy="5687432"/>
            <a:chOff x="1609153" y="0"/>
            <a:chExt cx="1852094" cy="5698584"/>
          </a:xfrm>
        </p:grpSpPr>
        <p:pic>
          <p:nvPicPr>
            <p:cNvPr id="18" name="Picture 17" descr="MC_CUDA_SDK_blur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9153" y="0"/>
              <a:ext cx="874522" cy="565785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2277385" y="5143500"/>
              <a:ext cx="1183862" cy="5550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/>
                <a:t>CUDA SDK</a:t>
              </a:r>
            </a:p>
            <a:p>
              <a:r>
                <a:rPr lang="en-US" sz="1500" dirty="0"/>
                <a:t>561 Lines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016500" y="0"/>
            <a:ext cx="1317945" cy="3101702"/>
            <a:chOff x="6833551" y="0"/>
            <a:chExt cx="1581534" cy="3107785"/>
          </a:xfrm>
        </p:grpSpPr>
        <p:pic>
          <p:nvPicPr>
            <p:cNvPr id="19" name="Picture 18" descr="MC_VTKm_blur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3551" y="0"/>
              <a:ext cx="701294" cy="286105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312476" y="2552700"/>
              <a:ext cx="1102609" cy="555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/>
                <a:t>VTK-m</a:t>
              </a:r>
            </a:p>
            <a:p>
              <a:r>
                <a:rPr lang="en-US" sz="1500" dirty="0"/>
                <a:t>283 Lines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671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CC1D777-4019-4E07-AA4B-895FD534B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66837"/>
            <a:ext cx="8229600" cy="298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2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Let us know what further help you would like</a:t>
            </a:r>
          </a:p>
          <a:p>
            <a:pPr lvl="1"/>
            <a:r>
              <a:rPr lang="en-US" dirty="0"/>
              <a:t>Do you want a more focused, more in depth tutorial?</a:t>
            </a:r>
          </a:p>
          <a:p>
            <a:r>
              <a:rPr lang="en-US" dirty="0"/>
              <a:t>Let us know how to prioritize our development</a:t>
            </a:r>
          </a:p>
          <a:p>
            <a:pPr lvl="1"/>
            <a:r>
              <a:rPr lang="en-US" dirty="0"/>
              <a:t>Is there something in particular you do a lot with ParaView, </a:t>
            </a:r>
            <a:r>
              <a:rPr lang="en-US" dirty="0" err="1"/>
              <a:t>VisIt</a:t>
            </a:r>
            <a:r>
              <a:rPr lang="en-US" dirty="0"/>
              <a:t>, Catalyst, </a:t>
            </a:r>
            <a:r>
              <a:rPr lang="en-US" dirty="0" err="1"/>
              <a:t>Libsim</a:t>
            </a:r>
            <a:r>
              <a:rPr lang="en-US" dirty="0"/>
              <a:t>, ASCENT, etc.?</a:t>
            </a:r>
          </a:p>
          <a:p>
            <a:pPr lvl="1"/>
            <a:r>
              <a:rPr lang="en-US" dirty="0"/>
              <a:t>Is there something that seems to be running slower in ParaView, </a:t>
            </a:r>
            <a:r>
              <a:rPr lang="en-US" dirty="0" err="1"/>
              <a:t>VisIt</a:t>
            </a:r>
            <a:r>
              <a:rPr lang="en-US" dirty="0"/>
              <a:t>, Catalyst, </a:t>
            </a:r>
            <a:r>
              <a:rPr lang="en-US" dirty="0" err="1"/>
              <a:t>Libsim</a:t>
            </a:r>
            <a:r>
              <a:rPr lang="en-US" dirty="0"/>
              <a:t>, ASCENT, etc.?</a:t>
            </a:r>
          </a:p>
          <a:p>
            <a:pPr lvl="1"/>
            <a:r>
              <a:rPr lang="en-US" dirty="0"/>
              <a:t>Is there functionality missing from ParaView, </a:t>
            </a:r>
            <a:r>
              <a:rPr lang="en-US" dirty="0" err="1"/>
              <a:t>VisIt</a:t>
            </a:r>
            <a:r>
              <a:rPr lang="en-US" dirty="0"/>
              <a:t>, Catalyst, </a:t>
            </a:r>
            <a:r>
              <a:rPr lang="en-US" dirty="0" err="1"/>
              <a:t>Libsim</a:t>
            </a:r>
            <a:r>
              <a:rPr lang="en-US" dirty="0"/>
              <a:t>, ASCENT, etc.?</a:t>
            </a:r>
          </a:p>
        </p:txBody>
      </p:sp>
    </p:spTree>
    <p:extLst>
      <p:ext uri="{BB962C8B-B14F-4D97-AF65-F5344CB8AC3E}">
        <p14:creationId xmlns:p14="http://schemas.microsoft.com/office/powerpoint/2010/main" val="164036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VTK-m?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39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79894" y="1148752"/>
            <a:ext cx="6229269" cy="913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67" dirty="0"/>
              <a:t>My new computer's got the clocks, it rocks</a:t>
            </a:r>
          </a:p>
          <a:p>
            <a:pPr algn="ctr"/>
            <a:r>
              <a:rPr lang="en-US" sz="2667" dirty="0"/>
              <a:t>But it was obsolete before I opened the box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13618" y="1968501"/>
            <a:ext cx="489954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500" dirty="0"/>
              <a:t>− “Weird” Al </a:t>
            </a:r>
            <a:r>
              <a:rPr lang="en-US" sz="1500" dirty="0" err="1"/>
              <a:t>Yankovic</a:t>
            </a:r>
            <a:r>
              <a:rPr lang="en-US" sz="1500" dirty="0"/>
              <a:t>, </a:t>
            </a:r>
            <a:r>
              <a:rPr lang="en-US" sz="1500" i="1" dirty="0"/>
              <a:t>It’s All About the Pentiums</a:t>
            </a:r>
            <a:r>
              <a:rPr lang="en-US" sz="1500" dirty="0"/>
              <a:t>, circa 1999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25976" y="2963333"/>
            <a:ext cx="3092065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67" dirty="0"/>
              <a:t>Moore’s Law is dead.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18769" y="3365501"/>
            <a:ext cx="237436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500" dirty="0"/>
              <a:t>− Gordon Moore, circa 2005</a:t>
            </a:r>
          </a:p>
        </p:txBody>
      </p:sp>
    </p:spTree>
    <p:extLst>
      <p:ext uri="{BB962C8B-B14F-4D97-AF65-F5344CB8AC3E}">
        <p14:creationId xmlns:p14="http://schemas.microsoft.com/office/powerpoint/2010/main" val="370215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30" descr="Viz clust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6" r="59079"/>
          <a:stretch/>
        </p:blipFill>
        <p:spPr bwMode="auto">
          <a:xfrm>
            <a:off x="6092606" y="1714328"/>
            <a:ext cx="1838026" cy="40006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ecomposedGri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1" y="2"/>
            <a:ext cx="5538595" cy="5538595"/>
          </a:xfrm>
          <a:prstGeom prst="rect">
            <a:avLst/>
          </a:prstGeom>
        </p:spPr>
      </p:pic>
      <p:cxnSp>
        <p:nvCxnSpPr>
          <p:cNvPr id="4" name="Elbow Connector 3"/>
          <p:cNvCxnSpPr/>
          <p:nvPr/>
        </p:nvCxnSpPr>
        <p:spPr>
          <a:xfrm flipV="1">
            <a:off x="4971704" y="3428656"/>
            <a:ext cx="2109941" cy="923099"/>
          </a:xfrm>
          <a:prstGeom prst="bentConnector3">
            <a:avLst>
              <a:gd name="adj1" fmla="val 38425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Elbow Connector 4"/>
          <p:cNvCxnSpPr/>
          <p:nvPr/>
        </p:nvCxnSpPr>
        <p:spPr>
          <a:xfrm flipV="1">
            <a:off x="2400209" y="3098978"/>
            <a:ext cx="4681432" cy="923099"/>
          </a:xfrm>
          <a:prstGeom prst="bentConnector3">
            <a:avLst>
              <a:gd name="adj1" fmla="val 17884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Elbow Connector 5"/>
          <p:cNvCxnSpPr/>
          <p:nvPr/>
        </p:nvCxnSpPr>
        <p:spPr>
          <a:xfrm>
            <a:off x="5037640" y="1714329"/>
            <a:ext cx="2044005" cy="1054971"/>
          </a:xfrm>
          <a:prstGeom prst="bentConnector3">
            <a:avLst>
              <a:gd name="adj1" fmla="val 36559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Elbow Connector 6"/>
          <p:cNvCxnSpPr/>
          <p:nvPr/>
        </p:nvCxnSpPr>
        <p:spPr>
          <a:xfrm>
            <a:off x="3916730" y="263743"/>
            <a:ext cx="3164912" cy="2175877"/>
          </a:xfrm>
          <a:prstGeom prst="bentConnector3">
            <a:avLst>
              <a:gd name="adj1" fmla="val 78213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/>
          <p:cNvCxnSpPr/>
          <p:nvPr/>
        </p:nvCxnSpPr>
        <p:spPr>
          <a:xfrm flipV="1">
            <a:off x="2334274" y="263745"/>
            <a:ext cx="1582456" cy="1384649"/>
          </a:xfrm>
          <a:prstGeom prst="bentConnector3">
            <a:avLst>
              <a:gd name="adj1" fmla="val 57716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573542" y="1790702"/>
            <a:ext cx="1570458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Distributed</a:t>
            </a:r>
          </a:p>
          <a:p>
            <a:r>
              <a:rPr lang="en-US" sz="2400" dirty="0"/>
              <a:t>Parallelism</a:t>
            </a:r>
          </a:p>
        </p:txBody>
      </p:sp>
      <p:sp>
        <p:nvSpPr>
          <p:cNvPr id="10" name="Oval 9"/>
          <p:cNvSpPr/>
          <p:nvPr/>
        </p:nvSpPr>
        <p:spPr>
          <a:xfrm>
            <a:off x="6795241" y="2175879"/>
            <a:ext cx="923099" cy="1582456"/>
          </a:xfrm>
          <a:prstGeom prst="ellipse">
            <a:avLst/>
          </a:prstGeom>
          <a:gradFill flip="none" rotWithShape="1">
            <a:gsLst>
              <a:gs pos="75000">
                <a:schemeClr val="dk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ParaView_whit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979" y="2769300"/>
            <a:ext cx="1752600" cy="4095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24FD744-3FDA-448D-8ED4-E9CB6CB209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4800" y="3185898"/>
            <a:ext cx="1066800" cy="49596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225F895-6000-44D6-9A44-3A8536452C8E}"/>
              </a:ext>
            </a:extLst>
          </p:cNvPr>
          <p:cNvSpPr txBox="1"/>
          <p:nvPr/>
        </p:nvSpPr>
        <p:spPr>
          <a:xfrm>
            <a:off x="7772400" y="3680147"/>
            <a:ext cx="136608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ALPINE/</a:t>
            </a:r>
          </a:p>
          <a:p>
            <a:pPr algn="ctr"/>
            <a:r>
              <a:rPr lang="en-US" sz="2800" dirty="0"/>
              <a:t>ASCENT</a:t>
            </a:r>
          </a:p>
        </p:txBody>
      </p:sp>
    </p:spTree>
    <p:extLst>
      <p:ext uri="{BB962C8B-B14F-4D97-AF65-F5344CB8AC3E}">
        <p14:creationId xmlns:p14="http://schemas.microsoft.com/office/powerpoint/2010/main" val="160195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30" descr="Viz clust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6" r="59079"/>
          <a:stretch/>
        </p:blipFill>
        <p:spPr bwMode="auto">
          <a:xfrm>
            <a:off x="6092606" y="1714328"/>
            <a:ext cx="1838026" cy="40006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ecomposedGri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1" y="2"/>
            <a:ext cx="5538595" cy="5538595"/>
          </a:xfrm>
          <a:prstGeom prst="rect">
            <a:avLst/>
          </a:prstGeom>
        </p:spPr>
      </p:pic>
      <p:cxnSp>
        <p:nvCxnSpPr>
          <p:cNvPr id="4" name="Elbow Connector 3"/>
          <p:cNvCxnSpPr/>
          <p:nvPr/>
        </p:nvCxnSpPr>
        <p:spPr>
          <a:xfrm flipV="1">
            <a:off x="4971704" y="3428656"/>
            <a:ext cx="2109941" cy="923099"/>
          </a:xfrm>
          <a:prstGeom prst="bentConnector3">
            <a:avLst>
              <a:gd name="adj1" fmla="val 38425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Elbow Connector 4"/>
          <p:cNvCxnSpPr/>
          <p:nvPr/>
        </p:nvCxnSpPr>
        <p:spPr>
          <a:xfrm flipV="1">
            <a:off x="2400209" y="3098978"/>
            <a:ext cx="4681432" cy="923099"/>
          </a:xfrm>
          <a:prstGeom prst="bentConnector3">
            <a:avLst>
              <a:gd name="adj1" fmla="val 17884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Elbow Connector 5"/>
          <p:cNvCxnSpPr/>
          <p:nvPr/>
        </p:nvCxnSpPr>
        <p:spPr>
          <a:xfrm>
            <a:off x="5037640" y="1714329"/>
            <a:ext cx="2044005" cy="1054971"/>
          </a:xfrm>
          <a:prstGeom prst="bentConnector3">
            <a:avLst>
              <a:gd name="adj1" fmla="val 36559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Elbow Connector 6"/>
          <p:cNvCxnSpPr/>
          <p:nvPr/>
        </p:nvCxnSpPr>
        <p:spPr>
          <a:xfrm>
            <a:off x="3916730" y="263743"/>
            <a:ext cx="3164912" cy="2175877"/>
          </a:xfrm>
          <a:prstGeom prst="bentConnector3">
            <a:avLst>
              <a:gd name="adj1" fmla="val 78213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/>
          <p:cNvCxnSpPr/>
          <p:nvPr/>
        </p:nvCxnSpPr>
        <p:spPr>
          <a:xfrm flipV="1">
            <a:off x="2334274" y="263745"/>
            <a:ext cx="1582456" cy="1384649"/>
          </a:xfrm>
          <a:prstGeom prst="bentConnector3">
            <a:avLst>
              <a:gd name="adj1" fmla="val 57716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573542" y="1790702"/>
            <a:ext cx="1570458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Distributed</a:t>
            </a:r>
          </a:p>
          <a:p>
            <a:r>
              <a:rPr lang="en-US" sz="2400" dirty="0"/>
              <a:t>Parallelism</a:t>
            </a:r>
          </a:p>
        </p:txBody>
      </p:sp>
      <p:sp>
        <p:nvSpPr>
          <p:cNvPr id="10" name="Oval 9"/>
          <p:cNvSpPr/>
          <p:nvPr/>
        </p:nvSpPr>
        <p:spPr>
          <a:xfrm>
            <a:off x="6795241" y="2175879"/>
            <a:ext cx="923099" cy="1582456"/>
          </a:xfrm>
          <a:prstGeom prst="ellipse">
            <a:avLst/>
          </a:prstGeom>
          <a:gradFill flip="none" rotWithShape="1">
            <a:gsLst>
              <a:gs pos="75000">
                <a:schemeClr val="dk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67914" y="2933702"/>
            <a:ext cx="1983887" cy="2044005"/>
          </a:xfrm>
          <a:prstGeom prst="ellipse">
            <a:avLst/>
          </a:prstGeom>
          <a:gradFill flip="none" rotWithShape="1">
            <a:gsLst>
              <a:gs pos="75000">
                <a:schemeClr val="dk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914" y="4813754"/>
            <a:ext cx="167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On Node</a:t>
            </a:r>
          </a:p>
          <a:p>
            <a:r>
              <a:rPr lang="en-US" sz="2400" dirty="0"/>
              <a:t>Parallelism</a:t>
            </a:r>
          </a:p>
        </p:txBody>
      </p:sp>
      <p:pic>
        <p:nvPicPr>
          <p:cNvPr id="14" name="Picture 13" descr="ParaView_whit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979" y="2769300"/>
            <a:ext cx="1752600" cy="4095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4800" y="3185898"/>
            <a:ext cx="1066800" cy="4959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772400" y="3680147"/>
            <a:ext cx="136608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ALPINE/</a:t>
            </a:r>
          </a:p>
          <a:p>
            <a:pPr algn="ctr"/>
            <a:r>
              <a:rPr lang="en-US" sz="2800" dirty="0"/>
              <a:t>ASCENT</a:t>
            </a:r>
          </a:p>
        </p:txBody>
      </p:sp>
      <p:pic>
        <p:nvPicPr>
          <p:cNvPr id="16" name="Picture 15" descr="VTKm_Logo2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392" y="5067299"/>
            <a:ext cx="1194858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87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6400800" y="1333500"/>
            <a:ext cx="1219200" cy="609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Algorithm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8046" y="876300"/>
            <a:ext cx="1400154" cy="700077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7467600" y="3029563"/>
            <a:ext cx="1447800" cy="89473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Simulation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8534400" y="3448600"/>
            <a:ext cx="304800" cy="228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 descr="xgc_wallHit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000500"/>
            <a:ext cx="1084959" cy="1019617"/>
          </a:xfrm>
          <a:prstGeom prst="rect">
            <a:avLst/>
          </a:prstGeom>
        </p:spPr>
      </p:pic>
      <p:cxnSp>
        <p:nvCxnSpPr>
          <p:cNvPr id="36" name="Curved Connector 35"/>
          <p:cNvCxnSpPr>
            <a:stCxn id="29" idx="3"/>
            <a:endCxn id="33" idx="0"/>
          </p:cNvCxnSpPr>
          <p:nvPr/>
        </p:nvCxnSpPr>
        <p:spPr>
          <a:xfrm>
            <a:off x="7620000" y="1638300"/>
            <a:ext cx="1066800" cy="1810300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9" name="Title 4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VTK-m is separate from VTK</a:t>
            </a:r>
          </a:p>
        </p:txBody>
      </p:sp>
    </p:spTree>
    <p:extLst>
      <p:ext uri="{BB962C8B-B14F-4D97-AF65-F5344CB8AC3E}">
        <p14:creationId xmlns:p14="http://schemas.microsoft.com/office/powerpoint/2010/main" val="2002295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4191000" y="23241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Filter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400800" y="1333500"/>
            <a:ext cx="1219200" cy="609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Algorithm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8046" y="876300"/>
            <a:ext cx="1400154" cy="700077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953000" y="2628900"/>
            <a:ext cx="304800" cy="228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467600" y="3029563"/>
            <a:ext cx="1447800" cy="89473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Simulation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8534400" y="3448600"/>
            <a:ext cx="304800" cy="228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 descr="xgc_wallHit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000500"/>
            <a:ext cx="1084959" cy="1019617"/>
          </a:xfrm>
          <a:prstGeom prst="rect">
            <a:avLst/>
          </a:prstGeom>
        </p:spPr>
      </p:pic>
      <p:cxnSp>
        <p:nvCxnSpPr>
          <p:cNvPr id="36" name="Curved Connector 35"/>
          <p:cNvCxnSpPr>
            <a:stCxn id="29" idx="3"/>
            <a:endCxn id="33" idx="0"/>
          </p:cNvCxnSpPr>
          <p:nvPr/>
        </p:nvCxnSpPr>
        <p:spPr>
          <a:xfrm>
            <a:off x="7620000" y="1638300"/>
            <a:ext cx="1066800" cy="1810300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Curved Connector 37"/>
          <p:cNvCxnSpPr>
            <a:stCxn id="29" idx="1"/>
            <a:endCxn id="31" idx="0"/>
          </p:cNvCxnSpPr>
          <p:nvPr/>
        </p:nvCxnSpPr>
        <p:spPr>
          <a:xfrm rot="10800000" flipV="1">
            <a:off x="5105400" y="1638300"/>
            <a:ext cx="1295400" cy="990600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1185" y="2147877"/>
            <a:ext cx="1074615" cy="419100"/>
          </a:xfrm>
          <a:prstGeom prst="rect">
            <a:avLst/>
          </a:prstGeom>
        </p:spPr>
      </p:pic>
      <p:sp>
        <p:nvSpPr>
          <p:cNvPr id="49" name="Title 4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VTK-m is not a replacement for VTK</a:t>
            </a:r>
          </a:p>
        </p:txBody>
      </p:sp>
    </p:spTree>
    <p:extLst>
      <p:ext uri="{BB962C8B-B14F-4D97-AF65-F5344CB8AC3E}">
        <p14:creationId xmlns:p14="http://schemas.microsoft.com/office/powerpoint/2010/main" val="1561925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andia_CorpPresentation_Template1">
  <a:themeElements>
    <a:clrScheme name="SandiaDark2012">
      <a:dk1>
        <a:sysClr val="windowText" lastClr="000000"/>
      </a:dk1>
      <a:lt1>
        <a:sysClr val="window" lastClr="FFFFFF"/>
      </a:lt1>
      <a:dk2>
        <a:srgbClr val="464646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063E8F"/>
      </a:accent5>
      <a:accent6>
        <a:srgbClr val="620A00"/>
      </a:accent6>
      <a:hlink>
        <a:srgbClr val="37A6D2"/>
      </a:hlink>
      <a:folHlink>
        <a:srgbClr val="B71A2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666BA35DEE9447B048C368991FE2B1" ma:contentTypeVersion="0" ma:contentTypeDescription="Create a new document." ma:contentTypeScope="" ma:versionID="0b626b73d5a2a428e247926fca7a13c6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4cbd0b197a6393855700513ab1978475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D3F23FD-7234-472D-A770-1A22E24C213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0A7093EE-8A95-45A0-8C61-6AB6915ED4D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07119D9-EF6B-40AC-8A32-34F98DE5271D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Sandia_CorpPresentation_Template1.thmx</Template>
  <TotalTime>2026</TotalTime>
  <Words>721</Words>
  <Application>Microsoft Macintosh PowerPoint</Application>
  <PresentationFormat>On-screen Show (16:10)</PresentationFormat>
  <Paragraphs>120</Paragraphs>
  <Slides>32</Slides>
  <Notes>5</Notes>
  <HiddenSlides>8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Calibri</vt:lpstr>
      <vt:lpstr>ＭＳ Ｐゴシック</vt:lpstr>
      <vt:lpstr>Wingdings</vt:lpstr>
      <vt:lpstr>Arial</vt:lpstr>
      <vt:lpstr>Sandia_CorpPresentation_Template1</vt:lpstr>
      <vt:lpstr>Using VTK-m</vt:lpstr>
      <vt:lpstr>Acknowledgements</vt:lpstr>
      <vt:lpstr>Thanks to All Our Partners!</vt:lpstr>
      <vt:lpstr>Why VTK-m?</vt:lpstr>
      <vt:lpstr>PowerPoint Presentation</vt:lpstr>
      <vt:lpstr>PowerPoint Presentation</vt:lpstr>
      <vt:lpstr>PowerPoint Presentation</vt:lpstr>
      <vt:lpstr>VTK-m is separate from VTK</vt:lpstr>
      <vt:lpstr>VTK-m is not a replacement for VTK</vt:lpstr>
      <vt:lpstr>PowerPoint Presentation</vt:lpstr>
      <vt:lpstr>How Do I Use VTK-m?</vt:lpstr>
      <vt:lpstr>How Do I Use VTK-m?</vt:lpstr>
      <vt:lpstr>How Do I Use VTK-m?</vt:lpstr>
      <vt:lpstr>PowerPoint Presentation</vt:lpstr>
      <vt:lpstr>PowerPoint Presentation</vt:lpstr>
      <vt:lpstr>PowerPoint Presentation</vt:lpstr>
      <vt:lpstr>PowerPoint Presentation</vt:lpstr>
      <vt:lpstr>Using VTK-m in ParaView</vt:lpstr>
      <vt:lpstr>PowerPoint Presentation</vt:lpstr>
      <vt:lpstr>Using VTK-m in VisIt</vt:lpstr>
      <vt:lpstr>PowerPoint Presentation</vt:lpstr>
      <vt:lpstr>How Do I Use VTK-m?</vt:lpstr>
      <vt:lpstr>PowerPoint Presentation</vt:lpstr>
      <vt:lpstr>PowerPoint Presentation</vt:lpstr>
      <vt:lpstr>Using VTK-m: Reading Files</vt:lpstr>
      <vt:lpstr>Using VTK-m: Running Filters</vt:lpstr>
      <vt:lpstr>Using VTK-m: Rendering</vt:lpstr>
      <vt:lpstr>How Do I Use VTK-m?</vt:lpstr>
      <vt:lpstr>PowerPoint Presentation</vt:lpstr>
      <vt:lpstr>PowerPoint Presentation</vt:lpstr>
      <vt:lpstr>PowerPoint Presentation</vt:lpstr>
      <vt:lpstr>Conclusion</vt:lpstr>
    </vt:vector>
  </TitlesOfParts>
  <Company>Sandia National Labs</Company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Vittitow, Michael P</dc:creator>
  <cp:lastModifiedBy>Moreland, Kenneth</cp:lastModifiedBy>
  <cp:revision>66</cp:revision>
  <dcterms:created xsi:type="dcterms:W3CDTF">2011-10-03T16:15:05Z</dcterms:created>
  <dcterms:modified xsi:type="dcterms:W3CDTF">2018-01-17T22:56:41Z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0x0101003F666BA35DEE9447B048C368991FE2B1</vt:lpwstr>
  </property>
</Properties>
</file>