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28"/>
  </p:notesMasterIdLst>
  <p:handoutMasterIdLst>
    <p:handoutMasterId r:id="rId29"/>
  </p:handoutMasterIdLst>
  <p:sldIdLst>
    <p:sldId id="258" r:id="rId2"/>
    <p:sldId id="285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55" autoAdjust="0"/>
  </p:normalViewPr>
  <p:slideViewPr>
    <p:cSldViewPr snapToObjects="1">
      <p:cViewPr varScale="1">
        <p:scale>
          <a:sx n="85" d="100"/>
          <a:sy n="85" d="100"/>
        </p:scale>
        <p:origin x="-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Threshold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VTK Serial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VTK-m Serial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VTK-m Cuda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VTK-m </a:t>
                    </a:r>
                    <a:r>
                      <a:rPr lang="en-US" smtClean="0"/>
                      <a:t>CUDA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Pos val="inEnd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1"/>
          <c:showPercent val="0"/>
          <c:showBubbleSize val="0"/>
        </c:dLbls>
        <c:gapWidth val="150"/>
        <c:axId val="-2130487048"/>
        <c:axId val="-2130490504"/>
      </c:barChart>
      <c:catAx>
        <c:axId val="-2130487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130490504"/>
        <c:crosses val="autoZero"/>
        <c:auto val="1"/>
        <c:lblAlgn val="ctr"/>
        <c:lblOffset val="100"/>
        <c:noMultiLvlLbl val="0"/>
      </c:catAx>
      <c:valAx>
        <c:axId val="-21304905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30487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Marching</a:t>
            </a:r>
            <a:r>
              <a:rPr lang="en-US" baseline="0" dirty="0" smtClean="0"/>
              <a:t> Cubes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VTK Serial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VTK-m Serial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2.59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VTK-m Cuda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769936332073918"/>
                  <c:y val="-0.0030798279273461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VTK-m </a:t>
                    </a:r>
                    <a:r>
                      <a:rPr lang="en-US" smtClean="0"/>
                      <a:t>CUDA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Pos val="inEnd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0.105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VTK-m Cuda [No Transfer]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00201859741804495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VTK-m </a:t>
                    </a:r>
                    <a:r>
                      <a:rPr lang="en-US" smtClean="0"/>
                      <a:t>CUDA [No </a:t>
                    </a:r>
                    <a:r>
                      <a:rPr lang="en-US" dirty="0"/>
                      <a:t>Transfer]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Pos val="inEnd"/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0.064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1"/>
          <c:showPercent val="0"/>
          <c:showBubbleSize val="0"/>
        </c:dLbls>
        <c:gapWidth val="150"/>
        <c:axId val="2020468552"/>
        <c:axId val="2020461688"/>
      </c:barChart>
      <c:catAx>
        <c:axId val="2020468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20461688"/>
        <c:crosses val="autoZero"/>
        <c:auto val="1"/>
        <c:lblAlgn val="ctr"/>
        <c:lblOffset val="100"/>
        <c:noMultiLvlLbl val="0"/>
      </c:catAx>
      <c:valAx>
        <c:axId val="20204616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020468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Dax</a:t>
            </a:r>
            <a:r>
              <a:rPr lang="en-US" dirty="0" smtClean="0"/>
              <a:t> goals</a:t>
            </a:r>
            <a:r>
              <a:rPr lang="en-US" baseline="0" dirty="0" smtClean="0"/>
              <a:t> all work together to help reduce the amount of concurrency developers need to handle. Reduce worrying about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8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9EBB1-873D-4B1B-9DB6-3F9DCC91C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7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/>
              <a:buChar char="•"/>
            </a:pPr>
            <a:r>
              <a:rPr lang="en-US" dirty="0" smtClean="0"/>
              <a:t>These two environments, particularly the execution environment, are meant to work on a variety</a:t>
            </a:r>
            <a:r>
              <a:rPr lang="en-US" baseline="0" dirty="0" smtClean="0"/>
              <a:t> of architectures.</a:t>
            </a:r>
          </a:p>
          <a:p>
            <a:pPr marL="168244" indent="-168244">
              <a:buFont typeface="Arial"/>
              <a:buChar char="•"/>
            </a:pPr>
            <a:r>
              <a:rPr lang="en-US" baseline="0" dirty="0" smtClean="0"/>
              <a:t>To manage this portability, we have a unit called a device adapter that sits between these two environments.</a:t>
            </a:r>
          </a:p>
          <a:p>
            <a:pPr marL="168244" indent="-168244">
              <a:buFont typeface="Arial"/>
              <a:buChar char="•"/>
            </a:pPr>
            <a:r>
              <a:rPr lang="en-US" baseline="0" dirty="0" smtClean="0"/>
              <a:t>The device adapter provides the basic memory management, scheduling, and algorithms needed to run on a parallel device.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10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Our basic approach to portable</a:t>
            </a:r>
            <a:r>
              <a:rPr lang="en-US" baseline="0" dirty="0" smtClean="0"/>
              <a:t> and efficient </a:t>
            </a:r>
            <a:r>
              <a:rPr lang="en-US" dirty="0" smtClean="0"/>
              <a:t>multicore algorithms is</a:t>
            </a:r>
            <a:r>
              <a:rPr lang="en-US" baseline="0" dirty="0" smtClean="0"/>
              <a:t> essentially that presented by Baker and colleagues.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Break the algorithm into sections that can be run on single (or small) sections of data and encapsulate that in a C++ </a:t>
            </a:r>
            <a:r>
              <a:rPr lang="en-US" baseline="0" dirty="0" err="1" smtClean="0"/>
              <a:t>functor</a:t>
            </a:r>
            <a:r>
              <a:rPr lang="en-US" baseline="0" dirty="0" smtClean="0"/>
              <a:t> object.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Using generic programming, provide a mapping function to schedule the </a:t>
            </a:r>
            <a:r>
              <a:rPr lang="en-US" baseline="0" dirty="0" err="1" smtClean="0"/>
              <a:t>functor</a:t>
            </a:r>
            <a:r>
              <a:rPr lang="en-US" baseline="0" dirty="0" smtClean="0"/>
              <a:t> on many threads to concurrently process a vector.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Dual benefits: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Simplifies algorithm design by placing the bulk of the work in a serial </a:t>
            </a:r>
            <a:r>
              <a:rPr lang="en-US" baseline="0" dirty="0" err="1" smtClean="0"/>
              <a:t>functor</a:t>
            </a:r>
            <a:r>
              <a:rPr lang="en-US" baseline="0" dirty="0" smtClean="0"/>
              <a:t>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One porting of the map function to multiple parallel systems can be applied to any number of </a:t>
            </a:r>
            <a:r>
              <a:rPr lang="en-US" baseline="0" dirty="0" err="1" smtClean="0"/>
              <a:t>functor</a:t>
            </a:r>
            <a:r>
              <a:rPr lang="en-US" baseline="0" dirty="0" smtClean="0"/>
              <a:t> algorithms.  Also works well in lightweight thread environment.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However, we find this basic model a bit too simplistic.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We are most interested in mapping operations to connected topologies, which</a:t>
            </a:r>
            <a:r>
              <a:rPr lang="en-US" baseline="0" dirty="0" smtClean="0"/>
              <a:t> means that the inputs and outputs of the operations are dependent on these connections.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For example, the computation of an operation may depend on a collection of data around a small neighborhood.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3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We also have to consider that the values created by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functor</a:t>
            </a:r>
            <a:r>
              <a:rPr lang="en-US" baseline="0" dirty="0" smtClean="0"/>
              <a:t> may not be independent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For example, they might combine together to form a connected topology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If necessary, we might need to rebuild these connections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86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76B89-1FE0-5A48-A10C-78D57F49F3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09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76B89-1FE0-5A48-A10C-78D57F49F3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0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Why do</a:t>
            </a:r>
            <a:r>
              <a:rPr lang="en-US" baseline="0" dirty="0" smtClean="0"/>
              <a:t> future architectures pose a problem? After all, we’ve claimed scalable visualization for years.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Becomes somewhat clear when looking at the processor dies.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The x86 core is a complicated device featuring 30 years of components to make your code run faster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 accelerator core, in contrast, is significantly stripped down. In the GPU, really just some arithmetic units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Running on accelerators is not simply “scaling up” your code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AMD </a:t>
            </a:r>
            <a:r>
              <a:rPr lang="en-US" baseline="0" dirty="0" err="1" smtClean="0"/>
              <a:t>Magny-Cours</a:t>
            </a:r>
            <a:r>
              <a:rPr lang="en-US" baseline="0" dirty="0" smtClean="0"/>
              <a:t>.  Half of 12 core shown.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NVIDIA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GK110. 15 SMX streaming multiprocessor extreme, 192 cores per SMX.  2,880 total cores.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2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want to be one happy family to reduce the re-invention of algorithms. As VTK has become a location for researching classic </a:t>
            </a:r>
            <a:r>
              <a:rPr lang="en-US" baseline="0" dirty="0" err="1" smtClean="0"/>
              <a:t>cpu</a:t>
            </a:r>
            <a:r>
              <a:rPr lang="en-US" baseline="0" dirty="0" smtClean="0"/>
              <a:t> algorithms we want VTK-m to do the same for data parallel algorithm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8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Discuss the three levels of use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What follows is a brief description of Piston, Dax, and EAVL and how they contribute to the VTK-m architecture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2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Piston is providing the</a:t>
            </a:r>
            <a:r>
              <a:rPr lang="en-US" baseline="0" dirty="0" smtClean="0"/>
              <a:t> basic implementation of algorithms within VTK-m and the most basic filtering mechanism (“Here’s my data, run an algorithm on it.”)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Piston project researched multiple ways to create performance portable visualization algorithms using data parallel primitives.</a:t>
            </a:r>
            <a:r>
              <a:rPr lang="en-US" baseline="0" dirty="0" smtClean="0"/>
              <a:t> These are being integrated into VTK-m.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4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Dax is providing the next level of development to simplify</a:t>
            </a:r>
            <a:r>
              <a:rPr lang="en-US" baseline="0" dirty="0" smtClean="0"/>
              <a:t> the creation of custom visualization algorithms using known patterns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intention of Dax was to build a development environment similar to VTK where you could drop in an algorithm and the same way as VTK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46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EAVL</a:t>
            </a:r>
            <a:r>
              <a:rPr lang="en-US" baseline="0" dirty="0" smtClean="0"/>
              <a:t> is providing the flexible data model that allows algorithms to run across various definitions of data.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304059"/>
            <a:ext cx="8228489" cy="9144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18460"/>
            <a:ext cx="8228489" cy="1902116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2015-3267 PE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4" name="Picture 23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6120575"/>
            <a:ext cx="981012" cy="246888"/>
          </a:xfrm>
          <a:prstGeom prst="rect">
            <a:avLst/>
          </a:prstGeom>
        </p:spPr>
      </p:pic>
      <p:pic>
        <p:nvPicPr>
          <p:cNvPr id="26" name="Picture 25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6120575"/>
            <a:ext cx="888456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1675"/>
            <a:ext cx="8991600" cy="545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3044825"/>
            <a:ext cx="77724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4406900"/>
            <a:ext cx="7772400" cy="1500187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1676"/>
            <a:ext cx="4419600" cy="54853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1676"/>
            <a:ext cx="4419600" cy="54853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1675"/>
            <a:ext cx="4421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631436"/>
            <a:ext cx="4421188" cy="484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3019"/>
            <a:ext cx="4422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2781"/>
            <a:ext cx="4422775" cy="48442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6166934"/>
            <a:ext cx="1490926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6519332"/>
            <a:ext cx="2895600" cy="2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0772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991675"/>
            <a:ext cx="8991600" cy="579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6" descr="SNL_Stacked_White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228600"/>
            <a:ext cx="914400" cy="35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hyperlink" Target="paraview.mp4" TargetMode="External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hyperlink" Target="globe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t.ornl.gov/eavl" TargetMode="Externa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VTK-m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DOECGF</a:t>
            </a:r>
          </a:p>
          <a:p>
            <a:r>
              <a:rPr lang="en-US" sz="1800" dirty="0" smtClean="0"/>
              <a:t>April 29, 2015</a:t>
            </a:r>
          </a:p>
          <a:p>
            <a:r>
              <a:rPr lang="en-US" dirty="0" smtClean="0"/>
              <a:t>Kenneth Moreland  </a:t>
            </a:r>
            <a:r>
              <a:rPr lang="en-US" sz="2000" dirty="0" smtClean="0"/>
              <a:t>Sandia National Laboratories</a:t>
            </a:r>
          </a:p>
          <a:p>
            <a:r>
              <a:rPr lang="en-US" sz="2000" dirty="0" smtClean="0"/>
              <a:t>With contributions from Jeremy Meredith (ORNL), Chris Sewell (LANL), and Robert Maynard (</a:t>
            </a:r>
            <a:r>
              <a:rPr lang="en-US" sz="2000" dirty="0" err="1" smtClean="0"/>
              <a:t>Kitware</a:t>
            </a:r>
            <a:r>
              <a:rPr lang="en-US" sz="2000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989"/>
          <a:stretch/>
        </p:blipFill>
        <p:spPr>
          <a:xfrm>
            <a:off x="0" y="1681094"/>
            <a:ext cx="3327400" cy="1618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93" t="27315" r="16463" b="1754"/>
          <a:stretch/>
        </p:blipFill>
        <p:spPr>
          <a:xfrm>
            <a:off x="5580512" y="1681095"/>
            <a:ext cx="3563488" cy="1618355"/>
          </a:xfrm>
          <a:prstGeom prst="rect">
            <a:avLst/>
          </a:prstGeom>
        </p:spPr>
      </p:pic>
      <p:pic>
        <p:nvPicPr>
          <p:cNvPr id="7" name="Picture 6" descr="DaxContour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26" y="1376803"/>
            <a:ext cx="2233461" cy="22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Focuses on developing data-parallel algorithms that are portable across multi-core and many-core architectures for use by LCF codes of interest</a:t>
            </a:r>
          </a:p>
          <a:p>
            <a:r>
              <a:rPr lang="en-US" dirty="0"/>
              <a:t>Algorithms are integrated into LCF codes in-situ either directly or though integration with ParaView </a:t>
            </a:r>
            <a:r>
              <a:rPr lang="en-US" dirty="0" smtClean="0"/>
              <a:t>Catalyst</a:t>
            </a:r>
            <a:endParaRPr lang="en-US" dirty="0"/>
          </a:p>
        </p:txBody>
      </p:sp>
      <p:pic>
        <p:nvPicPr>
          <p:cNvPr id="4" name="Picture 3" descr="Globe_Page_18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l="54455" t="32655" r="8168" b="22980"/>
          <a:stretch>
            <a:fillRect/>
          </a:stretch>
        </p:blipFill>
        <p:spPr>
          <a:xfrm>
            <a:off x="500101" y="3619653"/>
            <a:ext cx="2384884" cy="2124184"/>
          </a:xfrm>
          <a:prstGeom prst="rect">
            <a:avLst/>
          </a:prstGeom>
        </p:spPr>
      </p:pic>
      <p:pic>
        <p:nvPicPr>
          <p:cNvPr id="5" name="Picture 4" descr="DistributedGPUTemp5.png"/>
          <p:cNvPicPr>
            <a:picLocks noChangeAspect="1"/>
          </p:cNvPicPr>
          <p:nvPr/>
        </p:nvPicPr>
        <p:blipFill>
          <a:blip r:embed="rId4" cstate="print"/>
          <a:srcRect t="25808" r="2534"/>
          <a:stretch>
            <a:fillRect/>
          </a:stretch>
        </p:blipFill>
        <p:spPr>
          <a:xfrm>
            <a:off x="3001295" y="3644875"/>
            <a:ext cx="2703091" cy="2129816"/>
          </a:xfrm>
          <a:prstGeom prst="rect">
            <a:avLst/>
          </a:prstGeom>
        </p:spPr>
      </p:pic>
      <p:pic>
        <p:nvPicPr>
          <p:cNvPr id="6" name="Picture 5" descr="ParaViewPiston.pn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9217" y="3599636"/>
            <a:ext cx="2755568" cy="2191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940" y="5867400"/>
            <a:ext cx="21907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0" dirty="0" smtClean="0"/>
              <a:t>PISTON </a:t>
            </a:r>
            <a:r>
              <a:rPr lang="en-US" sz="1050" i="0" dirty="0" err="1"/>
              <a:t>i</a:t>
            </a:r>
            <a:r>
              <a:rPr lang="en-US" sz="1050" i="0" dirty="0" err="1" smtClean="0"/>
              <a:t>sosurface</a:t>
            </a:r>
            <a:r>
              <a:rPr lang="en-US" sz="1050" i="0" dirty="0" smtClean="0"/>
              <a:t> with curvilinear coordinates</a:t>
            </a:r>
            <a:endParaRPr lang="en-US" sz="1050" i="0" dirty="0"/>
          </a:p>
        </p:txBody>
      </p:sp>
      <p:sp>
        <p:nvSpPr>
          <p:cNvPr id="8" name="TextBox 7"/>
          <p:cNvSpPr txBox="1"/>
          <p:nvPr/>
        </p:nvSpPr>
        <p:spPr>
          <a:xfrm>
            <a:off x="3204880" y="5832903"/>
            <a:ext cx="259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0" dirty="0" smtClean="0"/>
              <a:t>Ocean temperature </a:t>
            </a:r>
            <a:r>
              <a:rPr lang="en-US" sz="1050" i="0" dirty="0" err="1" smtClean="0"/>
              <a:t>isosurface</a:t>
            </a:r>
            <a:r>
              <a:rPr lang="en-US" sz="1050" i="0" dirty="0" smtClean="0"/>
              <a:t> generated across four GPUs using distributed PISTON</a:t>
            </a:r>
            <a:endParaRPr lang="en-US" sz="105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5900354"/>
            <a:ext cx="2209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0" dirty="0" smtClean="0"/>
              <a:t>PISTON integration with VTK and </a:t>
            </a:r>
            <a:r>
              <a:rPr lang="en-US" sz="1050" i="0" dirty="0" err="1" smtClean="0"/>
              <a:t>ParaView</a:t>
            </a:r>
            <a:endParaRPr lang="en-US" sz="1050" i="0" dirty="0"/>
          </a:p>
        </p:txBody>
      </p:sp>
    </p:spTree>
    <p:extLst>
      <p:ext uri="{BB962C8B-B14F-4D97-AF65-F5344CB8AC3E}">
        <p14:creationId xmlns:p14="http://schemas.microsoft.com/office/powerpoint/2010/main" val="7930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 Chrome0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"/>
            <a:ext cx="914400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Architecture</a:t>
            </a:r>
            <a:endParaRPr lang="en-US" dirty="0"/>
          </a:p>
        </p:txBody>
      </p:sp>
      <p:pic>
        <p:nvPicPr>
          <p:cNvPr id="3" name="Picture 2" descr="VTKmCompon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" y="1409700"/>
            <a:ext cx="9015196" cy="4038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402" y="2209800"/>
            <a:ext cx="5257800" cy="1143000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95600" y="3113539"/>
            <a:ext cx="2362200" cy="1143000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toolkit that well suited to design of visualization operations with a great number of shared memory threads.</a:t>
            </a:r>
          </a:p>
          <a:p>
            <a:r>
              <a:rPr lang="en-US" dirty="0"/>
              <a:t>Develop a framework that adapts to emerging processor and compiler technologies.</a:t>
            </a:r>
          </a:p>
          <a:p>
            <a:r>
              <a:rPr lang="en-US" dirty="0"/>
              <a:t>Design multi-purpose algorithms that can be applied to a variety of visualization operations.</a:t>
            </a:r>
          </a:p>
          <a:p>
            <a:endParaRPr lang="en-US" dirty="0"/>
          </a:p>
        </p:txBody>
      </p:sp>
      <p:pic>
        <p:nvPicPr>
          <p:cNvPr id="5" name="Picture 4" descr="1PageImages_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9144000" cy="30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"/>
            <a:ext cx="4492649" cy="4693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latin typeface="Consolas"/>
                <a:cs typeface="Consolas"/>
              </a:rPr>
              <a:t>int</a:t>
            </a:r>
            <a:r>
              <a:rPr lang="en-US" sz="1300" dirty="0">
                <a:latin typeface="Consolas"/>
                <a:cs typeface="Consolas"/>
              </a:rPr>
              <a:t> </a:t>
            </a:r>
            <a:r>
              <a:rPr lang="en-US" sz="1300" dirty="0" err="1">
                <a:latin typeface="Consolas"/>
                <a:cs typeface="Consolas"/>
              </a:rPr>
              <a:t>vtkCellDerivatives</a:t>
            </a:r>
            <a:r>
              <a:rPr lang="en-US" sz="1300" dirty="0">
                <a:latin typeface="Consolas"/>
                <a:cs typeface="Consolas"/>
              </a:rPr>
              <a:t>::</a:t>
            </a:r>
            <a:r>
              <a:rPr lang="en-US" sz="1300" dirty="0" err="1">
                <a:latin typeface="Consolas"/>
                <a:cs typeface="Consolas"/>
              </a:rPr>
              <a:t>RequestData</a:t>
            </a:r>
            <a:r>
              <a:rPr lang="en-US" sz="1300" dirty="0">
                <a:latin typeface="Consolas"/>
                <a:cs typeface="Consolas"/>
              </a:rPr>
              <a:t>(...)</a:t>
            </a:r>
          </a:p>
          <a:p>
            <a:r>
              <a:rPr lang="en-US" sz="1300" dirty="0">
                <a:latin typeface="Consolas"/>
                <a:cs typeface="Consolas"/>
              </a:rPr>
              <a:t>{</a:t>
            </a:r>
          </a:p>
          <a:p>
            <a:r>
              <a:rPr lang="en-US" sz="1300" dirty="0">
                <a:latin typeface="Consolas"/>
                <a:cs typeface="Consolas"/>
              </a:rPr>
              <a:t>  ...[allocate output arrays]...</a:t>
            </a:r>
          </a:p>
          <a:p>
            <a:r>
              <a:rPr lang="en-US" sz="1300" dirty="0">
                <a:latin typeface="Consolas"/>
                <a:cs typeface="Consolas"/>
              </a:rPr>
              <a:t>  ...[validate inputs]...</a:t>
            </a:r>
          </a:p>
          <a:p>
            <a:r>
              <a:rPr lang="en-US" sz="1300" dirty="0">
                <a:latin typeface="Consolas"/>
                <a:cs typeface="Consolas"/>
              </a:rPr>
              <a:t>  for (</a:t>
            </a:r>
            <a:r>
              <a:rPr lang="en-US" sz="1300" dirty="0" err="1">
                <a:latin typeface="Consolas"/>
                <a:cs typeface="Consolas"/>
              </a:rPr>
              <a:t>cellId</a:t>
            </a:r>
            <a:r>
              <a:rPr lang="en-US" sz="1300" dirty="0">
                <a:latin typeface="Consolas"/>
                <a:cs typeface="Consolas"/>
              </a:rPr>
              <a:t>=0; </a:t>
            </a:r>
            <a:r>
              <a:rPr lang="en-US" sz="1300" dirty="0" err="1">
                <a:latin typeface="Consolas"/>
                <a:cs typeface="Consolas"/>
              </a:rPr>
              <a:t>cellId</a:t>
            </a:r>
            <a:r>
              <a:rPr lang="en-US" sz="1300" dirty="0">
                <a:latin typeface="Consolas"/>
                <a:cs typeface="Consolas"/>
              </a:rPr>
              <a:t> &lt; </a:t>
            </a:r>
            <a:r>
              <a:rPr lang="en-US" sz="1300" dirty="0" err="1">
                <a:latin typeface="Consolas"/>
                <a:cs typeface="Consolas"/>
              </a:rPr>
              <a:t>numCells</a:t>
            </a:r>
            <a:r>
              <a:rPr lang="en-US" sz="1300" dirty="0">
                <a:latin typeface="Consolas"/>
                <a:cs typeface="Consolas"/>
              </a:rPr>
              <a:t>; </a:t>
            </a:r>
            <a:r>
              <a:rPr lang="en-US" sz="1300" dirty="0" err="1">
                <a:latin typeface="Consolas"/>
                <a:cs typeface="Consolas"/>
              </a:rPr>
              <a:t>cellId</a:t>
            </a:r>
            <a:r>
              <a:rPr lang="en-US" sz="1300" dirty="0">
                <a:latin typeface="Consolas"/>
                <a:cs typeface="Consolas"/>
              </a:rPr>
              <a:t>++)</a:t>
            </a:r>
          </a:p>
          <a:p>
            <a:r>
              <a:rPr lang="en-US" sz="1300" dirty="0">
                <a:latin typeface="Consolas"/>
                <a:cs typeface="Consolas"/>
              </a:rPr>
              <a:t>    {</a:t>
            </a:r>
          </a:p>
          <a:p>
            <a:r>
              <a:rPr lang="en-US" sz="1300" dirty="0">
                <a:latin typeface="Consolas"/>
                <a:cs typeface="Consolas"/>
              </a:rPr>
              <a:t>    ...[update progress]..</a:t>
            </a:r>
            <a:r>
              <a:rPr lang="en-US" sz="1300" dirty="0" smtClean="0">
                <a:latin typeface="Consolas"/>
                <a:cs typeface="Consolas"/>
              </a:rPr>
              <a:t>.</a:t>
            </a:r>
          </a:p>
          <a:p>
            <a:endParaRPr lang="en-US" sz="1300" dirty="0">
              <a:latin typeface="Consolas"/>
              <a:cs typeface="Consolas"/>
            </a:endParaRPr>
          </a:p>
          <a:p>
            <a:r>
              <a:rPr lang="en-US" sz="1300" dirty="0">
                <a:latin typeface="Consolas"/>
                <a:cs typeface="Consolas"/>
              </a:rPr>
              <a:t>    input-&gt;</a:t>
            </a:r>
            <a:r>
              <a:rPr lang="en-US" sz="1300" dirty="0" err="1">
                <a:latin typeface="Consolas"/>
                <a:cs typeface="Consolas"/>
              </a:rPr>
              <a:t>GetCell</a:t>
            </a:r>
            <a:r>
              <a:rPr lang="en-US" sz="1300" dirty="0">
                <a:latin typeface="Consolas"/>
                <a:cs typeface="Consolas"/>
              </a:rPr>
              <a:t>(</a:t>
            </a:r>
            <a:r>
              <a:rPr lang="en-US" sz="1300" dirty="0" err="1">
                <a:latin typeface="Consolas"/>
                <a:cs typeface="Consolas"/>
              </a:rPr>
              <a:t>cellId</a:t>
            </a:r>
            <a:r>
              <a:rPr lang="en-US" sz="1300" dirty="0">
                <a:latin typeface="Consolas"/>
                <a:cs typeface="Consolas"/>
              </a:rPr>
              <a:t>, cell)</a:t>
            </a:r>
            <a:r>
              <a:rPr lang="en-US" sz="1300" dirty="0" smtClean="0">
                <a:latin typeface="Consolas"/>
                <a:cs typeface="Consolas"/>
              </a:rPr>
              <a:t>;</a:t>
            </a:r>
          </a:p>
          <a:p>
            <a:endParaRPr lang="en-US" sz="1300" dirty="0">
              <a:latin typeface="Consolas"/>
              <a:cs typeface="Consolas"/>
            </a:endParaRPr>
          </a:p>
          <a:p>
            <a:r>
              <a:rPr lang="en-US" sz="1300" dirty="0">
                <a:latin typeface="Consolas"/>
                <a:cs typeface="Consolas"/>
              </a:rPr>
              <a:t>    </a:t>
            </a:r>
            <a:r>
              <a:rPr lang="en-US" sz="1300" dirty="0" err="1">
                <a:latin typeface="Consolas"/>
                <a:cs typeface="Consolas"/>
              </a:rPr>
              <a:t>subId</a:t>
            </a:r>
            <a:r>
              <a:rPr lang="en-US" sz="1300" dirty="0">
                <a:latin typeface="Consolas"/>
                <a:cs typeface="Consolas"/>
              </a:rPr>
              <a:t> = cell-&gt;</a:t>
            </a:r>
            <a:r>
              <a:rPr lang="en-US" sz="13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nsolas"/>
                <a:cs typeface="Consolas"/>
              </a:rPr>
              <a:t>GetParametricCenter</a:t>
            </a:r>
            <a:r>
              <a:rPr lang="en-US" sz="1300" dirty="0">
                <a:latin typeface="Consolas"/>
                <a:cs typeface="Consolas"/>
              </a:rPr>
              <a:t>(</a:t>
            </a:r>
            <a:r>
              <a:rPr lang="en-US" sz="1300" dirty="0" err="1">
                <a:latin typeface="Consolas"/>
                <a:cs typeface="Consolas"/>
              </a:rPr>
              <a:t>pcoords</a:t>
            </a:r>
            <a:r>
              <a:rPr lang="en-US" sz="1300" dirty="0">
                <a:latin typeface="Consolas"/>
                <a:cs typeface="Consolas"/>
              </a:rPr>
              <a:t>)</a:t>
            </a:r>
            <a:r>
              <a:rPr lang="en-US" sz="1300" dirty="0" smtClean="0">
                <a:latin typeface="Consolas"/>
                <a:cs typeface="Consolas"/>
              </a:rPr>
              <a:t>;</a:t>
            </a:r>
          </a:p>
          <a:p>
            <a:endParaRPr lang="en-US" sz="1300" dirty="0">
              <a:latin typeface="Consolas"/>
              <a:cs typeface="Consolas"/>
            </a:endParaRPr>
          </a:p>
          <a:p>
            <a:r>
              <a:rPr lang="en-US" sz="1300" dirty="0">
                <a:latin typeface="Consolas"/>
                <a:cs typeface="Consolas"/>
              </a:rPr>
              <a:t>    </a:t>
            </a:r>
            <a:r>
              <a:rPr lang="en-US" sz="1300" dirty="0" err="1">
                <a:latin typeface="Consolas"/>
                <a:cs typeface="Consolas"/>
              </a:rPr>
              <a:t>inScalars</a:t>
            </a:r>
            <a:r>
              <a:rPr lang="en-US" sz="1300" dirty="0">
                <a:latin typeface="Consolas"/>
                <a:cs typeface="Consolas"/>
              </a:rPr>
              <a:t>-&gt;</a:t>
            </a:r>
            <a:r>
              <a:rPr lang="en-US" sz="1300" dirty="0" err="1">
                <a:latin typeface="Consolas"/>
                <a:cs typeface="Consolas"/>
              </a:rPr>
              <a:t>GetTuples</a:t>
            </a:r>
            <a:r>
              <a:rPr lang="en-US" sz="1300" dirty="0">
                <a:latin typeface="Consolas"/>
                <a:cs typeface="Consolas"/>
              </a:rPr>
              <a:t>(cell-&gt;</a:t>
            </a:r>
            <a:r>
              <a:rPr lang="en-US" sz="1300" dirty="0" err="1">
                <a:latin typeface="Consolas"/>
                <a:cs typeface="Consolas"/>
              </a:rPr>
              <a:t>PointIds</a:t>
            </a:r>
            <a:r>
              <a:rPr lang="en-US" sz="1300" dirty="0">
                <a:latin typeface="Consolas"/>
                <a:cs typeface="Consolas"/>
              </a:rPr>
              <a:t>,</a:t>
            </a:r>
          </a:p>
          <a:p>
            <a:r>
              <a:rPr lang="en-US" sz="1300" dirty="0">
                <a:latin typeface="Consolas"/>
                <a:cs typeface="Consolas"/>
              </a:rPr>
              <a:t>                         </a:t>
            </a:r>
            <a:r>
              <a:rPr lang="en-US" sz="1300" dirty="0" err="1">
                <a:latin typeface="Consolas"/>
                <a:cs typeface="Consolas"/>
              </a:rPr>
              <a:t>cellScalars</a:t>
            </a:r>
            <a:r>
              <a:rPr lang="en-US" sz="1300" dirty="0">
                <a:latin typeface="Consolas"/>
                <a:cs typeface="Consolas"/>
              </a:rPr>
              <a:t>);</a:t>
            </a:r>
          </a:p>
          <a:p>
            <a:r>
              <a:rPr lang="en-US" sz="1300" dirty="0">
                <a:latin typeface="Consolas"/>
                <a:cs typeface="Consolas"/>
              </a:rPr>
              <a:t>    scalars = </a:t>
            </a:r>
            <a:r>
              <a:rPr lang="en-US" sz="1300" dirty="0" err="1">
                <a:latin typeface="Consolas"/>
                <a:cs typeface="Consolas"/>
              </a:rPr>
              <a:t>cellScalars</a:t>
            </a:r>
            <a:r>
              <a:rPr lang="en-US" sz="1300" dirty="0">
                <a:latin typeface="Consolas"/>
                <a:cs typeface="Consolas"/>
              </a:rPr>
              <a:t>-&gt;</a:t>
            </a:r>
            <a:r>
              <a:rPr lang="en-US" sz="1300" dirty="0" err="1">
                <a:latin typeface="Consolas"/>
                <a:cs typeface="Consolas"/>
              </a:rPr>
              <a:t>GetPointer</a:t>
            </a:r>
            <a:r>
              <a:rPr lang="en-US" sz="1300" dirty="0">
                <a:latin typeface="Consolas"/>
                <a:cs typeface="Consolas"/>
              </a:rPr>
              <a:t>(0)</a:t>
            </a:r>
            <a:r>
              <a:rPr lang="en-US" sz="1300" dirty="0" smtClean="0">
                <a:latin typeface="Consolas"/>
                <a:cs typeface="Consolas"/>
              </a:rPr>
              <a:t>;</a:t>
            </a:r>
          </a:p>
          <a:p>
            <a:endParaRPr lang="en-US" sz="1300" dirty="0">
              <a:latin typeface="Consolas"/>
              <a:cs typeface="Consolas"/>
            </a:endParaRPr>
          </a:p>
          <a:p>
            <a:r>
              <a:rPr lang="en-US" sz="1300" dirty="0">
                <a:latin typeface="Consolas"/>
                <a:cs typeface="Consolas"/>
              </a:rPr>
              <a:t>    cell-&gt;</a:t>
            </a:r>
            <a:r>
              <a:rPr lang="en-US" sz="13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nsolas"/>
                <a:cs typeface="Consolas"/>
              </a:rPr>
              <a:t>Derivatives</a:t>
            </a:r>
            <a:r>
              <a:rPr lang="en-US" sz="1300" dirty="0">
                <a:latin typeface="Consolas"/>
                <a:cs typeface="Consolas"/>
              </a:rPr>
              <a:t>(</a:t>
            </a:r>
          </a:p>
          <a:p>
            <a:r>
              <a:rPr lang="en-US" sz="1300" dirty="0">
                <a:latin typeface="Consolas"/>
                <a:cs typeface="Consolas"/>
              </a:rPr>
              <a:t>      </a:t>
            </a:r>
            <a:r>
              <a:rPr lang="en-US" sz="1300" dirty="0" err="1">
                <a:latin typeface="Consolas"/>
                <a:cs typeface="Consolas"/>
              </a:rPr>
              <a:t>subId</a:t>
            </a:r>
            <a:r>
              <a:rPr lang="en-US" sz="1300" dirty="0">
                <a:latin typeface="Consolas"/>
                <a:cs typeface="Consolas"/>
              </a:rPr>
              <a:t>, </a:t>
            </a:r>
            <a:r>
              <a:rPr lang="en-US" sz="1300" dirty="0" err="1">
                <a:latin typeface="Consolas"/>
                <a:cs typeface="Consolas"/>
              </a:rPr>
              <a:t>pcoords</a:t>
            </a:r>
            <a:r>
              <a:rPr lang="en-US" sz="1300" dirty="0">
                <a:latin typeface="Consolas"/>
                <a:cs typeface="Consolas"/>
              </a:rPr>
              <a:t>, scalars, 1, </a:t>
            </a:r>
            <a:r>
              <a:rPr lang="en-US" sz="1300" dirty="0" err="1">
                <a:latin typeface="Consolas"/>
                <a:cs typeface="Consolas"/>
              </a:rPr>
              <a:t>derivs</a:t>
            </a:r>
            <a:r>
              <a:rPr lang="en-US" sz="1300" dirty="0">
                <a:latin typeface="Consolas"/>
                <a:cs typeface="Consolas"/>
              </a:rPr>
              <a:t>);</a:t>
            </a:r>
          </a:p>
          <a:p>
            <a:r>
              <a:rPr lang="en-US" sz="1300" dirty="0">
                <a:latin typeface="Consolas"/>
                <a:cs typeface="Consolas"/>
              </a:rPr>
              <a:t> </a:t>
            </a:r>
          </a:p>
          <a:p>
            <a:r>
              <a:rPr lang="en-US" sz="1300" dirty="0">
                <a:latin typeface="Consolas"/>
                <a:cs typeface="Consolas"/>
              </a:rPr>
              <a:t>    </a:t>
            </a:r>
            <a:r>
              <a:rPr lang="en-US" sz="1300" dirty="0" err="1">
                <a:latin typeface="Consolas"/>
                <a:cs typeface="Consolas"/>
              </a:rPr>
              <a:t>outGradients</a:t>
            </a:r>
            <a:r>
              <a:rPr lang="en-US" sz="1300" dirty="0">
                <a:latin typeface="Consolas"/>
                <a:cs typeface="Consolas"/>
              </a:rPr>
              <a:t>-&gt;</a:t>
            </a:r>
            <a:r>
              <a:rPr lang="en-US" sz="1300" dirty="0" err="1">
                <a:latin typeface="Consolas"/>
                <a:cs typeface="Consolas"/>
              </a:rPr>
              <a:t>SetTuple</a:t>
            </a:r>
            <a:r>
              <a:rPr lang="en-US" sz="1300" dirty="0">
                <a:latin typeface="Consolas"/>
                <a:cs typeface="Consolas"/>
              </a:rPr>
              <a:t>(</a:t>
            </a:r>
            <a:r>
              <a:rPr lang="en-US" sz="1300" dirty="0" err="1">
                <a:latin typeface="Consolas"/>
                <a:cs typeface="Consolas"/>
              </a:rPr>
              <a:t>cellId</a:t>
            </a:r>
            <a:r>
              <a:rPr lang="en-US" sz="1300" dirty="0">
                <a:latin typeface="Consolas"/>
                <a:cs typeface="Consolas"/>
              </a:rPr>
              <a:t>, </a:t>
            </a:r>
            <a:r>
              <a:rPr lang="en-US" sz="1300" dirty="0" err="1">
                <a:latin typeface="Consolas"/>
                <a:cs typeface="Consolas"/>
              </a:rPr>
              <a:t>derivs</a:t>
            </a:r>
            <a:r>
              <a:rPr lang="en-US" sz="1300" dirty="0">
                <a:latin typeface="Consolas"/>
                <a:cs typeface="Consolas"/>
              </a:rPr>
              <a:t>);</a:t>
            </a:r>
          </a:p>
          <a:p>
            <a:r>
              <a:rPr lang="en-US" sz="1300" dirty="0">
                <a:latin typeface="Consolas"/>
                <a:cs typeface="Consolas"/>
              </a:rPr>
              <a:t>    }</a:t>
            </a:r>
          </a:p>
          <a:p>
            <a:r>
              <a:rPr lang="en-US" sz="1300" dirty="0">
                <a:latin typeface="Consolas"/>
                <a:cs typeface="Consolas"/>
              </a:rPr>
              <a:t>  ...[cleanup]...</a:t>
            </a:r>
          </a:p>
          <a:p>
            <a:r>
              <a:rPr lang="en-US" sz="1300" dirty="0">
                <a:latin typeface="Consolas"/>
                <a:cs typeface="Consolas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8033" y="609600"/>
            <a:ext cx="4675967" cy="4693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latin typeface="Consolas"/>
                <a:cs typeface="Consolas"/>
              </a:rPr>
              <a:t>struct</a:t>
            </a:r>
            <a:r>
              <a:rPr lang="en-US" sz="1300" dirty="0">
                <a:latin typeface="Consolas"/>
                <a:cs typeface="Consolas"/>
              </a:rPr>
              <a:t> </a:t>
            </a:r>
            <a:r>
              <a:rPr lang="en-US" sz="1300" dirty="0" err="1">
                <a:latin typeface="Consolas"/>
                <a:cs typeface="Consolas"/>
              </a:rPr>
              <a:t>CellGradient</a:t>
            </a:r>
            <a:r>
              <a:rPr lang="en-US" sz="1300" dirty="0">
                <a:latin typeface="Consolas"/>
                <a:cs typeface="Consolas"/>
              </a:rPr>
              <a:t> : public </a:t>
            </a:r>
            <a:r>
              <a:rPr lang="en-US" sz="1300" dirty="0" err="1" smtClean="0">
                <a:latin typeface="Consolas"/>
                <a:cs typeface="Consolas"/>
              </a:rPr>
              <a:t>WorkletMapCell</a:t>
            </a:r>
            <a:endParaRPr lang="en-US" sz="1300" dirty="0">
              <a:latin typeface="Consolas"/>
              <a:cs typeface="Consolas"/>
            </a:endParaRPr>
          </a:p>
          <a:p>
            <a:r>
              <a:rPr lang="en-US" sz="1300" dirty="0">
                <a:latin typeface="Consolas"/>
                <a:cs typeface="Consolas"/>
              </a:rPr>
              <a:t>{</a:t>
            </a:r>
          </a:p>
          <a:p>
            <a:r>
              <a:rPr lang="en-US" sz="1300" dirty="0">
                <a:latin typeface="Consolas"/>
                <a:cs typeface="Consolas"/>
              </a:rPr>
              <a:t>  </a:t>
            </a:r>
            <a:r>
              <a:rPr lang="en-US" sz="1300" dirty="0" err="1">
                <a:latin typeface="Consolas"/>
                <a:cs typeface="Consolas"/>
              </a:rPr>
              <a:t>typedef</a:t>
            </a:r>
            <a:r>
              <a:rPr lang="en-US" sz="1300" dirty="0">
                <a:latin typeface="Consolas"/>
                <a:cs typeface="Consolas"/>
              </a:rPr>
              <a:t> void </a:t>
            </a:r>
            <a:r>
              <a:rPr lang="en-US" sz="1300" dirty="0" err="1">
                <a:latin typeface="Consolas"/>
                <a:cs typeface="Consolas"/>
              </a:rPr>
              <a:t>ControlSignature</a:t>
            </a:r>
            <a:r>
              <a:rPr lang="en-US" sz="1300" dirty="0">
                <a:latin typeface="Consolas"/>
                <a:cs typeface="Consolas"/>
              </a:rPr>
              <a:t>(</a:t>
            </a:r>
          </a:p>
          <a:p>
            <a:r>
              <a:rPr lang="en-US" sz="1300" dirty="0">
                <a:latin typeface="Consolas"/>
                <a:cs typeface="Consolas"/>
              </a:rPr>
              <a:t>      Topology, Field(Point)</a:t>
            </a:r>
            <a:r>
              <a:rPr lang="en-US" sz="1300" dirty="0" smtClean="0">
                <a:latin typeface="Consolas"/>
                <a:cs typeface="Consolas"/>
              </a:rPr>
              <a:t>,</a:t>
            </a:r>
          </a:p>
          <a:p>
            <a:r>
              <a:rPr lang="en-US" sz="1300" dirty="0">
                <a:latin typeface="Consolas"/>
                <a:cs typeface="Consolas"/>
              </a:rPr>
              <a:t> </a:t>
            </a:r>
            <a:r>
              <a:rPr lang="en-US" sz="1300" dirty="0" smtClean="0">
                <a:latin typeface="Consolas"/>
                <a:cs typeface="Consolas"/>
              </a:rPr>
              <a:t>     </a:t>
            </a:r>
            <a:r>
              <a:rPr lang="en-US" sz="1300" dirty="0">
                <a:latin typeface="Consolas"/>
                <a:cs typeface="Consolas"/>
              </a:rPr>
              <a:t>Field(Point), Field(Out));</a:t>
            </a:r>
          </a:p>
          <a:p>
            <a:r>
              <a:rPr lang="en-US" sz="1300" dirty="0">
                <a:latin typeface="Consolas"/>
                <a:cs typeface="Consolas"/>
              </a:rPr>
              <a:t>  </a:t>
            </a:r>
            <a:r>
              <a:rPr lang="en-US" sz="1300" dirty="0" err="1">
                <a:latin typeface="Consolas"/>
                <a:cs typeface="Consolas"/>
              </a:rPr>
              <a:t>typedef</a:t>
            </a:r>
            <a:r>
              <a:rPr lang="en-US" sz="1300" dirty="0">
                <a:latin typeface="Consolas"/>
                <a:cs typeface="Consolas"/>
              </a:rPr>
              <a:t> _4 </a:t>
            </a:r>
            <a:r>
              <a:rPr lang="en-US" sz="1300" dirty="0" err="1">
                <a:latin typeface="Consolas"/>
                <a:cs typeface="Consolas"/>
              </a:rPr>
              <a:t>ExecutionSignature</a:t>
            </a:r>
            <a:r>
              <a:rPr lang="en-US" sz="1300" dirty="0">
                <a:latin typeface="Consolas"/>
                <a:cs typeface="Consolas"/>
              </a:rPr>
              <a:t>(_1,_2,_3);</a:t>
            </a:r>
          </a:p>
          <a:p>
            <a:r>
              <a:rPr lang="en-US" sz="1300" dirty="0">
                <a:latin typeface="Consolas"/>
                <a:cs typeface="Consolas"/>
              </a:rPr>
              <a:t> </a:t>
            </a:r>
          </a:p>
          <a:p>
            <a:r>
              <a:rPr lang="en-US" sz="1300" dirty="0">
                <a:latin typeface="Consolas"/>
                <a:cs typeface="Consolas"/>
              </a:rPr>
              <a:t>  template</a:t>
            </a:r>
            <a:r>
              <a:rPr lang="en-US" sz="1300" dirty="0" smtClean="0">
                <a:latin typeface="Consolas"/>
                <a:cs typeface="Consolas"/>
              </a:rPr>
              <a:t>&lt;</a:t>
            </a:r>
            <a:r>
              <a:rPr lang="en-US" sz="1300" dirty="0" err="1" smtClean="0">
                <a:latin typeface="Consolas"/>
                <a:cs typeface="Consolas"/>
              </a:rPr>
              <a:t>typename</a:t>
            </a:r>
            <a:r>
              <a:rPr lang="en-US" sz="1300" dirty="0" smtClean="0">
                <a:latin typeface="Consolas"/>
                <a:cs typeface="Consolas"/>
              </a:rPr>
              <a:t> </a:t>
            </a:r>
            <a:r>
              <a:rPr lang="en-US" sz="1300" dirty="0" err="1">
                <a:latin typeface="Consolas"/>
                <a:cs typeface="Consolas"/>
              </a:rPr>
              <a:t>CellTag</a:t>
            </a:r>
            <a:r>
              <a:rPr lang="en-US" sz="1300" dirty="0">
                <a:latin typeface="Consolas"/>
                <a:cs typeface="Consolas"/>
              </a:rPr>
              <a:t>&gt; DAX_EXEC_EXPORT</a:t>
            </a:r>
          </a:p>
          <a:p>
            <a:r>
              <a:rPr lang="en-US" sz="1300" dirty="0" smtClean="0">
                <a:latin typeface="Consolas"/>
                <a:cs typeface="Consolas"/>
              </a:rPr>
              <a:t>  Vector3 </a:t>
            </a:r>
            <a:r>
              <a:rPr lang="en-US" sz="1300" dirty="0">
                <a:latin typeface="Consolas"/>
                <a:cs typeface="Consolas"/>
              </a:rPr>
              <a:t>operator()(...)</a:t>
            </a:r>
          </a:p>
          <a:p>
            <a:r>
              <a:rPr lang="en-US" sz="1300" dirty="0">
                <a:latin typeface="Consolas"/>
                <a:cs typeface="Consolas"/>
              </a:rPr>
              <a:t>  {</a:t>
            </a:r>
          </a:p>
          <a:p>
            <a:r>
              <a:rPr lang="en-US" sz="1300" dirty="0" smtClean="0">
                <a:latin typeface="Consolas"/>
                <a:cs typeface="Consolas"/>
              </a:rPr>
              <a:t>    Vector3 </a:t>
            </a:r>
            <a:r>
              <a:rPr lang="en-US" sz="1300" dirty="0" err="1">
                <a:latin typeface="Consolas"/>
                <a:cs typeface="Consolas"/>
              </a:rPr>
              <a:t>parametricCellCenter</a:t>
            </a:r>
            <a:r>
              <a:rPr lang="en-US" sz="1300" dirty="0">
                <a:latin typeface="Consolas"/>
                <a:cs typeface="Consolas"/>
              </a:rPr>
              <a:t> =</a:t>
            </a:r>
          </a:p>
          <a:p>
            <a:r>
              <a:rPr lang="en-US" sz="1300" dirty="0">
                <a:latin typeface="Consolas"/>
                <a:cs typeface="Consolas"/>
              </a:rPr>
              <a:t>        </a:t>
            </a:r>
            <a:r>
              <a:rPr lang="en-US" sz="1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nsolas"/>
                <a:cs typeface="Consolas"/>
              </a:rPr>
              <a:t>ParametricCoordinates</a:t>
            </a:r>
            <a:r>
              <a:rPr lang="en-US" sz="1300" dirty="0">
                <a:latin typeface="Consolas"/>
                <a:cs typeface="Consolas"/>
              </a:rPr>
              <a:t>&lt;</a:t>
            </a:r>
            <a:r>
              <a:rPr lang="en-US" sz="1300" dirty="0" err="1">
                <a:latin typeface="Consolas"/>
                <a:cs typeface="Consolas"/>
              </a:rPr>
              <a:t>CellTag</a:t>
            </a:r>
            <a:r>
              <a:rPr lang="en-US" sz="1300" dirty="0">
                <a:latin typeface="Consolas"/>
                <a:cs typeface="Consolas"/>
              </a:rPr>
              <a:t>&gt;::</a:t>
            </a:r>
            <a:r>
              <a:rPr lang="en-US" sz="13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nsolas"/>
                <a:cs typeface="Consolas"/>
              </a:rPr>
              <a:t>Center</a:t>
            </a:r>
            <a:r>
              <a:rPr lang="en-US" sz="1300" dirty="0">
                <a:latin typeface="Consolas"/>
                <a:cs typeface="Consolas"/>
              </a:rPr>
              <a:t>();</a:t>
            </a:r>
          </a:p>
          <a:p>
            <a:r>
              <a:rPr lang="en-US" sz="1300" dirty="0">
                <a:latin typeface="Consolas"/>
                <a:cs typeface="Consolas"/>
              </a:rPr>
              <a:t> </a:t>
            </a:r>
            <a:endParaRPr lang="en-US" sz="1300" dirty="0" smtClean="0">
              <a:latin typeface="Consolas"/>
              <a:cs typeface="Consolas"/>
            </a:endParaRPr>
          </a:p>
          <a:p>
            <a:endParaRPr lang="en-US" sz="1300" dirty="0">
              <a:latin typeface="Consolas"/>
              <a:cs typeface="Consolas"/>
            </a:endParaRPr>
          </a:p>
          <a:p>
            <a:endParaRPr lang="en-US" sz="1300" dirty="0" smtClean="0">
              <a:latin typeface="Consolas"/>
              <a:cs typeface="Consolas"/>
            </a:endParaRPr>
          </a:p>
          <a:p>
            <a:endParaRPr lang="en-US" sz="1300" dirty="0">
              <a:latin typeface="Consolas"/>
              <a:cs typeface="Consolas"/>
            </a:endParaRPr>
          </a:p>
          <a:p>
            <a:r>
              <a:rPr lang="en-US" sz="1300" dirty="0">
                <a:latin typeface="Consolas"/>
                <a:cs typeface="Consolas"/>
              </a:rPr>
              <a:t>    return </a:t>
            </a:r>
            <a:r>
              <a:rPr lang="en-US" sz="13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nsolas"/>
                <a:cs typeface="Consolas"/>
              </a:rPr>
              <a:t>CellDerivative</a:t>
            </a:r>
            <a:r>
              <a:rPr lang="en-US" sz="1300" dirty="0">
                <a:latin typeface="Consolas"/>
                <a:cs typeface="Consolas"/>
              </a:rPr>
              <a:t>(</a:t>
            </a:r>
            <a:r>
              <a:rPr lang="en-US" sz="1300" dirty="0" err="1">
                <a:latin typeface="Consolas"/>
                <a:cs typeface="Consolas"/>
              </a:rPr>
              <a:t>parametricCellCenter</a:t>
            </a:r>
            <a:r>
              <a:rPr lang="en-US" sz="1300" dirty="0">
                <a:latin typeface="Consolas"/>
                <a:cs typeface="Consolas"/>
              </a:rPr>
              <a:t>,</a:t>
            </a:r>
          </a:p>
          <a:p>
            <a:r>
              <a:rPr lang="en-US" sz="1300" dirty="0">
                <a:latin typeface="Consolas"/>
                <a:cs typeface="Consolas"/>
              </a:rPr>
              <a:t>           </a:t>
            </a:r>
            <a:r>
              <a:rPr lang="en-US" sz="1300" dirty="0" smtClean="0">
                <a:latin typeface="Consolas"/>
                <a:cs typeface="Consolas"/>
              </a:rPr>
              <a:t>               </a:t>
            </a:r>
            <a:r>
              <a:rPr lang="en-US" sz="1300" dirty="0" err="1">
                <a:latin typeface="Consolas"/>
                <a:cs typeface="Consolas"/>
              </a:rPr>
              <a:t>coords</a:t>
            </a:r>
            <a:r>
              <a:rPr lang="en-US" sz="1300" dirty="0">
                <a:latin typeface="Consolas"/>
                <a:cs typeface="Consolas"/>
              </a:rPr>
              <a:t>,</a:t>
            </a:r>
          </a:p>
          <a:p>
            <a:r>
              <a:rPr lang="en-US" sz="1300" dirty="0">
                <a:latin typeface="Consolas"/>
                <a:cs typeface="Consolas"/>
              </a:rPr>
              <a:t>           </a:t>
            </a:r>
            <a:r>
              <a:rPr lang="en-US" sz="1300" dirty="0" smtClean="0">
                <a:latin typeface="Consolas"/>
                <a:cs typeface="Consolas"/>
              </a:rPr>
              <a:t>               </a:t>
            </a:r>
            <a:r>
              <a:rPr lang="en-US" sz="1300" dirty="0" err="1">
                <a:latin typeface="Consolas"/>
                <a:cs typeface="Consolas"/>
              </a:rPr>
              <a:t>pointField</a:t>
            </a:r>
            <a:r>
              <a:rPr lang="en-US" sz="1300" dirty="0">
                <a:latin typeface="Consolas"/>
                <a:cs typeface="Consolas"/>
              </a:rPr>
              <a:t>,</a:t>
            </a:r>
          </a:p>
          <a:p>
            <a:r>
              <a:rPr lang="en-US" sz="1300" dirty="0">
                <a:latin typeface="Consolas"/>
                <a:cs typeface="Consolas"/>
              </a:rPr>
              <a:t>           </a:t>
            </a:r>
            <a:r>
              <a:rPr lang="en-US" sz="1300" dirty="0" smtClean="0">
                <a:latin typeface="Consolas"/>
                <a:cs typeface="Consolas"/>
              </a:rPr>
              <a:t>               </a:t>
            </a:r>
            <a:r>
              <a:rPr lang="en-US" sz="1300" dirty="0" err="1">
                <a:latin typeface="Consolas"/>
                <a:cs typeface="Consolas"/>
              </a:rPr>
              <a:t>cellTag</a:t>
            </a:r>
            <a:r>
              <a:rPr lang="en-US" sz="1300" dirty="0">
                <a:latin typeface="Consolas"/>
                <a:cs typeface="Consolas"/>
              </a:rPr>
              <a:t>);</a:t>
            </a:r>
          </a:p>
          <a:p>
            <a:r>
              <a:rPr lang="en-US" sz="1300" dirty="0">
                <a:latin typeface="Consolas"/>
                <a:cs typeface="Consolas"/>
              </a:rPr>
              <a:t>  }</a:t>
            </a:r>
          </a:p>
          <a:p>
            <a:r>
              <a:rPr lang="en-US" sz="1300" dirty="0">
                <a:latin typeface="Consolas"/>
                <a:cs typeface="Consolas"/>
              </a:rPr>
              <a:t> </a:t>
            </a:r>
          </a:p>
          <a:p>
            <a:r>
              <a:rPr lang="en-US" sz="1300" dirty="0">
                <a:latin typeface="Consolas"/>
                <a:cs typeface="Consolas"/>
              </a:rPr>
              <a:t>};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5351" y="5303194"/>
            <a:ext cx="1201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VTK Code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11430" y="5303194"/>
            <a:ext cx="1189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Dax Code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956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Architecture</a:t>
            </a:r>
            <a:endParaRPr lang="en-US" dirty="0"/>
          </a:p>
        </p:txBody>
      </p:sp>
      <p:pic>
        <p:nvPicPr>
          <p:cNvPr id="3" name="Picture 2" descr="VTKmCompon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" y="1409700"/>
            <a:ext cx="9015196" cy="4038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76800" y="1066800"/>
            <a:ext cx="2819400" cy="2362200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51054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Extreme-scale Analysis and Visualization Library  (</a:t>
            </a:r>
            <a:r>
              <a:rPr lang="en-US" sz="3200" b="1" dirty="0" smtClean="0"/>
              <a:t>EAVL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71" y="6051064"/>
            <a:ext cx="5948131" cy="46592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  <a:tabLst>
                <a:tab pos="55563" algn="l"/>
                <a:tab pos="5486400" algn="l"/>
              </a:tabLst>
            </a:pPr>
            <a:r>
              <a:rPr lang="en-US" sz="1100" dirty="0" smtClean="0"/>
              <a:t>J.S. Meredith, S. Ahern, D. Pugmire, R. Sisneros, "EAVL: The Extreme-scale Analysis and Visualization Library", </a:t>
            </a:r>
            <a:r>
              <a:rPr lang="en-US" sz="1100" dirty="0" err="1" smtClean="0"/>
              <a:t>Eurographics</a:t>
            </a:r>
            <a:r>
              <a:rPr lang="en-US" sz="1100" dirty="0" smtClean="0"/>
              <a:t> Symposium on Parallel Graphics and Visualization (EGPGV), 2012.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0" y="2747304"/>
            <a:ext cx="3886200" cy="1295400"/>
          </a:xfrm>
          <a:prstGeom prst="roundRect">
            <a:avLst>
              <a:gd name="adj" fmla="val 10317"/>
            </a:avLst>
          </a:prstGeom>
          <a:gradFill>
            <a:gsLst>
              <a:gs pos="0">
                <a:srgbClr val="464800"/>
              </a:gs>
              <a:gs pos="100000">
                <a:schemeClr val="bg1"/>
              </a:gs>
            </a:gsLst>
            <a:lin ang="5400000" scaled="0"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More accurately represent simulation data in analysis results</a:t>
            </a:r>
          </a:p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Support novel simulation applications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33400" y="2375029"/>
            <a:ext cx="3886200" cy="372275"/>
          </a:xfrm>
          <a:prstGeom prst="roundRect">
            <a:avLst>
              <a:gd name="adj" fmla="val 28235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New Mesh Layouts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00600" y="2747304"/>
            <a:ext cx="3886200" cy="1295400"/>
          </a:xfrm>
          <a:prstGeom prst="roundRect">
            <a:avLst>
              <a:gd name="adj" fmla="val 10317"/>
            </a:avLst>
          </a:prstGeom>
          <a:gradFill>
            <a:gsLst>
              <a:gs pos="100000">
                <a:schemeClr val="bg1"/>
              </a:gs>
              <a:gs pos="0">
                <a:srgbClr val="000074"/>
              </a:gs>
            </a:gsLst>
            <a:lin ang="5400000" scaled="0"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Support future low-memory systems</a:t>
            </a:r>
          </a:p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Minimize data movement and transformation costs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00600" y="2375029"/>
            <a:ext cx="3886200" cy="372275"/>
          </a:xfrm>
          <a:prstGeom prst="roundRect">
            <a:avLst>
              <a:gd name="adj" fmla="val 28235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Greater Memory Efficiency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3400" y="4652304"/>
            <a:ext cx="3886200" cy="1295400"/>
          </a:xfrm>
          <a:prstGeom prst="roundRect">
            <a:avLst>
              <a:gd name="adj" fmla="val 10317"/>
            </a:avLst>
          </a:prstGeom>
          <a:gradFill>
            <a:gsLst>
              <a:gs pos="0">
                <a:srgbClr val="004813"/>
              </a:gs>
              <a:gs pos="100000">
                <a:schemeClr val="bg1"/>
              </a:gs>
            </a:gsLst>
            <a:lin ang="5400000" scaled="0"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Accelerator-based system support</a:t>
            </a:r>
          </a:p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Pervasive parallelism for multi-core and many-core processors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3400" y="4280029"/>
            <a:ext cx="3886200" cy="372275"/>
          </a:xfrm>
          <a:prstGeom prst="roundRect">
            <a:avLst>
              <a:gd name="adj" fmla="val 28235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Parallel Algorithm Framework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00600" y="4652304"/>
            <a:ext cx="3886200" cy="1295400"/>
          </a:xfrm>
          <a:prstGeom prst="roundRect">
            <a:avLst>
              <a:gd name="adj" fmla="val 10317"/>
            </a:avLst>
          </a:prstGeom>
          <a:gradFill>
            <a:gsLst>
              <a:gs pos="0">
                <a:srgbClr val="480000"/>
              </a:gs>
              <a:gs pos="100000">
                <a:schemeClr val="bg1"/>
              </a:gs>
            </a:gsLst>
            <a:lin ang="5400000" scaled="0"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Direct zero-copy mapping of data  from simulation to analysis codes</a:t>
            </a:r>
          </a:p>
          <a:p>
            <a:pPr marL="174625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Heterogeneous processing models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00600" y="4280029"/>
            <a:ext cx="3886200" cy="372275"/>
          </a:xfrm>
          <a:prstGeom prst="roundRect">
            <a:avLst>
              <a:gd name="adj" fmla="val 28235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In Situ Support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1737372"/>
            <a:ext cx="8229600" cy="670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EAVL enables advanced visualization and analysis for the next generation of scientific simulations, supercomputing systems, and end-user analysis tools.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6081236"/>
            <a:ext cx="231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http://ft.ornl.gov/eavl</a:t>
            </a:r>
            <a:r>
              <a:rPr lang="en-US" dirty="0" smtClean="0"/>
              <a:t> </a:t>
            </a:r>
          </a:p>
        </p:txBody>
      </p:sp>
      <p:pic>
        <p:nvPicPr>
          <p:cNvPr id="19" name="Picture 3" descr="C:\Users\js9\Desktop\Dropbox (ORNL)\exavis\specfm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99" y="0"/>
            <a:ext cx="1628402" cy="13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js9\Desktop\Dropbox (ORNL)\exavis\crotamine_4_bw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080" y="4472"/>
            <a:ext cx="1454348" cy="12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023" y="3455762"/>
            <a:ext cx="22396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0" dirty="0" smtClean="0"/>
              <a:t>Low/high dimensional data</a:t>
            </a:r>
          </a:p>
          <a:p>
            <a:pPr algn="ctr"/>
            <a:r>
              <a:rPr lang="en-US" sz="1600" dirty="0" smtClean="0"/>
              <a:t>(9D mesh in </a:t>
            </a:r>
            <a:r>
              <a:rPr lang="en-US" sz="1600" dirty="0" err="1" smtClean="0"/>
              <a:t>GenASiS</a:t>
            </a:r>
            <a:r>
              <a:rPr lang="en-US" sz="1600" dirty="0" smtClean="0"/>
              <a:t>)</a:t>
            </a:r>
            <a:endParaRPr lang="en-US" sz="1600" i="0" dirty="0"/>
          </a:p>
        </p:txBody>
      </p:sp>
      <p:grpSp>
        <p:nvGrpSpPr>
          <p:cNvPr id="3" name="Group 38"/>
          <p:cNvGrpSpPr/>
          <p:nvPr/>
        </p:nvGrpSpPr>
        <p:grpSpPr>
          <a:xfrm>
            <a:off x="288727" y="4812084"/>
            <a:ext cx="2241080" cy="1005576"/>
            <a:chOff x="3063781" y="2590800"/>
            <a:chExt cx="2501243" cy="1143000"/>
          </a:xfrm>
        </p:grpSpPr>
        <p:sp>
          <p:nvSpPr>
            <p:cNvPr id="4" name="Oval 3"/>
            <p:cNvSpPr/>
            <p:nvPr/>
          </p:nvSpPr>
          <p:spPr>
            <a:xfrm>
              <a:off x="3733800" y="2590800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sp>
          <p:nvSpPr>
            <p:cNvPr id="5" name="Oval 4"/>
            <p:cNvSpPr/>
            <p:nvPr/>
          </p:nvSpPr>
          <p:spPr>
            <a:xfrm>
              <a:off x="3063781" y="2858229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sp>
          <p:nvSpPr>
            <p:cNvPr id="6" name="Oval 5"/>
            <p:cNvSpPr/>
            <p:nvPr/>
          </p:nvSpPr>
          <p:spPr>
            <a:xfrm>
              <a:off x="3505200" y="3124200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sp>
          <p:nvSpPr>
            <p:cNvPr id="7" name="Oval 6"/>
            <p:cNvSpPr/>
            <p:nvPr/>
          </p:nvSpPr>
          <p:spPr>
            <a:xfrm>
              <a:off x="4114800" y="3429000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sp>
          <p:nvSpPr>
            <p:cNvPr id="8" name="Oval 7"/>
            <p:cNvSpPr/>
            <p:nvPr/>
          </p:nvSpPr>
          <p:spPr>
            <a:xfrm>
              <a:off x="4179711" y="2926644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sp>
          <p:nvSpPr>
            <p:cNvPr id="9" name="Oval 8"/>
            <p:cNvSpPr/>
            <p:nvPr/>
          </p:nvSpPr>
          <p:spPr>
            <a:xfrm>
              <a:off x="4719967" y="2621844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sp>
          <p:nvSpPr>
            <p:cNvPr id="10" name="Oval 9"/>
            <p:cNvSpPr/>
            <p:nvPr/>
          </p:nvSpPr>
          <p:spPr>
            <a:xfrm>
              <a:off x="5260224" y="3004612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758387" y="3414447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/>
            </a:p>
          </p:txBody>
        </p:sp>
        <p:cxnSp>
          <p:nvCxnSpPr>
            <p:cNvPr id="12" name="Straight Arrow Connector 11"/>
            <p:cNvCxnSpPr>
              <a:stCxn id="5" idx="7"/>
              <a:endCxn id="4" idx="3"/>
            </p:cNvCxnSpPr>
            <p:nvPr/>
          </p:nvCxnSpPr>
          <p:spPr>
            <a:xfrm flipV="1">
              <a:off x="3323944" y="2850963"/>
              <a:ext cx="454493" cy="51903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Arrow Connector 12"/>
            <p:cNvCxnSpPr>
              <a:stCxn id="5" idx="5"/>
              <a:endCxn id="6" idx="2"/>
            </p:cNvCxnSpPr>
            <p:nvPr/>
          </p:nvCxnSpPr>
          <p:spPr>
            <a:xfrm>
              <a:off x="3323944" y="3118392"/>
              <a:ext cx="181256" cy="158208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Arrow Connector 13"/>
            <p:cNvCxnSpPr>
              <a:stCxn id="6" idx="5"/>
              <a:endCxn id="7" idx="2"/>
            </p:cNvCxnSpPr>
            <p:nvPr/>
          </p:nvCxnSpPr>
          <p:spPr>
            <a:xfrm rot="16200000" flipH="1">
              <a:off x="3841563" y="3308162"/>
              <a:ext cx="197037" cy="349437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Arrow Connector 14"/>
            <p:cNvCxnSpPr>
              <a:stCxn id="8" idx="6"/>
              <a:endCxn id="10" idx="2"/>
            </p:cNvCxnSpPr>
            <p:nvPr/>
          </p:nvCxnSpPr>
          <p:spPr>
            <a:xfrm>
              <a:off x="4484511" y="3079044"/>
              <a:ext cx="775713" cy="77968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9" idx="5"/>
              <a:endCxn id="10" idx="1"/>
            </p:cNvCxnSpPr>
            <p:nvPr/>
          </p:nvCxnSpPr>
          <p:spPr>
            <a:xfrm>
              <a:off x="4980130" y="2882007"/>
              <a:ext cx="324731" cy="167242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Arrow Connector 16"/>
            <p:cNvCxnSpPr>
              <a:stCxn id="11" idx="7"/>
              <a:endCxn id="10" idx="3"/>
            </p:cNvCxnSpPr>
            <p:nvPr/>
          </p:nvCxnSpPr>
          <p:spPr>
            <a:xfrm flipV="1">
              <a:off x="5018550" y="3264775"/>
              <a:ext cx="286311" cy="194309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Arrow Connector 17"/>
            <p:cNvCxnSpPr>
              <a:stCxn id="4" idx="6"/>
              <a:endCxn id="9" idx="2"/>
            </p:cNvCxnSpPr>
            <p:nvPr/>
          </p:nvCxnSpPr>
          <p:spPr>
            <a:xfrm>
              <a:off x="4038600" y="2743200"/>
              <a:ext cx="681367" cy="31044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4" idx="5"/>
              <a:endCxn id="8" idx="1"/>
            </p:cNvCxnSpPr>
            <p:nvPr/>
          </p:nvCxnSpPr>
          <p:spPr>
            <a:xfrm rot="16200000" flipH="1">
              <a:off x="4048996" y="2795929"/>
              <a:ext cx="120318" cy="230385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/>
            <p:cNvCxnSpPr>
              <a:stCxn id="7" idx="6"/>
              <a:endCxn id="11" idx="2"/>
            </p:cNvCxnSpPr>
            <p:nvPr/>
          </p:nvCxnSpPr>
          <p:spPr>
            <a:xfrm flipV="1">
              <a:off x="4419600" y="3566847"/>
              <a:ext cx="338787" cy="14553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Arrow Connector 20"/>
            <p:cNvCxnSpPr>
              <a:stCxn id="7" idx="7"/>
              <a:endCxn id="9" idx="3"/>
            </p:cNvCxnSpPr>
            <p:nvPr/>
          </p:nvCxnSpPr>
          <p:spPr>
            <a:xfrm flipV="1">
              <a:off x="4374963" y="2882007"/>
              <a:ext cx="389641" cy="591630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0"/>
              <a:endCxn id="8" idx="4"/>
            </p:cNvCxnSpPr>
            <p:nvPr/>
          </p:nvCxnSpPr>
          <p:spPr>
            <a:xfrm rot="5400000" flipH="1" flipV="1">
              <a:off x="4200877" y="3297767"/>
              <a:ext cx="197556" cy="64911"/>
            </a:xfrm>
            <a:prstGeom prst="straightConnector1">
              <a:avLst/>
            </a:prstGeom>
            <a:solidFill>
              <a:srgbClr val="558ED5">
                <a:alpha val="69804"/>
              </a:srgbClr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" name="Group 19"/>
          <p:cNvGrpSpPr/>
          <p:nvPr/>
        </p:nvGrpSpPr>
        <p:grpSpPr>
          <a:xfrm>
            <a:off x="7042474" y="4940407"/>
            <a:ext cx="1428750" cy="857250"/>
            <a:chOff x="914400" y="2286000"/>
            <a:chExt cx="2362200" cy="1524000"/>
          </a:xfrm>
        </p:grpSpPr>
        <p:sp>
          <p:nvSpPr>
            <p:cNvPr id="24" name="Oval 23"/>
            <p:cNvSpPr/>
            <p:nvPr/>
          </p:nvSpPr>
          <p:spPr>
            <a:xfrm>
              <a:off x="914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447800" y="2819400"/>
              <a:ext cx="457200" cy="457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914400" y="335280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286000" y="2819400"/>
              <a:ext cx="457200" cy="4572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819400" y="335280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/>
            <p:cNvCxnSpPr>
              <a:stCxn id="25" idx="6"/>
              <a:endCxn id="27" idx="2"/>
            </p:cNvCxnSpPr>
            <p:nvPr/>
          </p:nvCxnSpPr>
          <p:spPr>
            <a:xfrm>
              <a:off x="1905000" y="3048000"/>
              <a:ext cx="381000" cy="0"/>
            </a:xfrm>
            <a:prstGeom prst="line">
              <a:avLst/>
            </a:prstGeom>
            <a:ln w="889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7" idx="7"/>
              <a:endCxn id="28" idx="3"/>
            </p:cNvCxnSpPr>
            <p:nvPr/>
          </p:nvCxnSpPr>
          <p:spPr>
            <a:xfrm rot="5400000" flipH="1" flipV="1">
              <a:off x="2676245" y="2676245"/>
              <a:ext cx="210110" cy="2101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7" idx="5"/>
              <a:endCxn id="29" idx="1"/>
            </p:cNvCxnSpPr>
            <p:nvPr/>
          </p:nvCxnSpPr>
          <p:spPr>
            <a:xfrm rot="16200000" flipH="1">
              <a:off x="2676245" y="3209645"/>
              <a:ext cx="210110" cy="2101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5" idx="3"/>
              <a:endCxn id="26" idx="7"/>
            </p:cNvCxnSpPr>
            <p:nvPr/>
          </p:nvCxnSpPr>
          <p:spPr>
            <a:xfrm rot="5400000">
              <a:off x="1304645" y="3209645"/>
              <a:ext cx="210110" cy="2101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5" idx="1"/>
              <a:endCxn id="24" idx="5"/>
            </p:cNvCxnSpPr>
            <p:nvPr/>
          </p:nvCxnSpPr>
          <p:spPr>
            <a:xfrm rot="16200000" flipV="1">
              <a:off x="1304645" y="2676245"/>
              <a:ext cx="210110" cy="2101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252211" y="1943815"/>
            <a:ext cx="2905298" cy="1200329"/>
            <a:chOff x="1066800" y="1019401"/>
            <a:chExt cx="4385020" cy="2246320"/>
          </a:xfrm>
        </p:grpSpPr>
        <p:grpSp>
          <p:nvGrpSpPr>
            <p:cNvPr id="36" name="Group 35"/>
            <p:cNvGrpSpPr/>
            <p:nvPr/>
          </p:nvGrpSpPr>
          <p:grpSpPr>
            <a:xfrm>
              <a:off x="1066800" y="1237596"/>
              <a:ext cx="4385020" cy="1962804"/>
              <a:chOff x="1066800" y="1237596"/>
              <a:chExt cx="4385020" cy="1962804"/>
            </a:xfrm>
          </p:grpSpPr>
          <p:grpSp>
            <p:nvGrpSpPr>
              <p:cNvPr id="39" name="Group 17"/>
              <p:cNvGrpSpPr/>
              <p:nvPr/>
            </p:nvGrpSpPr>
            <p:grpSpPr>
              <a:xfrm>
                <a:off x="1066800" y="1313796"/>
                <a:ext cx="3200400" cy="1828800"/>
                <a:chOff x="1066800" y="1219200"/>
                <a:chExt cx="3200400" cy="1828800"/>
              </a:xfrm>
              <a:solidFill>
                <a:srgbClr val="ABB2D1"/>
              </a:solidFill>
            </p:grpSpPr>
            <p:sp>
              <p:nvSpPr>
                <p:cNvPr id="49" name="Isosceles Triangle 48"/>
                <p:cNvSpPr/>
                <p:nvPr/>
              </p:nvSpPr>
              <p:spPr>
                <a:xfrm>
                  <a:off x="1066800" y="1219200"/>
                  <a:ext cx="1066800" cy="9144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 rot="10800000">
                  <a:off x="1600200" y="1219200"/>
                  <a:ext cx="1066800" cy="9144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 rot="10800000">
                  <a:off x="1066800" y="2133600"/>
                  <a:ext cx="1066800" cy="9144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>
                <a:xfrm>
                  <a:off x="1600200" y="2133600"/>
                  <a:ext cx="1066800" cy="9144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Isosceles Triangle 52"/>
                <p:cNvSpPr/>
                <p:nvPr/>
              </p:nvSpPr>
              <p:spPr>
                <a:xfrm>
                  <a:off x="2133600" y="1219200"/>
                  <a:ext cx="1066800" cy="9144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Isosceles Triangle 53"/>
                <p:cNvSpPr/>
                <p:nvPr/>
              </p:nvSpPr>
              <p:spPr>
                <a:xfrm rot="10800000">
                  <a:off x="2133600" y="2133600"/>
                  <a:ext cx="1066800" cy="914400"/>
                </a:xfrm>
                <a:prstGeom prst="triangl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Isosceles Triangle 54"/>
                <p:cNvSpPr/>
                <p:nvPr/>
              </p:nvSpPr>
              <p:spPr>
                <a:xfrm>
                  <a:off x="2667000" y="2133600"/>
                  <a:ext cx="1066800" cy="914400"/>
                </a:xfrm>
                <a:prstGeom prst="triangl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Isosceles Triangle 55"/>
                <p:cNvSpPr/>
                <p:nvPr/>
              </p:nvSpPr>
              <p:spPr>
                <a:xfrm rot="10800000">
                  <a:off x="2667000" y="1219200"/>
                  <a:ext cx="1066800" cy="914400"/>
                </a:xfrm>
                <a:prstGeom prst="triangl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Isosceles Triangle 56"/>
                <p:cNvSpPr/>
                <p:nvPr/>
              </p:nvSpPr>
              <p:spPr>
                <a:xfrm>
                  <a:off x="3200400" y="1219200"/>
                  <a:ext cx="1066800" cy="914400"/>
                </a:xfrm>
                <a:prstGeom prst="triangl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Isosceles Triangle 57"/>
                <p:cNvSpPr/>
                <p:nvPr/>
              </p:nvSpPr>
              <p:spPr>
                <a:xfrm rot="10800000">
                  <a:off x="3200400" y="2133600"/>
                  <a:ext cx="1066800" cy="914400"/>
                </a:xfrm>
                <a:prstGeom prst="triangl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2"/>
              <p:cNvGrpSpPr/>
              <p:nvPr/>
            </p:nvGrpSpPr>
            <p:grpSpPr>
              <a:xfrm>
                <a:off x="4800600" y="1237596"/>
                <a:ext cx="651220" cy="1962804"/>
                <a:chOff x="5791200" y="1219200"/>
                <a:chExt cx="651220" cy="1962804"/>
              </a:xfrm>
            </p:grpSpPr>
            <p:grpSp>
              <p:nvGrpSpPr>
                <p:cNvPr id="43" name="Group 24"/>
                <p:cNvGrpSpPr/>
                <p:nvPr/>
              </p:nvGrpSpPr>
              <p:grpSpPr>
                <a:xfrm>
                  <a:off x="5867400" y="1295400"/>
                  <a:ext cx="533400" cy="1828800"/>
                  <a:chOff x="2667000" y="1219200"/>
                  <a:chExt cx="533400" cy="1828800"/>
                </a:xfrm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rot="16200000" flipH="1">
                    <a:off x="2476500" y="1409700"/>
                    <a:ext cx="914400" cy="5334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rot="16200000" flipH="1" flipV="1">
                    <a:off x="2476500" y="2324100"/>
                    <a:ext cx="914400" cy="533400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Oval 43"/>
                <p:cNvSpPr/>
                <p:nvPr/>
              </p:nvSpPr>
              <p:spPr>
                <a:xfrm>
                  <a:off x="5791200" y="1219200"/>
                  <a:ext cx="109728" cy="109728"/>
                </a:xfrm>
                <a:prstGeom prst="ellips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6332692" y="2149110"/>
                  <a:ext cx="109728" cy="109728"/>
                </a:xfrm>
                <a:prstGeom prst="ellips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5791200" y="3072276"/>
                  <a:ext cx="109728" cy="109728"/>
                </a:xfrm>
                <a:prstGeom prst="ellips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1" name="Curved Connector 40"/>
              <p:cNvCxnSpPr>
                <a:stCxn id="44" idx="1"/>
                <a:endCxn id="56" idx="4"/>
              </p:cNvCxnSpPr>
              <p:nvPr/>
            </p:nvCxnSpPr>
            <p:spPr>
              <a:xfrm rot="16200000" flipH="1" flipV="1">
                <a:off x="3711769" y="208895"/>
                <a:ext cx="60131" cy="2149669"/>
              </a:xfrm>
              <a:prstGeom prst="curvedConnector3">
                <a:avLst>
                  <a:gd name="adj1" fmla="val -406893"/>
                </a:avLst>
              </a:prstGeom>
              <a:solidFill>
                <a:srgbClr val="558ED5">
                  <a:alpha val="69804"/>
                </a:srgbClr>
              </a:solidFill>
              <a:ln>
                <a:solidFill>
                  <a:schemeClr val="tx1"/>
                </a:solidFill>
                <a:prstDash val="sysDash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2" name="Curved Connector 41"/>
              <p:cNvCxnSpPr>
                <a:stCxn id="46" idx="3"/>
                <a:endCxn id="55" idx="2"/>
              </p:cNvCxnSpPr>
              <p:nvPr/>
            </p:nvCxnSpPr>
            <p:spPr>
              <a:xfrm rot="5400000" flipH="1">
                <a:off x="3720967" y="2088630"/>
                <a:ext cx="41735" cy="2149669"/>
              </a:xfrm>
              <a:prstGeom prst="curvedConnector3">
                <a:avLst>
                  <a:gd name="adj1" fmla="val -586244"/>
                </a:avLst>
              </a:prstGeom>
              <a:solidFill>
                <a:srgbClr val="558ED5">
                  <a:alpha val="69804"/>
                </a:srgbClr>
              </a:solidFill>
              <a:ln>
                <a:solidFill>
                  <a:schemeClr val="tx1"/>
                </a:solidFill>
                <a:prstDash val="sysDash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1635940" y="1019401"/>
              <a:ext cx="990600" cy="22463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00400" y="1019401"/>
              <a:ext cx="990600" cy="22463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endPara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57863" y="4746160"/>
            <a:ext cx="2340880" cy="1051497"/>
            <a:chOff x="4237168" y="3352800"/>
            <a:chExt cx="3670868" cy="1775012"/>
          </a:xfrm>
        </p:grpSpPr>
        <p:pic>
          <p:nvPicPr>
            <p:cNvPr id="60" name="Picture 3" descr="C:\Users\js9\Desktop\2010 LDRD jeremy exavis\2011-04-19_projmgt\2012\2012-egpgv\figures\vm_linear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9338" b="39338"/>
            <a:stretch/>
          </p:blipFill>
          <p:spPr bwMode="auto">
            <a:xfrm>
              <a:off x="4237168" y="3352800"/>
              <a:ext cx="1775012" cy="1775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Picture 4" descr="C:\Users\js9\Desktop\2010 LDRD jeremy exavis\2011-04-19_projmgt\2012\2012-egpgv\figures\vm_biquad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9375" b="39375"/>
            <a:stretch/>
          </p:blipFill>
          <p:spPr bwMode="auto">
            <a:xfrm>
              <a:off x="6134100" y="3352800"/>
              <a:ext cx="1773936" cy="17739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2" y="1752600"/>
            <a:ext cx="1744662" cy="1564751"/>
          </a:xfrm>
          <a:prstGeom prst="rect">
            <a:avLst/>
          </a:prstGeom>
          <a:noFill/>
          <a:ln>
            <a:noFill/>
          </a:ln>
          <a:effectLst>
            <a:outerShdw blurRad="127000" dist="1269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 descr="C:\Users\js9\Desktop\Dropbox (Personal)\temp\mesh2_curv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056" y="1752600"/>
            <a:ext cx="1320004" cy="1027054"/>
          </a:xfrm>
          <a:prstGeom prst="rect">
            <a:avLst/>
          </a:prstGeom>
          <a:ln>
            <a:noFill/>
          </a:ln>
          <a:effectLst>
            <a:outerShdw blurRad="228600" dist="279400" dir="2460000" sx="87000" sy="87000" algn="tl" rotWithShape="0">
              <a:srgbClr val="333333">
                <a:alpha val="8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" descr="C:\Users\js9\Desktop\Dropbox (Personal)\temp\mesh2_fla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61" y="2230173"/>
            <a:ext cx="1258685" cy="1031081"/>
          </a:xfrm>
          <a:prstGeom prst="rect">
            <a:avLst/>
          </a:prstGeom>
          <a:ln>
            <a:noFill/>
          </a:ln>
          <a:effectLst>
            <a:outerShdw blurRad="228600" dist="279400" dir="2460000" sx="87000" sy="87000" algn="tl" rotWithShape="0">
              <a:srgbClr val="333333">
                <a:alpha val="8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6770462" y="3363428"/>
            <a:ext cx="22396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0" dirty="0" smtClean="0"/>
              <a:t>Multiple simultaneous coordinate systems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lat</a:t>
            </a:r>
            <a:r>
              <a:rPr lang="en-US" sz="1600" dirty="0" smtClean="0"/>
              <a:t>/</a:t>
            </a:r>
            <a:r>
              <a:rPr lang="en-US" sz="1600" dirty="0" err="1" smtClean="0"/>
              <a:t>lon</a:t>
            </a:r>
            <a:r>
              <a:rPr lang="en-US" sz="1600" dirty="0" smtClean="0"/>
              <a:t> + Cartesian xyz)</a:t>
            </a:r>
            <a:endParaRPr lang="en-US" sz="1600" i="0" dirty="0"/>
          </a:p>
        </p:txBody>
      </p:sp>
      <p:sp>
        <p:nvSpPr>
          <p:cNvPr id="66" name="TextBox 65"/>
          <p:cNvSpPr txBox="1"/>
          <p:nvPr/>
        </p:nvSpPr>
        <p:spPr>
          <a:xfrm>
            <a:off x="3028461" y="3455762"/>
            <a:ext cx="31331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0" dirty="0" smtClean="0"/>
              <a:t>Multiple cell groups in one mesh</a:t>
            </a:r>
          </a:p>
          <a:p>
            <a:pPr algn="ctr"/>
            <a:r>
              <a:rPr lang="en-US" sz="1600" dirty="0" smtClean="0"/>
              <a:t>(E.g. subsets, face sets, flux surfaces)</a:t>
            </a:r>
            <a:endParaRPr lang="en-US" sz="1600" i="0" dirty="0"/>
          </a:p>
        </p:txBody>
      </p:sp>
      <p:sp>
        <p:nvSpPr>
          <p:cNvPr id="67" name="TextBox 66"/>
          <p:cNvSpPr txBox="1"/>
          <p:nvPr/>
        </p:nvSpPr>
        <p:spPr>
          <a:xfrm>
            <a:off x="163022" y="5986615"/>
            <a:ext cx="269107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0" dirty="0" smtClean="0"/>
              <a:t>Non-physical data </a:t>
            </a:r>
            <a:r>
              <a:rPr lang="en-US" sz="1600" dirty="0" smtClean="0"/>
              <a:t>(graph, sensor, performance data)</a:t>
            </a:r>
            <a:endParaRPr lang="en-US" sz="1600" i="0" dirty="0"/>
          </a:p>
        </p:txBody>
      </p:sp>
      <p:sp>
        <p:nvSpPr>
          <p:cNvPr id="68" name="TextBox 67"/>
          <p:cNvSpPr txBox="1"/>
          <p:nvPr/>
        </p:nvSpPr>
        <p:spPr>
          <a:xfrm>
            <a:off x="6495561" y="5986615"/>
            <a:ext cx="245822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0" dirty="0" smtClean="0"/>
              <a:t>Mixed topology meshes</a:t>
            </a:r>
          </a:p>
          <a:p>
            <a:pPr algn="ctr"/>
            <a:r>
              <a:rPr lang="en-US" sz="1600" dirty="0" smtClean="0"/>
              <a:t>(atoms + bonds, </a:t>
            </a:r>
            <a:r>
              <a:rPr lang="en-US" sz="1600" dirty="0" err="1" smtClean="0"/>
              <a:t>sidesets</a:t>
            </a:r>
            <a:r>
              <a:rPr lang="en-US" sz="1600" dirty="0" smtClean="0"/>
              <a:t>)</a:t>
            </a:r>
            <a:endParaRPr lang="en-US" sz="1600" i="0" dirty="0"/>
          </a:p>
        </p:txBody>
      </p:sp>
      <p:sp>
        <p:nvSpPr>
          <p:cNvPr id="69" name="TextBox 68"/>
          <p:cNvSpPr txBox="1"/>
          <p:nvPr/>
        </p:nvSpPr>
        <p:spPr>
          <a:xfrm>
            <a:off x="3342407" y="5986615"/>
            <a:ext cx="26378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0" dirty="0" smtClean="0"/>
              <a:t>Novel and hybrid mesh types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quadtree</a:t>
            </a:r>
            <a:r>
              <a:rPr lang="en-US" sz="1600" dirty="0" smtClean="0"/>
              <a:t> grid from MADNESS)</a:t>
            </a:r>
            <a:endParaRPr lang="en-US" sz="1600" i="0" dirty="0"/>
          </a:p>
        </p:txBody>
      </p:sp>
      <p:sp>
        <p:nvSpPr>
          <p:cNvPr id="70" name="Title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Models Supported by EAVL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181600" y="1302912"/>
            <a:ext cx="2248114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Execution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Cell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Field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Operations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Basic Math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Make Cells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552914" y="1302912"/>
            <a:ext cx="2247686" cy="4648200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Grid Topology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alibri"/>
                <a:cs typeface="Calibri"/>
              </a:rPr>
              <a:t>Array Handle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Invoke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324564" y="2369712"/>
            <a:ext cx="1333500" cy="2514600"/>
          </a:xfrm>
          <a:prstGeom prst="roundRect">
            <a:avLst/>
          </a:prstGeom>
          <a:solidFill>
            <a:srgbClr val="00804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Device Adapter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Allocate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Transfer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Schedule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bg1"/>
                </a:solidFill>
                <a:latin typeface="Calibri"/>
                <a:cs typeface="Calibri"/>
              </a:rPr>
              <a:t>Sort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…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115514" y="2484012"/>
            <a:ext cx="533400" cy="2209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Worklet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9314" y="1150512"/>
            <a:ext cx="2133600" cy="1371600"/>
            <a:chOff x="0" y="990600"/>
            <a:chExt cx="2133600" cy="1371600"/>
          </a:xfrm>
        </p:grpSpPr>
        <p:pic>
          <p:nvPicPr>
            <p:cNvPr id="5" name="Picture 4" descr="Captur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90600"/>
              <a:ext cx="1667510" cy="13716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524000" y="16764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419314" y="4655712"/>
            <a:ext cx="2133600" cy="1371600"/>
            <a:chOff x="0" y="4495800"/>
            <a:chExt cx="2133600" cy="1371600"/>
          </a:xfrm>
        </p:grpSpPr>
        <p:pic>
          <p:nvPicPr>
            <p:cNvPr id="6" name="Picture 5" descr="Cli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495800"/>
              <a:ext cx="1731645" cy="13716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>
              <a:off x="1524000" y="51816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6" name="Elbow Connector 15"/>
          <p:cNvCxnSpPr>
            <a:endCxn id="7" idx="0"/>
          </p:cNvCxnSpPr>
          <p:nvPr/>
        </p:nvCxnSpPr>
        <p:spPr bwMode="auto">
          <a:xfrm>
            <a:off x="7429714" y="1836313"/>
            <a:ext cx="952500" cy="6477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Elbow Connector 22"/>
          <p:cNvCxnSpPr>
            <a:stCxn id="7" idx="2"/>
          </p:cNvCxnSpPr>
          <p:nvPr/>
        </p:nvCxnSpPr>
        <p:spPr bwMode="auto">
          <a:xfrm rot="5400000">
            <a:off x="7582115" y="4541413"/>
            <a:ext cx="647700" cy="9525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Framework</a:t>
            </a:r>
            <a:endParaRPr lang="en-US" dirty="0"/>
          </a:p>
        </p:txBody>
      </p:sp>
      <p:pic>
        <p:nvPicPr>
          <p:cNvPr id="17" name="Picture 16" descr="Captu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716" y="1536345"/>
            <a:ext cx="292467" cy="301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9512" y="5951113"/>
            <a:ext cx="1534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Calibri"/>
                <a:cs typeface="Calibri"/>
              </a:rPr>
              <a:t>vtkm</a:t>
            </a:r>
            <a:r>
              <a:rPr lang="en-US" sz="2400" dirty="0" smtClean="0">
                <a:latin typeface="Calibri"/>
                <a:cs typeface="Calibri"/>
              </a:rPr>
              <a:t>::cont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2174" y="5951113"/>
            <a:ext cx="1546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Calibri"/>
                <a:cs typeface="Calibri"/>
              </a:rPr>
              <a:t>vtkm</a:t>
            </a:r>
            <a:r>
              <a:rPr lang="en-US" sz="2400" dirty="0" smtClean="0">
                <a:latin typeface="Calibri"/>
                <a:cs typeface="Calibri"/>
              </a:rPr>
              <a:t>::exec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9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Adapter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367"/>
            <a:ext cx="8229600" cy="56166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Tag (</a:t>
            </a:r>
            <a:r>
              <a:rPr lang="en-US" sz="1800" dirty="0" err="1" smtClean="0">
                <a:latin typeface="Consolas"/>
                <a:cs typeface="Consolas"/>
              </a:rPr>
              <a:t>struct</a:t>
            </a:r>
            <a:r>
              <a:rPr lang="en-US" sz="1800" dirty="0" smtClean="0">
                <a:latin typeface="Consolas"/>
                <a:cs typeface="Consolas"/>
              </a:rPr>
              <a:t> </a:t>
            </a:r>
            <a:r>
              <a:rPr lang="en-US" sz="1800" dirty="0" err="1" smtClean="0">
                <a:latin typeface="Consolas"/>
                <a:cs typeface="Consolas"/>
              </a:rPr>
              <a:t>DeviceAdapterFoo</a:t>
            </a:r>
            <a:r>
              <a:rPr lang="en-US" sz="1800" dirty="0" smtClean="0">
                <a:latin typeface="Consolas"/>
                <a:cs typeface="Consolas"/>
              </a:rPr>
              <a:t> {  };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Execution Array Manager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Schedule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Scan</a:t>
            </a:r>
          </a:p>
          <a:p>
            <a:r>
              <a:rPr lang="en-US" dirty="0" smtClean="0"/>
              <a:t>Sort</a:t>
            </a:r>
          </a:p>
          <a:p>
            <a:r>
              <a:rPr lang="en-US" dirty="0" smtClean="0"/>
              <a:t>Other Support algorithms</a:t>
            </a:r>
          </a:p>
          <a:p>
            <a:pPr lvl="1"/>
            <a:r>
              <a:rPr lang="en-US" dirty="0" smtClean="0"/>
              <a:t>Stream compact, copy, parallel find, unique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2633770" y="2084623"/>
            <a:ext cx="5371886" cy="986844"/>
            <a:chOff x="1752600" y="1828800"/>
            <a:chExt cx="5371886" cy="986844"/>
          </a:xfrm>
        </p:grpSpPr>
        <p:grpSp>
          <p:nvGrpSpPr>
            <p:cNvPr id="59" name="Group 58"/>
            <p:cNvGrpSpPr/>
            <p:nvPr/>
          </p:nvGrpSpPr>
          <p:grpSpPr>
            <a:xfrm>
              <a:off x="1752600" y="1828800"/>
              <a:ext cx="2247686" cy="986844"/>
              <a:chOff x="1752600" y="1908756"/>
              <a:chExt cx="2247686" cy="986844"/>
            </a:xfrm>
          </p:grpSpPr>
          <p:sp>
            <p:nvSpPr>
              <p:cNvPr id="4" name="Rounded Rectangle 3"/>
              <p:cNvSpPr/>
              <p:nvPr/>
            </p:nvSpPr>
            <p:spPr bwMode="auto">
              <a:xfrm>
                <a:off x="1752600" y="1908756"/>
                <a:ext cx="2247686" cy="986844"/>
              </a:xfrm>
              <a:prstGeom prst="roundRect">
                <a:avLst/>
              </a:prstGeom>
              <a:solidFill>
                <a:schemeClr val="accent5"/>
              </a:solidFill>
              <a:ln w="127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/>
                    <a:cs typeface="Calibri"/>
                  </a:rPr>
                  <a:t>Control Environment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1843516" y="2487452"/>
                <a:ext cx="2065855" cy="114300"/>
                <a:chOff x="1828281" y="2571750"/>
                <a:chExt cx="2065855" cy="114300"/>
              </a:xfrm>
              <a:solidFill>
                <a:schemeClr val="bg1">
                  <a:alpha val="25000"/>
                </a:schemeClr>
              </a:solidFill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182828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945402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205546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1725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2868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40401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51407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6311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454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86261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297268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0898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2041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32122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431294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35484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6627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77983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0" name="Group 59"/>
            <p:cNvGrpSpPr/>
            <p:nvPr/>
          </p:nvGrpSpPr>
          <p:grpSpPr>
            <a:xfrm>
              <a:off x="4876800" y="1828800"/>
              <a:ext cx="2247686" cy="986844"/>
              <a:chOff x="4876800" y="1908756"/>
              <a:chExt cx="2247686" cy="986844"/>
            </a:xfrm>
          </p:grpSpPr>
          <p:sp>
            <p:nvSpPr>
              <p:cNvPr id="39" name="Rounded Rectangle 38"/>
              <p:cNvSpPr/>
              <p:nvPr/>
            </p:nvSpPr>
            <p:spPr bwMode="auto">
              <a:xfrm>
                <a:off x="4876800" y="1908756"/>
                <a:ext cx="2247686" cy="986844"/>
              </a:xfrm>
              <a:prstGeom prst="roundRect">
                <a:avLst/>
              </a:prstGeom>
              <a:solidFill>
                <a:schemeClr val="accent5"/>
              </a:solidFill>
              <a:ln w="127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/>
                    <a:cs typeface="Calibri"/>
                  </a:rPr>
                  <a:t>Execution Environment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4967716" y="2487452"/>
                <a:ext cx="2065855" cy="114300"/>
                <a:chOff x="1828281" y="2571750"/>
                <a:chExt cx="2065855" cy="114300"/>
              </a:xfrm>
              <a:solidFill>
                <a:schemeClr val="bg1">
                  <a:alpha val="25000"/>
                </a:schemeClr>
              </a:solidFill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182828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945402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205546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1725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286890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04011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251407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6311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274549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862619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297268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0898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3204107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321228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431294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5484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3662715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3779836" y="2571750"/>
                  <a:ext cx="114300" cy="1143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64" name="Straight Arrow Connector 63"/>
            <p:cNvCxnSpPr>
              <a:stCxn id="23" idx="3"/>
              <a:endCxn id="41" idx="1"/>
            </p:cNvCxnSpPr>
            <p:nvPr/>
          </p:nvCxnSpPr>
          <p:spPr>
            <a:xfrm>
              <a:off x="3909371" y="2464646"/>
              <a:ext cx="105834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1913257" y="4876809"/>
            <a:ext cx="6682216" cy="311487"/>
            <a:chOff x="1581257" y="4260514"/>
            <a:chExt cx="6682216" cy="311486"/>
          </a:xfrm>
        </p:grpSpPr>
        <p:grpSp>
          <p:nvGrpSpPr>
            <p:cNvPr id="105" name="Group 104"/>
            <p:cNvGrpSpPr/>
            <p:nvPr/>
          </p:nvGrpSpPr>
          <p:grpSpPr>
            <a:xfrm>
              <a:off x="1581257" y="4267200"/>
              <a:ext cx="3048000" cy="304800"/>
              <a:chOff x="1581257" y="4267200"/>
              <a:chExt cx="3048000" cy="304800"/>
            </a:xfrm>
          </p:grpSpPr>
          <p:sp>
            <p:nvSpPr>
              <p:cNvPr id="94" name="Rectangle 93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8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5" name="Rectangle 94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6" name="Rectangle 95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7" name="Rectangle 96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8" name="Rectangle 97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6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0" name="Rectangle 99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5215473" y="4260514"/>
              <a:ext cx="3048000" cy="304800"/>
              <a:chOff x="1581257" y="4267200"/>
              <a:chExt cx="3048000" cy="304800"/>
            </a:xfrm>
          </p:grpSpPr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8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11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16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21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1" name="Rectangle 110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24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2" name="Rectangle 111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37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5" name="Rectangle 114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41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41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cxnSp>
          <p:nvCxnSpPr>
            <p:cNvPr id="118" name="Straight Arrow Connector 117"/>
            <p:cNvCxnSpPr>
              <a:stCxn id="103" idx="3"/>
              <a:endCxn id="107" idx="1"/>
            </p:cNvCxnSpPr>
            <p:nvPr/>
          </p:nvCxnSpPr>
          <p:spPr>
            <a:xfrm flipV="1">
              <a:off x="4629257" y="4412914"/>
              <a:ext cx="586216" cy="66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1913257" y="5340694"/>
            <a:ext cx="6682216" cy="311487"/>
            <a:chOff x="1581257" y="4260514"/>
            <a:chExt cx="6682216" cy="311486"/>
          </a:xfrm>
        </p:grpSpPr>
        <p:grpSp>
          <p:nvGrpSpPr>
            <p:cNvPr id="122" name="Group 121"/>
            <p:cNvGrpSpPr/>
            <p:nvPr/>
          </p:nvGrpSpPr>
          <p:grpSpPr>
            <a:xfrm>
              <a:off x="1581257" y="4267200"/>
              <a:ext cx="3048000" cy="304800"/>
              <a:chOff x="1581257" y="4267200"/>
              <a:chExt cx="3048000" cy="304800"/>
            </a:xfrm>
          </p:grpSpPr>
          <p:sp>
            <p:nvSpPr>
              <p:cNvPr id="135" name="Rectangle 134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8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6" name="Rectangle 135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7" name="Rectangle 136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8" name="Rectangle 137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9" name="Rectangle 138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40" name="Rectangle 139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6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41" name="Rectangle 140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5215473" y="4260514"/>
              <a:ext cx="3048000" cy="304800"/>
              <a:chOff x="1581257" y="4267200"/>
              <a:chExt cx="3048000" cy="304800"/>
            </a:xfrm>
          </p:grpSpPr>
          <p:sp>
            <p:nvSpPr>
              <p:cNvPr id="125" name="Rectangle 124"/>
              <p:cNvSpPr>
                <a:spLocks noChangeAspect="1"/>
              </p:cNvSpPr>
              <p:nvPr/>
            </p:nvSpPr>
            <p:spPr>
              <a:xfrm>
                <a:off x="1581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6" name="Rectangle 125"/>
              <p:cNvSpPr>
                <a:spLocks noChangeAspect="1"/>
              </p:cNvSpPr>
              <p:nvPr/>
            </p:nvSpPr>
            <p:spPr>
              <a:xfrm>
                <a:off x="1886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7" name="Rectangle 126"/>
              <p:cNvSpPr>
                <a:spLocks noChangeAspect="1"/>
              </p:cNvSpPr>
              <p:nvPr/>
            </p:nvSpPr>
            <p:spPr>
              <a:xfrm>
                <a:off x="2190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8" name="Rectangle 127"/>
              <p:cNvSpPr>
                <a:spLocks noChangeAspect="1"/>
              </p:cNvSpPr>
              <p:nvPr/>
            </p:nvSpPr>
            <p:spPr>
              <a:xfrm>
                <a:off x="2495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9" name="Rectangle 128"/>
              <p:cNvSpPr>
                <a:spLocks noChangeAspect="1"/>
              </p:cNvSpPr>
              <p:nvPr/>
            </p:nvSpPr>
            <p:spPr>
              <a:xfrm>
                <a:off x="2800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0" name="Rectangle 129"/>
              <p:cNvSpPr>
                <a:spLocks noChangeAspect="1"/>
              </p:cNvSpPr>
              <p:nvPr/>
            </p:nvSpPr>
            <p:spPr>
              <a:xfrm>
                <a:off x="31052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1" name="Rectangle 130"/>
              <p:cNvSpPr>
                <a:spLocks noChangeAspect="1"/>
              </p:cNvSpPr>
              <p:nvPr/>
            </p:nvSpPr>
            <p:spPr>
              <a:xfrm>
                <a:off x="34100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5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2" name="Rectangle 131"/>
              <p:cNvSpPr>
                <a:spLocks noChangeAspect="1"/>
              </p:cNvSpPr>
              <p:nvPr/>
            </p:nvSpPr>
            <p:spPr>
              <a:xfrm>
                <a:off x="37148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6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3" name="Rectangle 132"/>
              <p:cNvSpPr>
                <a:spLocks noChangeAspect="1"/>
              </p:cNvSpPr>
              <p:nvPr/>
            </p:nvSpPr>
            <p:spPr>
              <a:xfrm>
                <a:off x="40196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34" name="Rectangle 133"/>
              <p:cNvSpPr>
                <a:spLocks noChangeAspect="1"/>
              </p:cNvSpPr>
              <p:nvPr/>
            </p:nvSpPr>
            <p:spPr>
              <a:xfrm>
                <a:off x="4324457" y="4267200"/>
                <a:ext cx="304800" cy="30480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8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cxnSp>
          <p:nvCxnSpPr>
            <p:cNvPr id="124" name="Straight Arrow Connector 123"/>
            <p:cNvCxnSpPr>
              <a:stCxn id="144" idx="3"/>
              <a:endCxn id="125" idx="1"/>
            </p:cNvCxnSpPr>
            <p:nvPr/>
          </p:nvCxnSpPr>
          <p:spPr>
            <a:xfrm flipV="1">
              <a:off x="4629257" y="4412914"/>
              <a:ext cx="586216" cy="66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/>
          <p:cNvSpPr txBox="1"/>
          <p:nvPr/>
        </p:nvSpPr>
        <p:spPr>
          <a:xfrm>
            <a:off x="4910791" y="2380866"/>
            <a:ext cx="70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Transfer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58691" y="3395222"/>
            <a:ext cx="3693582" cy="969816"/>
            <a:chOff x="3407574" y="3312095"/>
            <a:chExt cx="3693582" cy="969816"/>
          </a:xfrm>
        </p:grpSpPr>
        <p:sp>
          <p:nvSpPr>
            <p:cNvPr id="67" name="Rounded Rectangle 66"/>
            <p:cNvSpPr/>
            <p:nvPr/>
          </p:nvSpPr>
          <p:spPr>
            <a:xfrm>
              <a:off x="3407574" y="3603040"/>
              <a:ext cx="1052946" cy="3879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functor</a:t>
              </a:r>
              <a:endParaRPr lang="en-US" sz="1400" dirty="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5228958" y="3312095"/>
              <a:ext cx="1872198" cy="969816"/>
              <a:chOff x="3994265" y="3041073"/>
              <a:chExt cx="1872198" cy="969816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3994265" y="3041073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4111301" y="3124200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4228337" y="3207327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4345373" y="3290454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4462409" y="3373581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4579445" y="3456708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4696481" y="3539835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worklet</a:t>
                </a:r>
                <a:endParaRPr lang="en-US" sz="1400" dirty="0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4813517" y="3622962"/>
                <a:ext cx="1052946" cy="387927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/>
                  <a:t>f</a:t>
                </a:r>
                <a:r>
                  <a:rPr lang="en-US" sz="1400" dirty="0" err="1" smtClean="0"/>
                  <a:t>unctor</a:t>
                </a:r>
                <a:endParaRPr lang="en-US" sz="1400" dirty="0"/>
              </a:p>
            </p:txBody>
          </p:sp>
        </p:grpSp>
        <p:cxnSp>
          <p:nvCxnSpPr>
            <p:cNvPr id="78" name="Straight Arrow Connector 77"/>
            <p:cNvCxnSpPr>
              <a:stCxn id="67" idx="3"/>
              <a:endCxn id="68" idx="1"/>
            </p:cNvCxnSpPr>
            <p:nvPr/>
          </p:nvCxnSpPr>
          <p:spPr>
            <a:xfrm flipV="1">
              <a:off x="4460520" y="3506059"/>
              <a:ext cx="768438" cy="2909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67" idx="3"/>
              <a:endCxn id="69" idx="1"/>
            </p:cNvCxnSpPr>
            <p:nvPr/>
          </p:nvCxnSpPr>
          <p:spPr>
            <a:xfrm flipV="1">
              <a:off x="4460520" y="3589186"/>
              <a:ext cx="885474" cy="2078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67" idx="3"/>
              <a:endCxn id="70" idx="1"/>
            </p:cNvCxnSpPr>
            <p:nvPr/>
          </p:nvCxnSpPr>
          <p:spPr>
            <a:xfrm flipV="1">
              <a:off x="4460520" y="3672313"/>
              <a:ext cx="1002510" cy="1246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67" idx="3"/>
              <a:endCxn id="71" idx="1"/>
            </p:cNvCxnSpPr>
            <p:nvPr/>
          </p:nvCxnSpPr>
          <p:spPr>
            <a:xfrm flipV="1">
              <a:off x="4460520" y="3755440"/>
              <a:ext cx="1119546" cy="415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67" idx="3"/>
              <a:endCxn id="72" idx="1"/>
            </p:cNvCxnSpPr>
            <p:nvPr/>
          </p:nvCxnSpPr>
          <p:spPr>
            <a:xfrm>
              <a:off x="4460520" y="3797004"/>
              <a:ext cx="1236582" cy="415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67" idx="3"/>
              <a:endCxn id="73" idx="1"/>
            </p:cNvCxnSpPr>
            <p:nvPr/>
          </p:nvCxnSpPr>
          <p:spPr>
            <a:xfrm>
              <a:off x="4460520" y="3797004"/>
              <a:ext cx="1353618" cy="1246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67" idx="3"/>
              <a:endCxn id="74" idx="1"/>
            </p:cNvCxnSpPr>
            <p:nvPr/>
          </p:nvCxnSpPr>
          <p:spPr>
            <a:xfrm>
              <a:off x="4460520" y="3797004"/>
              <a:ext cx="1470654" cy="2078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7" idx="3"/>
              <a:endCxn id="75" idx="1"/>
            </p:cNvCxnSpPr>
            <p:nvPr/>
          </p:nvCxnSpPr>
          <p:spPr>
            <a:xfrm>
              <a:off x="4460520" y="3797004"/>
              <a:ext cx="1587690" cy="2909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4445243" y="3312187"/>
              <a:ext cx="751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Schedule</a:t>
              </a:r>
              <a:endParaRPr lang="en-US" sz="1200" dirty="0"/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4854899" y="4738310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Compute</a:t>
            </a:r>
            <a:endParaRPr lang="en-US" sz="1200" dirty="0"/>
          </a:p>
        </p:txBody>
      </p:sp>
      <p:sp>
        <p:nvSpPr>
          <p:cNvPr id="148" name="TextBox 147"/>
          <p:cNvSpPr txBox="1"/>
          <p:nvPr/>
        </p:nvSpPr>
        <p:spPr>
          <a:xfrm>
            <a:off x="4854285" y="522278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Compute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322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material is based upon work supported by the U.S. Department </a:t>
            </a:r>
            <a:r>
              <a:rPr lang="en-US" dirty="0" smtClean="0"/>
              <a:t>of Energy</a:t>
            </a:r>
            <a:r>
              <a:rPr lang="en-US" dirty="0"/>
              <a:t>, Office of Science, Office of Advanced Scientific </a:t>
            </a:r>
            <a:r>
              <a:rPr lang="en-US" dirty="0" smtClean="0"/>
              <a:t>Computing Research</a:t>
            </a:r>
            <a:r>
              <a:rPr lang="en-US" dirty="0"/>
              <a:t>, under Award Numbers 10-014707, 12-015215, and 14-017566.</a:t>
            </a:r>
          </a:p>
        </p:txBody>
      </p:sp>
      <p:pic>
        <p:nvPicPr>
          <p:cNvPr id="4" name="Picture 3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92" y="5010523"/>
            <a:ext cx="6835317" cy="95175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16087" y="3200400"/>
            <a:ext cx="1801308" cy="1446550"/>
            <a:chOff x="2008692" y="3003194"/>
            <a:chExt cx="1801308" cy="1446550"/>
          </a:xfrm>
        </p:grpSpPr>
        <p:sp>
          <p:nvSpPr>
            <p:cNvPr id="5" name="Rectangle 4"/>
            <p:cNvSpPr/>
            <p:nvPr/>
          </p:nvSpPr>
          <p:spPr>
            <a:xfrm>
              <a:off x="2008692" y="3003194"/>
              <a:ext cx="806230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X</a:t>
              </a:r>
              <a:endParaRPr lang="en-US" sz="8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88939" y="3003194"/>
              <a:ext cx="85196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V</a:t>
              </a:r>
              <a:endParaRPr lang="en-US" sz="8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97971" y="3003194"/>
              <a:ext cx="912029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is</a:t>
              </a:r>
              <a:endParaRPr lang="en-US" sz="8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VTK-m Arbitrary Composition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2404" y="1257300"/>
            <a:ext cx="8839199" cy="158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/>
            <a:r>
              <a:rPr lang="en-US" sz="2400" dirty="0"/>
              <a:t>VTK-m allows clients to </a:t>
            </a:r>
            <a:r>
              <a:rPr lang="en-US" sz="2400" dirty="0" smtClean="0"/>
              <a:t>access different memory layouts through the Array Handle and Dynamic Array Handle.</a:t>
            </a:r>
          </a:p>
          <a:p>
            <a:pPr marL="574675" lvl="1" indent="-174625"/>
            <a:r>
              <a:rPr lang="en-US" sz="2400" dirty="0" smtClean="0"/>
              <a:t>Allows for efficient in-situ integration</a:t>
            </a:r>
          </a:p>
          <a:p>
            <a:pPr marL="574675" lvl="1" indent="-174625"/>
            <a:r>
              <a:rPr lang="en-US" sz="2400" dirty="0" smtClean="0"/>
              <a:t>Allows for reduced data transfer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783235" y="3722725"/>
            <a:ext cx="5371886" cy="986844"/>
            <a:chOff x="1752600" y="1828800"/>
            <a:chExt cx="5371886" cy="986844"/>
          </a:xfrm>
        </p:grpSpPr>
        <p:grpSp>
          <p:nvGrpSpPr>
            <p:cNvPr id="9" name="Group 8"/>
            <p:cNvGrpSpPr/>
            <p:nvPr/>
          </p:nvGrpSpPr>
          <p:grpSpPr>
            <a:xfrm>
              <a:off x="1752600" y="1828800"/>
              <a:ext cx="2247686" cy="986844"/>
              <a:chOff x="1752600" y="1908756"/>
              <a:chExt cx="2247686" cy="986844"/>
            </a:xfrm>
          </p:grpSpPr>
          <p:sp>
            <p:nvSpPr>
              <p:cNvPr id="32" name="Rounded Rectangle 31"/>
              <p:cNvSpPr/>
              <p:nvPr/>
            </p:nvSpPr>
            <p:spPr bwMode="auto">
              <a:xfrm>
                <a:off x="1752600" y="1908756"/>
                <a:ext cx="2247686" cy="986844"/>
              </a:xfrm>
              <a:prstGeom prst="roundRect">
                <a:avLst/>
              </a:prstGeom>
              <a:solidFill>
                <a:schemeClr val="accent5"/>
              </a:solidFill>
              <a:ln w="12700" cap="flat" cmpd="sng" algn="ctr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/>
                    <a:cs typeface="Calibri"/>
                  </a:rPr>
                  <a:t>Control Environment</a:t>
                </a: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1843516" y="2487452"/>
                <a:ext cx="2065855" cy="114300"/>
                <a:chOff x="1828281" y="2571750"/>
                <a:chExt cx="2065855" cy="114300"/>
              </a:xfrm>
              <a:solidFill>
                <a:schemeClr val="bg1">
                  <a:alpha val="25000"/>
                </a:schemeClr>
              </a:solidFill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1828281" y="2571750"/>
                  <a:ext cx="114300" cy="1143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945402" y="2571750"/>
                  <a:ext cx="114300" cy="11430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055469" y="2571750"/>
                  <a:ext cx="114300" cy="1143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172590" y="2571750"/>
                  <a:ext cx="114300" cy="1143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286890" y="2571750"/>
                  <a:ext cx="114300" cy="11430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404011" y="2571750"/>
                  <a:ext cx="114300" cy="1143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514077" y="2571750"/>
                  <a:ext cx="114300" cy="1143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2631198" y="2571750"/>
                  <a:ext cx="114300" cy="11430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2745498" y="2571750"/>
                  <a:ext cx="114300" cy="1143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2862619" y="2571750"/>
                  <a:ext cx="114300" cy="1143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972686" y="2571750"/>
                  <a:ext cx="114300" cy="11430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3089807" y="2571750"/>
                  <a:ext cx="114300" cy="1143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3204107" y="2571750"/>
                  <a:ext cx="114300" cy="1143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3321228" y="2571750"/>
                  <a:ext cx="114300" cy="11430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431294" y="2571750"/>
                  <a:ext cx="114300" cy="1143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548415" y="2571750"/>
                  <a:ext cx="114300" cy="1143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662715" y="2571750"/>
                  <a:ext cx="114300" cy="11430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779836" y="2571750"/>
                  <a:ext cx="114300" cy="11430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Rounded Rectangle 11"/>
            <p:cNvSpPr/>
            <p:nvPr/>
          </p:nvSpPr>
          <p:spPr bwMode="auto">
            <a:xfrm>
              <a:off x="4876800" y="1828800"/>
              <a:ext cx="2247686" cy="986844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Execution Environment</a:t>
              </a:r>
            </a:p>
          </p:txBody>
        </p:sp>
        <p:cxnSp>
          <p:nvCxnSpPr>
            <p:cNvPr id="11" name="Straight Arrow Connector 10"/>
            <p:cNvCxnSpPr>
              <a:stCxn id="51" idx="3"/>
            </p:cNvCxnSpPr>
            <p:nvPr/>
          </p:nvCxnSpPr>
          <p:spPr>
            <a:xfrm>
              <a:off x="3909371" y="2464646"/>
              <a:ext cx="105834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4117980" y="4024422"/>
            <a:ext cx="70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Transfer</a:t>
            </a:r>
            <a:endParaRPr lang="en-US" sz="1200" dirty="0"/>
          </a:p>
        </p:txBody>
      </p:sp>
      <p:sp>
        <p:nvSpPr>
          <p:cNvPr id="77" name="Rounded Rectangle 76"/>
          <p:cNvSpPr/>
          <p:nvPr/>
        </p:nvSpPr>
        <p:spPr bwMode="auto">
          <a:xfrm>
            <a:off x="1783235" y="5218867"/>
            <a:ext cx="2247686" cy="986844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Control Environment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1874152" y="5797563"/>
            <a:ext cx="2065855" cy="114300"/>
            <a:chOff x="1828281" y="2571750"/>
            <a:chExt cx="2065855" cy="114300"/>
          </a:xfrm>
          <a:solidFill>
            <a:schemeClr val="bg1">
              <a:alpha val="25000"/>
            </a:schemeClr>
          </a:solidFill>
        </p:grpSpPr>
        <p:sp>
          <p:nvSpPr>
            <p:cNvPr id="79" name="Rectangle 78"/>
            <p:cNvSpPr/>
            <p:nvPr/>
          </p:nvSpPr>
          <p:spPr>
            <a:xfrm>
              <a:off x="1828281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945402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055469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172590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286890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04011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51407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63119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74549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862619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972686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08980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20410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32122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431294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548415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662715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79836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ounded Rectangle 56"/>
          <p:cNvSpPr/>
          <p:nvPr/>
        </p:nvSpPr>
        <p:spPr bwMode="auto">
          <a:xfrm>
            <a:off x="4907435" y="5218867"/>
            <a:ext cx="2247686" cy="986844"/>
          </a:xfrm>
          <a:prstGeom prst="roundRect">
            <a:avLst/>
          </a:prstGeom>
          <a:solidFill>
            <a:schemeClr val="accent5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Execution Environment</a:t>
            </a:r>
          </a:p>
        </p:txBody>
      </p:sp>
      <p:cxnSp>
        <p:nvCxnSpPr>
          <p:cNvPr id="56" name="Straight Arrow Connector 55"/>
          <p:cNvCxnSpPr>
            <a:stCxn id="96" idx="3"/>
          </p:cNvCxnSpPr>
          <p:nvPr/>
        </p:nvCxnSpPr>
        <p:spPr>
          <a:xfrm>
            <a:off x="3940007" y="5854713"/>
            <a:ext cx="105834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1879060" y="5646786"/>
            <a:ext cx="2065855" cy="114300"/>
            <a:chOff x="788480" y="5172338"/>
            <a:chExt cx="2065855" cy="114300"/>
          </a:xfrm>
        </p:grpSpPr>
        <p:sp>
          <p:nvSpPr>
            <p:cNvPr id="97" name="Rectangle 96"/>
            <p:cNvSpPr/>
            <p:nvPr/>
          </p:nvSpPr>
          <p:spPr>
            <a:xfrm>
              <a:off x="788480" y="5172338"/>
              <a:ext cx="114300" cy="1143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/>
            <p:cNvGrpSpPr/>
            <p:nvPr/>
          </p:nvGrpSpPr>
          <p:grpSpPr>
            <a:xfrm>
              <a:off x="905601" y="5172338"/>
              <a:ext cx="1948734" cy="114300"/>
              <a:chOff x="905601" y="5172338"/>
              <a:chExt cx="1948734" cy="114300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905601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015668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132789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247089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364210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47427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59139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70569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822818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932885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05000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16430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28142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391493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508614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2622914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740035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0" name="Group 239"/>
          <p:cNvGrpSpPr/>
          <p:nvPr/>
        </p:nvGrpSpPr>
        <p:grpSpPr>
          <a:xfrm>
            <a:off x="1875773" y="5944030"/>
            <a:ext cx="2065855" cy="114300"/>
            <a:chOff x="785194" y="5469582"/>
            <a:chExt cx="2065855" cy="114300"/>
          </a:xfrm>
        </p:grpSpPr>
        <p:sp>
          <p:nvSpPr>
            <p:cNvPr id="159" name="Rectangle 158"/>
            <p:cNvSpPr/>
            <p:nvPr/>
          </p:nvSpPr>
          <p:spPr>
            <a:xfrm>
              <a:off x="785194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902315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012382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129503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243803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360924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47099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58811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70241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819532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929599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204672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216102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227814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2388207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2505328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2619628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736749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996730" y="5803393"/>
            <a:ext cx="2065855" cy="114300"/>
            <a:chOff x="1828281" y="2571750"/>
            <a:chExt cx="2065855" cy="114300"/>
          </a:xfrm>
          <a:solidFill>
            <a:schemeClr val="bg1">
              <a:alpha val="25000"/>
            </a:schemeClr>
          </a:solidFill>
        </p:grpSpPr>
        <p:sp>
          <p:nvSpPr>
            <p:cNvPr id="190" name="Rectangle 189"/>
            <p:cNvSpPr/>
            <p:nvPr/>
          </p:nvSpPr>
          <p:spPr>
            <a:xfrm>
              <a:off x="1828281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945402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2055469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172590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2286890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2404011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51407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263119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74549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2862619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2972686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308980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320410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332122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431294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548415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662715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3779836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5001638" y="5652615"/>
            <a:ext cx="2065855" cy="114300"/>
            <a:chOff x="788480" y="5172338"/>
            <a:chExt cx="2065855" cy="114300"/>
          </a:xfrm>
        </p:grpSpPr>
        <p:sp>
          <p:nvSpPr>
            <p:cNvPr id="252" name="Rectangle 251"/>
            <p:cNvSpPr/>
            <p:nvPr/>
          </p:nvSpPr>
          <p:spPr>
            <a:xfrm>
              <a:off x="788480" y="5172338"/>
              <a:ext cx="114300" cy="1143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3" name="Group 252"/>
            <p:cNvGrpSpPr/>
            <p:nvPr/>
          </p:nvGrpSpPr>
          <p:grpSpPr>
            <a:xfrm>
              <a:off x="905601" y="5172338"/>
              <a:ext cx="1948734" cy="114300"/>
              <a:chOff x="905601" y="5172338"/>
              <a:chExt cx="1948734" cy="114300"/>
            </a:xfrm>
          </p:grpSpPr>
          <p:sp>
            <p:nvSpPr>
              <p:cNvPr id="254" name="Rectangle 253"/>
              <p:cNvSpPr/>
              <p:nvPr/>
            </p:nvSpPr>
            <p:spPr>
              <a:xfrm>
                <a:off x="905601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1015668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1132789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1247089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1364210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147427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159139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170569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1822818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1932885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205000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216430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228142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2391493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2508614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2622914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2740035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1" name="Group 270"/>
          <p:cNvGrpSpPr/>
          <p:nvPr/>
        </p:nvGrpSpPr>
        <p:grpSpPr>
          <a:xfrm>
            <a:off x="4998352" y="5949859"/>
            <a:ext cx="2065855" cy="114300"/>
            <a:chOff x="785194" y="5469582"/>
            <a:chExt cx="2065855" cy="114300"/>
          </a:xfrm>
        </p:grpSpPr>
        <p:sp>
          <p:nvSpPr>
            <p:cNvPr id="272" name="Rectangle 271"/>
            <p:cNvSpPr/>
            <p:nvPr/>
          </p:nvSpPr>
          <p:spPr>
            <a:xfrm>
              <a:off x="785194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902315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1012382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1129503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1243803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1360924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147099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158811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170241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1819532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1929599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204672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216102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227814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2388207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505328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619628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736749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4996730" y="4340249"/>
            <a:ext cx="2065855" cy="114300"/>
            <a:chOff x="1828281" y="2571750"/>
            <a:chExt cx="2065855" cy="114300"/>
          </a:xfrm>
          <a:solidFill>
            <a:schemeClr val="bg1">
              <a:alpha val="25000"/>
            </a:schemeClr>
          </a:solidFill>
        </p:grpSpPr>
        <p:sp>
          <p:nvSpPr>
            <p:cNvPr id="291" name="Rectangle 290"/>
            <p:cNvSpPr/>
            <p:nvPr/>
          </p:nvSpPr>
          <p:spPr>
            <a:xfrm>
              <a:off x="1828281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1945402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055469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2172590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286890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2404011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51407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63119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74549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862619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972686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08980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3204107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3321228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431294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3548415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3662715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3779836" y="2571750"/>
              <a:ext cx="114300" cy="1143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5001638" y="4189471"/>
            <a:ext cx="2065855" cy="114300"/>
            <a:chOff x="788480" y="5172338"/>
            <a:chExt cx="2065855" cy="114300"/>
          </a:xfrm>
        </p:grpSpPr>
        <p:sp>
          <p:nvSpPr>
            <p:cNvPr id="310" name="Rectangle 309"/>
            <p:cNvSpPr/>
            <p:nvPr/>
          </p:nvSpPr>
          <p:spPr>
            <a:xfrm>
              <a:off x="788480" y="5172338"/>
              <a:ext cx="114300" cy="1143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1" name="Group 310"/>
            <p:cNvGrpSpPr/>
            <p:nvPr/>
          </p:nvGrpSpPr>
          <p:grpSpPr>
            <a:xfrm>
              <a:off x="905601" y="5172338"/>
              <a:ext cx="1948734" cy="114300"/>
              <a:chOff x="905601" y="5172338"/>
              <a:chExt cx="1948734" cy="114300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905601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1015668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1132789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1247089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1364210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147427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159139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170569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1822818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1932885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05000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2164306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2281427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2391493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2508614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2622914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2740035" y="5172338"/>
                <a:ext cx="114300" cy="1143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9" name="Group 328"/>
          <p:cNvGrpSpPr/>
          <p:nvPr/>
        </p:nvGrpSpPr>
        <p:grpSpPr>
          <a:xfrm>
            <a:off x="4998352" y="4486715"/>
            <a:ext cx="2065855" cy="114300"/>
            <a:chOff x="785194" y="5469582"/>
            <a:chExt cx="2065855" cy="114300"/>
          </a:xfrm>
        </p:grpSpPr>
        <p:sp>
          <p:nvSpPr>
            <p:cNvPr id="330" name="Rectangle 329"/>
            <p:cNvSpPr/>
            <p:nvPr/>
          </p:nvSpPr>
          <p:spPr>
            <a:xfrm>
              <a:off x="785194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902315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1012382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1129503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1243803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1360924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147099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158811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170241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1819532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1929599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204672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2161020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2278141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2388207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2505328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2619628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2736749" y="5469582"/>
              <a:ext cx="114300" cy="1143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8" name="TextBox 347"/>
          <p:cNvSpPr txBox="1"/>
          <p:nvPr/>
        </p:nvSpPr>
        <p:spPr>
          <a:xfrm>
            <a:off x="4117980" y="5519269"/>
            <a:ext cx="70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Transfer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43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Functor</a:t>
            </a:r>
            <a:r>
              <a:rPr lang="en-US" dirty="0" smtClean="0"/>
              <a:t> Mapping</a:t>
            </a:r>
            <a:br>
              <a:rPr lang="en-US" dirty="0" smtClean="0"/>
            </a:br>
            <a:r>
              <a:rPr lang="en-US" dirty="0" smtClean="0"/>
              <a:t>Applied to Topologies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52400" y="1974850"/>
            <a:ext cx="1447800" cy="533400"/>
          </a:xfrm>
          <a:prstGeom prst="round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functor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30317" y="2835975"/>
            <a:ext cx="2016860" cy="1806307"/>
            <a:chOff x="3722524" y="1525822"/>
            <a:chExt cx="2016860" cy="2408409"/>
          </a:xfrm>
        </p:grpSpPr>
        <p:grpSp>
          <p:nvGrpSpPr>
            <p:cNvPr id="5" name="Group 4"/>
            <p:cNvGrpSpPr/>
            <p:nvPr/>
          </p:nvGrpSpPr>
          <p:grpSpPr>
            <a:xfrm>
              <a:off x="4043668" y="1953031"/>
              <a:ext cx="1347482" cy="1574800"/>
              <a:chOff x="3967468" y="3009900"/>
              <a:chExt cx="1347482" cy="1181100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flipH="1" flipV="1">
                <a:off x="3967468" y="3299094"/>
                <a:ext cx="604532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4454729" y="3009900"/>
                <a:ext cx="117271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V="1">
                <a:off x="4572000" y="3009900"/>
                <a:ext cx="742950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4572000" y="3299094"/>
                <a:ext cx="293789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>
                <a:off x="4435679" y="3657600"/>
                <a:ext cx="136321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3967468" y="3657600"/>
                <a:ext cx="604532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4572000" y="3657600"/>
                <a:ext cx="74295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572000" y="3657600"/>
                <a:ext cx="282779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4035644" y="1953031"/>
              <a:ext cx="1374571" cy="1574800"/>
              <a:chOff x="3959429" y="3009900"/>
              <a:chExt cx="1374571" cy="118110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962400" y="32766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V="1">
                <a:off x="4876800" y="30099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4419600" y="30099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V="1">
                <a:off x="4873829" y="39243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959429" y="39243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3967468" y="30099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842158" y="1775231"/>
              <a:ext cx="1796642" cy="1930400"/>
              <a:chOff x="3765958" y="2876550"/>
              <a:chExt cx="1796642" cy="1447800"/>
            </a:xfrm>
          </p:grpSpPr>
          <p:cxnSp>
            <p:nvCxnSpPr>
              <p:cNvPr id="30" name="Straight Connector 29"/>
              <p:cNvCxnSpPr>
                <a:cxnSpLocks noChangeAspect="1"/>
              </p:cNvCxnSpPr>
              <p:nvPr/>
            </p:nvCxnSpPr>
            <p:spPr>
              <a:xfrm flipV="1">
                <a:off x="5334000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/>
              <p:cNvCxnSpPr>
                <a:cxnSpLocks noChangeAspect="1"/>
              </p:cNvCxnSpPr>
              <p:nvPr/>
            </p:nvCxnSpPr>
            <p:spPr>
              <a:xfrm flipV="1">
                <a:off x="3765958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Straight Connector 31"/>
              <p:cNvCxnSpPr>
                <a:cxnSpLocks noChangeAspect="1"/>
              </p:cNvCxnSpPr>
              <p:nvPr/>
            </p:nvCxnSpPr>
            <p:spPr>
              <a:xfrm flipV="1">
                <a:off x="4454729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/>
              <p:cNvCxnSpPr>
                <a:cxnSpLocks noChangeAspect="1"/>
              </p:cNvCxnSpPr>
              <p:nvPr/>
            </p:nvCxnSpPr>
            <p:spPr>
              <a:xfrm flipV="1">
                <a:off x="4645229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Straight Connector 33"/>
              <p:cNvCxnSpPr>
                <a:cxnSpLocks noChangeAspect="1"/>
              </p:cNvCxnSpPr>
              <p:nvPr/>
            </p:nvCxnSpPr>
            <p:spPr>
              <a:xfrm flipV="1">
                <a:off x="3765958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Straight Connector 34"/>
              <p:cNvCxnSpPr>
                <a:cxnSpLocks noChangeAspect="1"/>
              </p:cNvCxnSpPr>
              <p:nvPr/>
            </p:nvCxnSpPr>
            <p:spPr>
              <a:xfrm flipV="1">
                <a:off x="4454729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3741574" y="1953031"/>
              <a:ext cx="1997810" cy="355600"/>
              <a:chOff x="3665374" y="3009900"/>
              <a:chExt cx="1997810" cy="26670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3722524" y="3172231"/>
              <a:ext cx="789355" cy="355600"/>
              <a:chOff x="3665374" y="3009900"/>
              <a:chExt cx="789355" cy="26670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4043668" y="1525822"/>
              <a:ext cx="1347482" cy="812800"/>
              <a:chOff x="3967468" y="2689493"/>
              <a:chExt cx="1347482" cy="60960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11" name="Group 10"/>
            <p:cNvGrpSpPr/>
            <p:nvPr/>
          </p:nvGrpSpPr>
          <p:grpSpPr>
            <a:xfrm>
              <a:off x="4062718" y="3121431"/>
              <a:ext cx="1347482" cy="812800"/>
              <a:chOff x="3967468" y="2689493"/>
              <a:chExt cx="1347482" cy="6096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cxnSp>
        <p:nvCxnSpPr>
          <p:cNvPr id="50" name="Curved Connector 49"/>
          <p:cNvCxnSpPr>
            <a:endCxn id="38" idx="0"/>
          </p:cNvCxnSpPr>
          <p:nvPr/>
        </p:nvCxnSpPr>
        <p:spPr>
          <a:xfrm>
            <a:off x="1603022" y="2233492"/>
            <a:ext cx="1857787" cy="922889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endCxn id="134" idx="0"/>
          </p:cNvCxnSpPr>
          <p:nvPr/>
        </p:nvCxnSpPr>
        <p:spPr>
          <a:xfrm>
            <a:off x="1603022" y="2245783"/>
            <a:ext cx="4625059" cy="914513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3468833" y="2839889"/>
            <a:ext cx="1700769" cy="1806307"/>
            <a:chOff x="4038615" y="1525822"/>
            <a:chExt cx="1700769" cy="2408409"/>
          </a:xfrm>
        </p:grpSpPr>
        <p:grpSp>
          <p:nvGrpSpPr>
            <p:cNvPr id="53" name="Group 52"/>
            <p:cNvGrpSpPr/>
            <p:nvPr/>
          </p:nvGrpSpPr>
          <p:grpSpPr>
            <a:xfrm>
              <a:off x="4043668" y="1953031"/>
              <a:ext cx="1347482" cy="1574800"/>
              <a:chOff x="3967468" y="3009900"/>
              <a:chExt cx="1347482" cy="1181100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 flipH="1" flipV="1">
                <a:off x="3967468" y="3299094"/>
                <a:ext cx="604532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H="1" flipV="1">
                <a:off x="4454729" y="3009900"/>
                <a:ext cx="117271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V="1">
                <a:off x="4572000" y="3009900"/>
                <a:ext cx="742950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V="1">
                <a:off x="4572000" y="3299094"/>
                <a:ext cx="293789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4435679" y="3657600"/>
                <a:ext cx="136321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3967468" y="3657600"/>
                <a:ext cx="604532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4572000" y="3657600"/>
                <a:ext cx="74295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4572000" y="3657600"/>
                <a:ext cx="282779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4038615" y="1953031"/>
              <a:ext cx="1371600" cy="1574800"/>
              <a:chOff x="3962400" y="3009900"/>
              <a:chExt cx="1371600" cy="11811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3962400" y="32766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 flipV="1">
                <a:off x="4876800" y="30099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4419600" y="30099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 flipV="1">
                <a:off x="4873829" y="39243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4721429" y="1775231"/>
              <a:ext cx="917371" cy="1930400"/>
              <a:chOff x="4645229" y="2876550"/>
              <a:chExt cx="917371" cy="1447800"/>
            </a:xfrm>
          </p:grpSpPr>
          <p:cxnSp>
            <p:nvCxnSpPr>
              <p:cNvPr id="68" name="Straight Connector 67"/>
              <p:cNvCxnSpPr>
                <a:cxnSpLocks noChangeAspect="1"/>
              </p:cNvCxnSpPr>
              <p:nvPr/>
            </p:nvCxnSpPr>
            <p:spPr>
              <a:xfrm flipV="1">
                <a:off x="5334000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9" name="Straight Connector 68"/>
              <p:cNvCxnSpPr>
                <a:cxnSpLocks noChangeAspect="1"/>
              </p:cNvCxnSpPr>
              <p:nvPr/>
            </p:nvCxnSpPr>
            <p:spPr>
              <a:xfrm flipV="1">
                <a:off x="4645229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4950029" y="1953031"/>
              <a:ext cx="789355" cy="355600"/>
              <a:chOff x="4873829" y="3009900"/>
              <a:chExt cx="789355" cy="26670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4930979" y="3172231"/>
              <a:ext cx="789355" cy="355600"/>
              <a:chOff x="4873829" y="3009900"/>
              <a:chExt cx="789355" cy="2667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4941989" y="1525822"/>
              <a:ext cx="449161" cy="812800"/>
              <a:chOff x="4865789" y="2689493"/>
              <a:chExt cx="449161" cy="60960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V="1">
                <a:off x="5314950" y="26894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4865789" y="29942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4961039" y="3121431"/>
              <a:ext cx="449161" cy="812800"/>
              <a:chOff x="4865789" y="2689493"/>
              <a:chExt cx="449161" cy="609600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 flipV="1">
                <a:off x="5314950" y="26894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4865789" y="29942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82" name="Group 81"/>
          <p:cNvGrpSpPr/>
          <p:nvPr/>
        </p:nvGrpSpPr>
        <p:grpSpPr>
          <a:xfrm>
            <a:off x="4391257" y="2839889"/>
            <a:ext cx="1700769" cy="1806307"/>
            <a:chOff x="4038615" y="1525822"/>
            <a:chExt cx="1700769" cy="2408409"/>
          </a:xfrm>
        </p:grpSpPr>
        <p:grpSp>
          <p:nvGrpSpPr>
            <p:cNvPr id="83" name="Group 82"/>
            <p:cNvGrpSpPr/>
            <p:nvPr/>
          </p:nvGrpSpPr>
          <p:grpSpPr>
            <a:xfrm>
              <a:off x="4043668" y="1953031"/>
              <a:ext cx="1347482" cy="1574800"/>
              <a:chOff x="3967468" y="3009900"/>
              <a:chExt cx="1347482" cy="1181100"/>
            </a:xfrm>
          </p:grpSpPr>
          <p:cxnSp>
            <p:nvCxnSpPr>
              <p:cNvPr id="104" name="Straight Arrow Connector 103"/>
              <p:cNvCxnSpPr/>
              <p:nvPr/>
            </p:nvCxnSpPr>
            <p:spPr>
              <a:xfrm flipH="1" flipV="1">
                <a:off x="3967468" y="3299094"/>
                <a:ext cx="604532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flipH="1" flipV="1">
                <a:off x="4454729" y="3009900"/>
                <a:ext cx="117271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V="1">
                <a:off x="4572000" y="3009900"/>
                <a:ext cx="742950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flipV="1">
                <a:off x="4572000" y="3299094"/>
                <a:ext cx="293789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H="1">
                <a:off x="4435679" y="3657600"/>
                <a:ext cx="136321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3967468" y="3657600"/>
                <a:ext cx="604532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4572000" y="3657600"/>
                <a:ext cx="74295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4572000" y="3657600"/>
                <a:ext cx="282779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4038615" y="1953031"/>
              <a:ext cx="1371600" cy="1574800"/>
              <a:chOff x="3962400" y="3009900"/>
              <a:chExt cx="1371600" cy="1181100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3962400" y="32766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 flipV="1">
                <a:off x="4876800" y="30099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2" name="Rectangle 101"/>
              <p:cNvSpPr/>
              <p:nvPr/>
            </p:nvSpPr>
            <p:spPr>
              <a:xfrm>
                <a:off x="4419600" y="30099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flipV="1">
                <a:off x="4873829" y="39243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4721429" y="1775231"/>
              <a:ext cx="917371" cy="1930400"/>
              <a:chOff x="4645229" y="2876550"/>
              <a:chExt cx="917371" cy="1447800"/>
            </a:xfrm>
          </p:grpSpPr>
          <p:cxnSp>
            <p:nvCxnSpPr>
              <p:cNvPr id="98" name="Straight Connector 97"/>
              <p:cNvCxnSpPr>
                <a:cxnSpLocks noChangeAspect="1"/>
              </p:cNvCxnSpPr>
              <p:nvPr/>
            </p:nvCxnSpPr>
            <p:spPr>
              <a:xfrm flipV="1">
                <a:off x="5334000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9" name="Straight Connector 98"/>
              <p:cNvCxnSpPr>
                <a:cxnSpLocks noChangeAspect="1"/>
              </p:cNvCxnSpPr>
              <p:nvPr/>
            </p:nvCxnSpPr>
            <p:spPr>
              <a:xfrm flipV="1">
                <a:off x="4645229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4950029" y="1953031"/>
              <a:ext cx="789355" cy="355600"/>
              <a:chOff x="4873829" y="3009900"/>
              <a:chExt cx="789355" cy="266700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7" name="Group 86"/>
            <p:cNvGrpSpPr/>
            <p:nvPr/>
          </p:nvGrpSpPr>
          <p:grpSpPr>
            <a:xfrm>
              <a:off x="4930979" y="3172231"/>
              <a:ext cx="789355" cy="355600"/>
              <a:chOff x="4873829" y="3009900"/>
              <a:chExt cx="789355" cy="266700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4941989" y="1525822"/>
              <a:ext cx="449161" cy="812800"/>
              <a:chOff x="4865789" y="2689493"/>
              <a:chExt cx="449161" cy="6096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 flipV="1">
                <a:off x="5314950" y="26894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4865789" y="29942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4961039" y="3121431"/>
              <a:ext cx="449161" cy="812800"/>
              <a:chOff x="4865789" y="2689493"/>
              <a:chExt cx="449161" cy="609600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flipV="1">
                <a:off x="5314950" y="26894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4865789" y="29942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>
            <a:off x="5313681" y="2839889"/>
            <a:ext cx="1700769" cy="1806307"/>
            <a:chOff x="4038615" y="1525822"/>
            <a:chExt cx="1700769" cy="2408409"/>
          </a:xfrm>
        </p:grpSpPr>
        <p:grpSp>
          <p:nvGrpSpPr>
            <p:cNvPr id="113" name="Group 112"/>
            <p:cNvGrpSpPr/>
            <p:nvPr/>
          </p:nvGrpSpPr>
          <p:grpSpPr>
            <a:xfrm>
              <a:off x="4043668" y="1953031"/>
              <a:ext cx="1347482" cy="1574800"/>
              <a:chOff x="3967468" y="3009900"/>
              <a:chExt cx="1347482" cy="1181100"/>
            </a:xfrm>
          </p:grpSpPr>
          <p:cxnSp>
            <p:nvCxnSpPr>
              <p:cNvPr id="136" name="Straight Arrow Connector 135"/>
              <p:cNvCxnSpPr/>
              <p:nvPr/>
            </p:nvCxnSpPr>
            <p:spPr>
              <a:xfrm flipH="1" flipV="1">
                <a:off x="3967468" y="3299094"/>
                <a:ext cx="604532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flipH="1" flipV="1">
                <a:off x="4454729" y="3009900"/>
                <a:ext cx="117271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V="1">
                <a:off x="4572000" y="3009900"/>
                <a:ext cx="742950" cy="647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flipV="1">
                <a:off x="4572000" y="3299094"/>
                <a:ext cx="293789" cy="358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flipH="1">
                <a:off x="4435679" y="3657600"/>
                <a:ext cx="136321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flipH="1">
                <a:off x="3967468" y="3657600"/>
                <a:ext cx="604532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4572000" y="3657600"/>
                <a:ext cx="74295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4572000" y="3657600"/>
                <a:ext cx="282779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/>
            <p:cNvGrpSpPr/>
            <p:nvPr/>
          </p:nvGrpSpPr>
          <p:grpSpPr>
            <a:xfrm>
              <a:off x="4038615" y="1953031"/>
              <a:ext cx="1371600" cy="1574800"/>
              <a:chOff x="3962400" y="3009900"/>
              <a:chExt cx="1371600" cy="1181100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3962400" y="32766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V="1">
                <a:off x="4876800" y="30099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34" name="Rectangle 133"/>
              <p:cNvSpPr/>
              <p:nvPr/>
            </p:nvSpPr>
            <p:spPr>
              <a:xfrm>
                <a:off x="4419600" y="30099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 flipV="1">
                <a:off x="4873829" y="3924300"/>
                <a:ext cx="457200" cy="2667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5" name="Group 114"/>
            <p:cNvGrpSpPr/>
            <p:nvPr/>
          </p:nvGrpSpPr>
          <p:grpSpPr>
            <a:xfrm>
              <a:off x="4721429" y="1775231"/>
              <a:ext cx="917371" cy="1930400"/>
              <a:chOff x="4645229" y="2876550"/>
              <a:chExt cx="917371" cy="1447800"/>
            </a:xfrm>
          </p:grpSpPr>
          <p:cxnSp>
            <p:nvCxnSpPr>
              <p:cNvPr id="128" name="Straight Connector 127"/>
              <p:cNvCxnSpPr>
                <a:cxnSpLocks noChangeAspect="1"/>
              </p:cNvCxnSpPr>
              <p:nvPr/>
            </p:nvCxnSpPr>
            <p:spPr>
              <a:xfrm flipV="1">
                <a:off x="4645229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9" name="Straight Connector 128"/>
              <p:cNvCxnSpPr>
                <a:cxnSpLocks noChangeAspect="1"/>
              </p:cNvCxnSpPr>
              <p:nvPr/>
            </p:nvCxnSpPr>
            <p:spPr>
              <a:xfrm flipV="1">
                <a:off x="5334000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0" name="Straight Connector 129"/>
              <p:cNvCxnSpPr>
                <a:cxnSpLocks noChangeAspect="1"/>
              </p:cNvCxnSpPr>
              <p:nvPr/>
            </p:nvCxnSpPr>
            <p:spPr>
              <a:xfrm flipV="1">
                <a:off x="4645229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1" name="Straight Connector 130"/>
              <p:cNvCxnSpPr>
                <a:cxnSpLocks noChangeAspect="1"/>
              </p:cNvCxnSpPr>
              <p:nvPr/>
            </p:nvCxnSpPr>
            <p:spPr>
              <a:xfrm flipV="1">
                <a:off x="5334000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4950029" y="1953031"/>
              <a:ext cx="789355" cy="355600"/>
              <a:chOff x="4873829" y="3009900"/>
              <a:chExt cx="789355" cy="26670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7" name="Group 116"/>
            <p:cNvGrpSpPr/>
            <p:nvPr/>
          </p:nvGrpSpPr>
          <p:grpSpPr>
            <a:xfrm>
              <a:off x="4930979" y="3172231"/>
              <a:ext cx="789355" cy="355600"/>
              <a:chOff x="4873829" y="3009900"/>
              <a:chExt cx="789355" cy="266700"/>
            </a:xfrm>
          </p:grpSpPr>
          <p:cxnSp>
            <p:nvCxnSpPr>
              <p:cNvPr id="124" name="Straight Connector 123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>
              <a:off x="4941989" y="1525822"/>
              <a:ext cx="449161" cy="812800"/>
              <a:chOff x="4865789" y="2689493"/>
              <a:chExt cx="449161" cy="60960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flipV="1">
                <a:off x="5314950" y="26894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4865789" y="29942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4961039" y="3121431"/>
              <a:ext cx="449161" cy="812800"/>
              <a:chOff x="4865789" y="2689493"/>
              <a:chExt cx="449161" cy="609600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 flipV="1">
                <a:off x="5314950" y="26894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4865789" y="299429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cxnSp>
        <p:nvCxnSpPr>
          <p:cNvPr id="144" name="Curved Connector 143"/>
          <p:cNvCxnSpPr>
            <a:endCxn id="72" idx="0"/>
          </p:cNvCxnSpPr>
          <p:nvPr/>
        </p:nvCxnSpPr>
        <p:spPr>
          <a:xfrm>
            <a:off x="1580986" y="2221799"/>
            <a:ext cx="2802247" cy="93849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urved Connector 144"/>
          <p:cNvCxnSpPr>
            <a:stCxn id="3" idx="3"/>
            <a:endCxn id="102" idx="0"/>
          </p:cNvCxnSpPr>
          <p:nvPr/>
        </p:nvCxnSpPr>
        <p:spPr>
          <a:xfrm>
            <a:off x="1600200" y="2241550"/>
            <a:ext cx="3705456" cy="9187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7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Functor</a:t>
            </a:r>
            <a:r>
              <a:rPr lang="en-US" dirty="0"/>
              <a:t> Mapping</a:t>
            </a:r>
            <a:br>
              <a:rPr lang="en-US" dirty="0"/>
            </a:br>
            <a:r>
              <a:rPr lang="en-US" dirty="0"/>
              <a:t>Applied to Topologies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" y="1974850"/>
            <a:ext cx="1447800" cy="533400"/>
          </a:xfrm>
          <a:prstGeom prst="round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functor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" name="Curved Connector 3"/>
          <p:cNvCxnSpPr/>
          <p:nvPr/>
        </p:nvCxnSpPr>
        <p:spPr>
          <a:xfrm>
            <a:off x="1603022" y="2233492"/>
            <a:ext cx="1857787" cy="922889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/>
          <p:cNvCxnSpPr/>
          <p:nvPr/>
        </p:nvCxnSpPr>
        <p:spPr>
          <a:xfrm>
            <a:off x="1603022" y="2245783"/>
            <a:ext cx="4625059" cy="914513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1580986" y="2221799"/>
            <a:ext cx="2802247" cy="93849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3" idx="3"/>
          </p:cNvCxnSpPr>
          <p:nvPr/>
        </p:nvCxnSpPr>
        <p:spPr>
          <a:xfrm>
            <a:off x="1600200" y="2241550"/>
            <a:ext cx="3705456" cy="9187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371400" y="2845470"/>
            <a:ext cx="2934256" cy="1806322"/>
            <a:chOff x="3722524" y="2205924"/>
            <a:chExt cx="2934256" cy="240842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953000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495800" y="26331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49500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0356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045112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3842158" y="2455333"/>
              <a:ext cx="1796642" cy="1930400"/>
              <a:chOff x="3765958" y="2876550"/>
              <a:chExt cx="1796642" cy="1447800"/>
            </a:xfrm>
          </p:grpSpPr>
          <p:cxnSp>
            <p:nvCxnSpPr>
              <p:cNvPr id="61" name="Straight Connector 60"/>
              <p:cNvCxnSpPr>
                <a:cxnSpLocks noChangeAspect="1"/>
              </p:cNvCxnSpPr>
              <p:nvPr/>
            </p:nvCxnSpPr>
            <p:spPr>
              <a:xfrm flipV="1">
                <a:off x="4645229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Straight Connector 61"/>
              <p:cNvCxnSpPr>
                <a:cxnSpLocks noChangeAspect="1"/>
              </p:cNvCxnSpPr>
              <p:nvPr/>
            </p:nvCxnSpPr>
            <p:spPr>
              <a:xfrm flipV="1">
                <a:off x="5334000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Straight Connector 62"/>
              <p:cNvCxnSpPr>
                <a:cxnSpLocks noChangeAspect="1"/>
              </p:cNvCxnSpPr>
              <p:nvPr/>
            </p:nvCxnSpPr>
            <p:spPr>
              <a:xfrm flipV="1">
                <a:off x="3765958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4" name="Straight Connector 63"/>
              <p:cNvCxnSpPr>
                <a:cxnSpLocks noChangeAspect="1"/>
              </p:cNvCxnSpPr>
              <p:nvPr/>
            </p:nvCxnSpPr>
            <p:spPr>
              <a:xfrm flipV="1">
                <a:off x="4454729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5" name="Straight Connector 64"/>
              <p:cNvCxnSpPr>
                <a:cxnSpLocks noChangeAspect="1"/>
              </p:cNvCxnSpPr>
              <p:nvPr/>
            </p:nvCxnSpPr>
            <p:spPr>
              <a:xfrm flipV="1">
                <a:off x="4645229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6" name="Straight Connector 65"/>
              <p:cNvCxnSpPr>
                <a:cxnSpLocks noChangeAspect="1"/>
              </p:cNvCxnSpPr>
              <p:nvPr/>
            </p:nvCxnSpPr>
            <p:spPr>
              <a:xfrm flipV="1">
                <a:off x="5334000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7" name="Straight Connector 66"/>
              <p:cNvCxnSpPr>
                <a:cxnSpLocks noChangeAspect="1"/>
              </p:cNvCxnSpPr>
              <p:nvPr/>
            </p:nvCxnSpPr>
            <p:spPr>
              <a:xfrm flipV="1">
                <a:off x="3765958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8" name="Straight Connector 67"/>
              <p:cNvCxnSpPr>
                <a:cxnSpLocks noChangeAspect="1"/>
              </p:cNvCxnSpPr>
              <p:nvPr/>
            </p:nvCxnSpPr>
            <p:spPr>
              <a:xfrm flipV="1">
                <a:off x="4454729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741574" y="2633133"/>
              <a:ext cx="1997810" cy="355600"/>
              <a:chOff x="3665374" y="3009900"/>
              <a:chExt cx="1997810" cy="266700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3722524" y="3852333"/>
              <a:ext cx="1997810" cy="355600"/>
              <a:chOff x="3665374" y="3009900"/>
              <a:chExt cx="1997810" cy="26670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4043668" y="2205924"/>
              <a:ext cx="1347482" cy="812800"/>
              <a:chOff x="3967468" y="2689493"/>
              <a:chExt cx="1347482" cy="60960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18" name="Group 17"/>
            <p:cNvGrpSpPr/>
            <p:nvPr/>
          </p:nvGrpSpPr>
          <p:grpSpPr>
            <a:xfrm>
              <a:off x="4062718" y="3801533"/>
              <a:ext cx="1347482" cy="812800"/>
              <a:chOff x="3967468" y="2689493"/>
              <a:chExt cx="1347482" cy="60960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cxnSp>
          <p:nvCxnSpPr>
            <p:cNvPr id="19" name="Straight Connector 18"/>
            <p:cNvCxnSpPr/>
            <p:nvPr/>
          </p:nvCxnSpPr>
          <p:spPr>
            <a:xfrm flipV="1">
              <a:off x="5867400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5410200" y="26331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58644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9500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638825" y="2205944"/>
              <a:ext cx="1017955" cy="2408409"/>
              <a:chOff x="1504950" y="4156343"/>
              <a:chExt cx="1017955" cy="1806307"/>
            </a:xfrm>
          </p:grpSpPr>
          <p:cxnSp>
            <p:nvCxnSpPr>
              <p:cNvPr id="29" name="Straight Connector 28"/>
              <p:cNvCxnSpPr>
                <a:cxnSpLocks noChangeAspect="1"/>
              </p:cNvCxnSpPr>
              <p:nvPr/>
            </p:nvCxnSpPr>
            <p:spPr>
              <a:xfrm flipV="1">
                <a:off x="1504950" y="47434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Straight Connector 29"/>
              <p:cNvCxnSpPr>
                <a:cxnSpLocks noChangeAspect="1"/>
              </p:cNvCxnSpPr>
              <p:nvPr/>
            </p:nvCxnSpPr>
            <p:spPr>
              <a:xfrm flipV="1">
                <a:off x="2193721" y="43434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/>
              <p:cNvCxnSpPr>
                <a:cxnSpLocks noChangeAspect="1"/>
              </p:cNvCxnSpPr>
              <p:nvPr/>
            </p:nvCxnSpPr>
            <p:spPr>
              <a:xfrm flipV="1">
                <a:off x="1504950" y="56578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Straight Connector 31"/>
              <p:cNvCxnSpPr>
                <a:cxnSpLocks noChangeAspect="1"/>
              </p:cNvCxnSpPr>
              <p:nvPr/>
            </p:nvCxnSpPr>
            <p:spPr>
              <a:xfrm flipV="1">
                <a:off x="2193721" y="52578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33550" y="47434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2193721" y="44767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714500" y="56578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4671" y="53911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2174671" y="415634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725510" y="446114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2193721" y="5353050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1744560" y="5657850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4" name="Freeform 23"/>
            <p:cNvSpPr/>
            <p:nvPr/>
          </p:nvSpPr>
          <p:spPr>
            <a:xfrm>
              <a:off x="5178442" y="3056469"/>
              <a:ext cx="860425" cy="973667"/>
            </a:xfrm>
            <a:custGeom>
              <a:avLst/>
              <a:gdLst>
                <a:gd name="connsiteX0" fmla="*/ 225425 w 860425"/>
                <a:gd name="connsiteY0" fmla="*/ 0 h 730250"/>
                <a:gd name="connsiteX1" fmla="*/ 0 w 860425"/>
                <a:gd name="connsiteY1" fmla="*/ 730250 h 730250"/>
                <a:gd name="connsiteX2" fmla="*/ 860425 w 860425"/>
                <a:gd name="connsiteY2" fmla="*/ 596900 h 730250"/>
                <a:gd name="connsiteX3" fmla="*/ 225425 w 860425"/>
                <a:gd name="connsiteY3" fmla="*/ 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425" h="730250">
                  <a:moveTo>
                    <a:pt x="225425" y="0"/>
                  </a:moveTo>
                  <a:lnTo>
                    <a:pt x="0" y="730250"/>
                  </a:lnTo>
                  <a:lnTo>
                    <a:pt x="860425" y="596900"/>
                  </a:lnTo>
                  <a:lnTo>
                    <a:pt x="225425" y="0"/>
                  </a:lnTo>
                  <a:close/>
                </a:path>
              </a:pathLst>
            </a:custGeom>
            <a:solidFill>
              <a:srgbClr val="1EE706"/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492653" y="2895601"/>
              <a:ext cx="911225" cy="1126067"/>
            </a:xfrm>
            <a:custGeom>
              <a:avLst/>
              <a:gdLst>
                <a:gd name="connsiteX0" fmla="*/ 911225 w 911225"/>
                <a:gd name="connsiteY0" fmla="*/ 117475 h 844550"/>
                <a:gd name="connsiteX1" fmla="*/ 0 w 911225"/>
                <a:gd name="connsiteY1" fmla="*/ 0 h 844550"/>
                <a:gd name="connsiteX2" fmla="*/ 679450 w 911225"/>
                <a:gd name="connsiteY2" fmla="*/ 844550 h 844550"/>
                <a:gd name="connsiteX3" fmla="*/ 911225 w 911225"/>
                <a:gd name="connsiteY3" fmla="*/ 117475 h 84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225" h="844550">
                  <a:moveTo>
                    <a:pt x="911225" y="117475"/>
                  </a:moveTo>
                  <a:lnTo>
                    <a:pt x="0" y="0"/>
                  </a:lnTo>
                  <a:lnTo>
                    <a:pt x="679450" y="844550"/>
                  </a:lnTo>
                  <a:lnTo>
                    <a:pt x="911225" y="117475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162446" y="2891380"/>
              <a:ext cx="1012825" cy="1214967"/>
            </a:xfrm>
            <a:custGeom>
              <a:avLst/>
              <a:gdLst>
                <a:gd name="connsiteX0" fmla="*/ 323850 w 1012825"/>
                <a:gd name="connsiteY0" fmla="*/ 0 h 911225"/>
                <a:gd name="connsiteX1" fmla="*/ 0 w 1012825"/>
                <a:gd name="connsiteY1" fmla="*/ 911225 h 911225"/>
                <a:gd name="connsiteX2" fmla="*/ 1012825 w 1012825"/>
                <a:gd name="connsiteY2" fmla="*/ 854075 h 911225"/>
                <a:gd name="connsiteX3" fmla="*/ 323850 w 1012825"/>
                <a:gd name="connsiteY3" fmla="*/ 0 h 9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825" h="911225">
                  <a:moveTo>
                    <a:pt x="323850" y="0"/>
                  </a:moveTo>
                  <a:lnTo>
                    <a:pt x="0" y="911225"/>
                  </a:lnTo>
                  <a:lnTo>
                    <a:pt x="1012825" y="854075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53000" y="29887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38600" y="29887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211476" y="2845455"/>
            <a:ext cx="2934256" cy="1806322"/>
            <a:chOff x="3722524" y="2205924"/>
            <a:chExt cx="2934256" cy="240842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4953000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4495800" y="26331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49500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0356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4045112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3842158" y="2455333"/>
              <a:ext cx="1796642" cy="1930400"/>
              <a:chOff x="3765958" y="2876550"/>
              <a:chExt cx="1796642" cy="1447800"/>
            </a:xfrm>
          </p:grpSpPr>
          <p:cxnSp>
            <p:nvCxnSpPr>
              <p:cNvPr id="119" name="Straight Connector 118"/>
              <p:cNvCxnSpPr>
                <a:cxnSpLocks noChangeAspect="1"/>
              </p:cNvCxnSpPr>
              <p:nvPr/>
            </p:nvCxnSpPr>
            <p:spPr>
              <a:xfrm flipV="1">
                <a:off x="4645229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flipV="1">
                <a:off x="5334000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V="1">
                <a:off x="3765958" y="32766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2" name="Straight Connector 121"/>
              <p:cNvCxnSpPr>
                <a:cxnSpLocks noChangeAspect="1"/>
              </p:cNvCxnSpPr>
              <p:nvPr/>
            </p:nvCxnSpPr>
            <p:spPr>
              <a:xfrm flipV="1">
                <a:off x="4454729" y="28765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Straight Connector 122"/>
              <p:cNvCxnSpPr>
                <a:cxnSpLocks noChangeAspect="1"/>
              </p:cNvCxnSpPr>
              <p:nvPr/>
            </p:nvCxnSpPr>
            <p:spPr>
              <a:xfrm flipV="1">
                <a:off x="4645229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4" name="Straight Connector 123"/>
              <p:cNvCxnSpPr>
                <a:cxnSpLocks noChangeAspect="1"/>
              </p:cNvCxnSpPr>
              <p:nvPr/>
            </p:nvCxnSpPr>
            <p:spPr>
              <a:xfrm flipV="1">
                <a:off x="5334000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Straight Connector 124"/>
              <p:cNvCxnSpPr>
                <a:cxnSpLocks noChangeAspect="1"/>
              </p:cNvCxnSpPr>
              <p:nvPr/>
            </p:nvCxnSpPr>
            <p:spPr>
              <a:xfrm flipV="1">
                <a:off x="3765958" y="41910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V="1">
                <a:off x="4454729" y="37909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3741574" y="2633133"/>
              <a:ext cx="1997810" cy="355600"/>
              <a:chOff x="3665374" y="3009900"/>
              <a:chExt cx="1997810" cy="26670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3722524" y="3852333"/>
              <a:ext cx="1997810" cy="355600"/>
              <a:chOff x="3665374" y="3009900"/>
              <a:chExt cx="1997810" cy="266700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>
                <a:off x="4873829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3665374" y="32766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334000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4125545" y="300990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4043668" y="2205924"/>
              <a:ext cx="1347482" cy="812800"/>
              <a:chOff x="3967468" y="2689493"/>
              <a:chExt cx="1347482" cy="609600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06" name="Group 105"/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79" name="Group 78"/>
            <p:cNvGrpSpPr/>
            <p:nvPr/>
          </p:nvGrpSpPr>
          <p:grpSpPr>
            <a:xfrm>
              <a:off x="4062718" y="3801533"/>
              <a:ext cx="1347482" cy="812800"/>
              <a:chOff x="3967468" y="2689493"/>
              <a:chExt cx="1347482" cy="609600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4416629" y="26894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00" name="Group 99"/>
              <p:cNvGrpSpPr/>
              <p:nvPr/>
            </p:nvGrpSpPr>
            <p:grpSpPr>
              <a:xfrm>
                <a:off x="3967468" y="2994293"/>
                <a:ext cx="898321" cy="304800"/>
                <a:chOff x="4416629" y="2689493"/>
                <a:chExt cx="898321" cy="304800"/>
              </a:xfrm>
            </p:grpSpPr>
            <p:cxnSp>
              <p:nvCxnSpPr>
                <p:cNvPr id="101" name="Straight Connector 100"/>
                <p:cNvCxnSpPr/>
                <p:nvPr/>
              </p:nvCxnSpPr>
              <p:spPr>
                <a:xfrm flipV="1">
                  <a:off x="4416629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5314950" y="2689493"/>
                  <a:ext cx="0" cy="30480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cxnSp>
          <p:nvCxnSpPr>
            <p:cNvPr id="80" name="Straight Connector 79"/>
            <p:cNvCxnSpPr/>
            <p:nvPr/>
          </p:nvCxnSpPr>
          <p:spPr>
            <a:xfrm flipV="1">
              <a:off x="5867400" y="26331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5410200" y="26331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58644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4950029" y="3852333"/>
              <a:ext cx="457200" cy="35560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5638825" y="2205944"/>
              <a:ext cx="1017955" cy="2408409"/>
              <a:chOff x="1504950" y="4156343"/>
              <a:chExt cx="1017955" cy="1806307"/>
            </a:xfrm>
          </p:grpSpPr>
          <p:cxnSp>
            <p:nvCxnSpPr>
              <p:cNvPr id="87" name="Straight Connector 86"/>
              <p:cNvCxnSpPr>
                <a:cxnSpLocks noChangeAspect="1"/>
              </p:cNvCxnSpPr>
              <p:nvPr/>
            </p:nvCxnSpPr>
            <p:spPr>
              <a:xfrm flipV="1">
                <a:off x="1504950" y="47434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8" name="Straight Connector 87"/>
              <p:cNvCxnSpPr>
                <a:cxnSpLocks noChangeAspect="1"/>
              </p:cNvCxnSpPr>
              <p:nvPr/>
            </p:nvCxnSpPr>
            <p:spPr>
              <a:xfrm flipV="1">
                <a:off x="2193721" y="43434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Straight Connector 88"/>
              <p:cNvCxnSpPr>
                <a:cxnSpLocks noChangeAspect="1"/>
              </p:cNvCxnSpPr>
              <p:nvPr/>
            </p:nvCxnSpPr>
            <p:spPr>
              <a:xfrm flipV="1">
                <a:off x="1504950" y="565785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0" name="Straight Connector 89"/>
              <p:cNvCxnSpPr>
                <a:cxnSpLocks noChangeAspect="1"/>
              </p:cNvCxnSpPr>
              <p:nvPr/>
            </p:nvCxnSpPr>
            <p:spPr>
              <a:xfrm flipV="1">
                <a:off x="2193721" y="5257800"/>
                <a:ext cx="228600" cy="13335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733550" y="47434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2193721" y="44767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714500" y="56578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2174671" y="5391150"/>
                <a:ext cx="329184" cy="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2174671" y="415634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1725510" y="4461143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2193721" y="5353050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1744560" y="5657850"/>
                <a:ext cx="0" cy="304800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5" name="Rectangle 84"/>
            <p:cNvSpPr/>
            <p:nvPr/>
          </p:nvSpPr>
          <p:spPr>
            <a:xfrm>
              <a:off x="4953000" y="29887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038600" y="2988733"/>
              <a:ext cx="9144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96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8454" y="162580"/>
            <a:ext cx="667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x </a:t>
            </a:r>
            <a:r>
              <a:rPr lang="fr-FR" sz="2000" dirty="0"/>
              <a:t>Intel Xeon CPU E5-2620 v3 @ 2.40GHz </a:t>
            </a:r>
            <a:r>
              <a:rPr lang="en-US" sz="2000" dirty="0"/>
              <a:t>+ NVIDIA Tesla K40c</a:t>
            </a:r>
          </a:p>
        </p:txBody>
      </p:sp>
      <p:graphicFrame>
        <p:nvGraphicFramePr>
          <p:cNvPr id="2" name="Chart 1" title="Marching Cubes"/>
          <p:cNvGraphicFramePr/>
          <p:nvPr>
            <p:extLst>
              <p:ext uri="{D42A27DB-BD31-4B8C-83A1-F6EECF244321}">
                <p14:modId xmlns:p14="http://schemas.microsoft.com/office/powerpoint/2010/main" val="2411866460"/>
              </p:ext>
            </p:extLst>
          </p:nvPr>
        </p:nvGraphicFramePr>
        <p:xfrm>
          <a:off x="518535" y="1185341"/>
          <a:ext cx="8434074" cy="549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8454" y="162582"/>
            <a:ext cx="6674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x </a:t>
            </a:r>
            <a:r>
              <a:rPr lang="fr-FR" sz="2000" dirty="0"/>
              <a:t>Intel Xeon CPU E5-2620 v3 @ 2.40GHz </a:t>
            </a:r>
            <a:r>
              <a:rPr lang="en-US" sz="2000" dirty="0"/>
              <a:t>+ NVIDIA Tesla </a:t>
            </a:r>
            <a:r>
              <a:rPr lang="en-US" sz="2000" dirty="0" smtClean="0"/>
              <a:t>K40c</a:t>
            </a:r>
          </a:p>
          <a:p>
            <a:endParaRPr lang="en-US" sz="2000" dirty="0" smtClean="0"/>
          </a:p>
          <a:p>
            <a:r>
              <a:rPr lang="en-US" sz="2000" dirty="0" smtClean="0"/>
              <a:t>Data: 432^3</a:t>
            </a:r>
            <a:endParaRPr lang="en-US" sz="2000" dirty="0"/>
          </a:p>
        </p:txBody>
      </p:sp>
      <p:graphicFrame>
        <p:nvGraphicFramePr>
          <p:cNvPr id="2" name="Chart 1" title="Marching Cubes"/>
          <p:cNvGraphicFramePr/>
          <p:nvPr>
            <p:extLst>
              <p:ext uri="{D42A27DB-BD31-4B8C-83A1-F6EECF244321}">
                <p14:modId xmlns:p14="http://schemas.microsoft.com/office/powerpoint/2010/main" val="1967299069"/>
              </p:ext>
            </p:extLst>
          </p:nvPr>
        </p:nvGraphicFramePr>
        <p:xfrm>
          <a:off x="518535" y="1185341"/>
          <a:ext cx="8434074" cy="549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83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Features</a:t>
            </a:r>
          </a:p>
          <a:p>
            <a:pPr lvl="1"/>
            <a:r>
              <a:rPr lang="en-US" dirty="0" smtClean="0"/>
              <a:t>Core Types</a:t>
            </a:r>
          </a:p>
          <a:p>
            <a:pPr lvl="1"/>
            <a:r>
              <a:rPr lang="en-US" dirty="0" smtClean="0"/>
              <a:t>Statically Typed Arrays</a:t>
            </a:r>
          </a:p>
          <a:p>
            <a:pPr lvl="1"/>
            <a:r>
              <a:rPr lang="en-US" dirty="0" smtClean="0"/>
              <a:t>Dynamically Typed Arrays</a:t>
            </a:r>
          </a:p>
          <a:p>
            <a:pPr lvl="1"/>
            <a:r>
              <a:rPr lang="en-US" dirty="0" smtClean="0"/>
              <a:t>Device Interface (Serial, CUDA)</a:t>
            </a:r>
          </a:p>
          <a:p>
            <a:pPr lvl="1"/>
            <a:r>
              <a:rPr lang="en-US" dirty="0" smtClean="0"/>
              <a:t>Basic </a:t>
            </a:r>
            <a:r>
              <a:rPr lang="en-US" dirty="0" err="1" smtClean="0"/>
              <a:t>Worklet</a:t>
            </a:r>
            <a:r>
              <a:rPr lang="en-US" dirty="0" smtClean="0"/>
              <a:t> and Dispatcher</a:t>
            </a:r>
          </a:p>
          <a:p>
            <a:r>
              <a:rPr lang="en-US" sz="3600" dirty="0"/>
              <a:t>Compiles with</a:t>
            </a:r>
          </a:p>
          <a:p>
            <a:pPr lvl="1"/>
            <a:r>
              <a:rPr lang="en-US" dirty="0" err="1"/>
              <a:t>gcc</a:t>
            </a:r>
            <a:r>
              <a:rPr lang="en-US" dirty="0"/>
              <a:t> (4.8+), clang, </a:t>
            </a:r>
            <a:r>
              <a:rPr lang="en-US" dirty="0" err="1"/>
              <a:t>msvc</a:t>
            </a:r>
            <a:r>
              <a:rPr lang="en-US" dirty="0"/>
              <a:t> (2010+), </a:t>
            </a:r>
            <a:r>
              <a:rPr lang="en-US" dirty="0" err="1" smtClean="0"/>
              <a:t>icc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pgi</a:t>
            </a:r>
            <a:r>
              <a:rPr lang="en-US" dirty="0" smtClean="0"/>
              <a:t>, </a:t>
            </a:r>
            <a:r>
              <a:rPr lang="en-US" dirty="0" err="1" smtClean="0"/>
              <a:t>nvcc</a:t>
            </a:r>
            <a:endParaRPr lang="en-US" dirty="0"/>
          </a:p>
          <a:p>
            <a:endParaRPr lang="en-US" sz="3600" dirty="0"/>
          </a:p>
          <a:p>
            <a:r>
              <a:rPr lang="en-US" sz="2800" dirty="0"/>
              <a:t>User Guide work in progress</a:t>
            </a:r>
          </a:p>
          <a:p>
            <a:r>
              <a:rPr lang="en-US" sz="2800" dirty="0"/>
              <a:t>Ready for larger collaboration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30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5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m.vtk.org</a:t>
            </a:r>
            <a:endParaRPr lang="en-US" sz="54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1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clear trend in supercomputing is ever increasing parallelism</a:t>
            </a:r>
          </a:p>
          <a:p>
            <a:r>
              <a:rPr lang="en-US" dirty="0" smtClean="0"/>
              <a:t>Clock increases are long gone</a:t>
            </a:r>
          </a:p>
          <a:p>
            <a:pPr lvl="1"/>
            <a:r>
              <a:rPr lang="en-US" dirty="0" smtClean="0"/>
              <a:t>“The Free Lunch Is Over” (Herb Sutter)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88698"/>
            <a:ext cx="4685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*Source: Scientific Discovery at the Exascale, Ahern, </a:t>
            </a:r>
            <a:r>
              <a:rPr lang="en-US" sz="1200" dirty="0" err="1" smtClean="0"/>
              <a:t>Shoshani</a:t>
            </a:r>
            <a:r>
              <a:rPr lang="en-US" sz="1200" dirty="0" smtClean="0"/>
              <a:t>, Ma, et al.</a:t>
            </a:r>
            <a:endParaRPr lang="en-US" sz="12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251420"/>
              </p:ext>
            </p:extLst>
          </p:nvPr>
        </p:nvGraphicFramePr>
        <p:xfrm>
          <a:off x="304800" y="2953173"/>
          <a:ext cx="8305802" cy="2170853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524000"/>
                <a:gridCol w="1828800"/>
                <a:gridCol w="2438400"/>
                <a:gridCol w="2514602"/>
              </a:tblGrid>
              <a:tr h="49445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Jaguar – XT5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Titan – XK7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Exascale*</a:t>
                      </a:r>
                      <a:endParaRPr lang="en-US" sz="2000" dirty="0"/>
                    </a:p>
                  </a:txBody>
                  <a:tcPr marT="60960" marB="60960"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Cores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224,256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299,008 and</a:t>
                      </a:r>
                    </a:p>
                    <a:p>
                      <a:r>
                        <a:rPr lang="en-US" sz="2000" dirty="0" smtClean="0"/>
                        <a:t>18,688 </a:t>
                      </a:r>
                      <a:r>
                        <a:rPr lang="en-US" sz="2000" dirty="0" err="1" smtClean="0"/>
                        <a:t>gpu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billion</a:t>
                      </a:r>
                      <a:endParaRPr lang="en-US" sz="2000" dirty="0"/>
                    </a:p>
                  </a:txBody>
                  <a:tcPr marT="60960" marB="60960"/>
                </a:tc>
              </a:tr>
              <a:tr h="45042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Concurrency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224,256 way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70</a:t>
                      </a:r>
                      <a:r>
                        <a:rPr lang="en-US" sz="2000" baseline="0" dirty="0" smtClean="0"/>
                        <a:t> – 500 million </a:t>
                      </a:r>
                      <a:r>
                        <a:rPr lang="en-US" sz="2000" dirty="0" smtClean="0"/>
                        <a:t>way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 – 100 </a:t>
                      </a:r>
                      <a:r>
                        <a:rPr lang="en-US" sz="2000" baseline="0" dirty="0" smtClean="0"/>
                        <a:t>billion way</a:t>
                      </a:r>
                      <a:endParaRPr lang="en-US" sz="20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Memory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 Terabytes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700</a:t>
                      </a:r>
                      <a:r>
                        <a:rPr lang="en-US" sz="2000" baseline="0" dirty="0" smtClean="0"/>
                        <a:t> Terabytes</a:t>
                      </a:r>
                      <a:endParaRPr lang="en-US" sz="20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128 </a:t>
                      </a:r>
                      <a:r>
                        <a:rPr lang="en-US" sz="2000" dirty="0" err="1" smtClean="0"/>
                        <a:t>Petabytes</a:t>
                      </a:r>
                      <a:endParaRPr lang="en-US" sz="2000" dirty="0"/>
                    </a:p>
                  </a:txBody>
                  <a:tcPr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5300" y="1791494"/>
            <a:ext cx="8153400" cy="327501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“Everybody who learns concurrency thinks they understand it, ends up finding mysterious races they thought weren’t possible, and discovers that they didn’t actually understand it yet after all.” Herb Sutter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5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78819"/>
            <a:ext cx="9144000" cy="5900368"/>
            <a:chOff x="0" y="510853"/>
            <a:chExt cx="9144000" cy="5900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7760" y="533400"/>
              <a:ext cx="4206240" cy="43902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50014"/>
            <a:stretch/>
          </p:blipFill>
          <p:spPr>
            <a:xfrm rot="5400000">
              <a:off x="554366" y="-20965"/>
              <a:ext cx="2887196" cy="39959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00666" y="2243667"/>
              <a:ext cx="613834" cy="825500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624576" y="3936998"/>
              <a:ext cx="77724" cy="50292"/>
            </a:xfrm>
            <a:prstGeom prst="rect">
              <a:avLst/>
            </a:prstGeom>
            <a:noFill/>
            <a:ln w="12700" cmpd="sng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3405794"/>
              <a:ext cx="15210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AMD x86</a:t>
              </a:r>
              <a:endParaRPr lang="en-US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90621" y="4923664"/>
              <a:ext cx="1953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NVIDIA GPU</a:t>
              </a:r>
              <a:endParaRPr lang="en-US" sz="28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2852" y="3735915"/>
              <a:ext cx="613834" cy="825500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32913" y="4780898"/>
              <a:ext cx="77724" cy="50292"/>
            </a:xfrm>
            <a:prstGeom prst="rect">
              <a:avLst/>
            </a:prstGeom>
            <a:noFill/>
            <a:ln w="12700" cmpd="sng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3810000"/>
              <a:ext cx="1828545" cy="1077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Full x86 Core</a:t>
              </a:r>
            </a:p>
            <a:p>
              <a:r>
                <a:rPr lang="en-US" sz="1600" dirty="0" smtClean="0"/>
                <a:t> + Associated Cache</a:t>
              </a:r>
            </a:p>
            <a:p>
              <a:r>
                <a:rPr lang="en-US" sz="1600" dirty="0"/>
                <a:t>6</a:t>
              </a:r>
              <a:r>
                <a:rPr lang="en-US" sz="1600" dirty="0" smtClean="0"/>
                <a:t> cores per die</a:t>
              </a:r>
            </a:p>
            <a:p>
              <a:r>
                <a:rPr lang="en-US" sz="1600" dirty="0" smtClean="0"/>
                <a:t>MPI-Only feasible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45879" y="5334000"/>
              <a:ext cx="2857573" cy="1077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2,880 cores collected in 15 SMX</a:t>
              </a:r>
            </a:p>
            <a:p>
              <a:r>
                <a:rPr lang="en-US" sz="1600" dirty="0" smtClean="0"/>
                <a:t>Shared PC, Cache, </a:t>
              </a:r>
              <a:r>
                <a:rPr lang="en-US" sz="1600" dirty="0" err="1" smtClean="0"/>
                <a:t>Mem</a:t>
              </a:r>
              <a:r>
                <a:rPr lang="en-US" sz="1600" dirty="0" smtClean="0"/>
                <a:t> Fetches</a:t>
              </a:r>
            </a:p>
            <a:p>
              <a:r>
                <a:rPr lang="en-US" sz="1600" dirty="0" smtClean="0"/>
                <a:t>Reduced control logic</a:t>
              </a:r>
            </a:p>
            <a:p>
              <a:r>
                <a:rPr lang="en-US" sz="1600" dirty="0" smtClean="0"/>
                <a:t>MPI-Only not feasible</a:t>
              </a:r>
              <a:endParaRPr lang="en-US" sz="1600" dirty="0"/>
            </a:p>
          </p:txBody>
        </p:sp>
        <p:cxnSp>
          <p:nvCxnSpPr>
            <p:cNvPr id="12" name="Straight Connector 11"/>
            <p:cNvCxnSpPr>
              <a:stCxn id="4" idx="2"/>
              <a:endCxn id="8" idx="0"/>
            </p:cNvCxnSpPr>
            <p:nvPr/>
          </p:nvCxnSpPr>
          <p:spPr>
            <a:xfrm>
              <a:off x="1407583" y="3069167"/>
              <a:ext cx="1942186" cy="666748"/>
            </a:xfrm>
            <a:prstGeom prst="line">
              <a:avLst/>
            </a:prstGeom>
            <a:ln w="3175" cmpd="sng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5" idx="1"/>
              <a:endCxn id="9" idx="3"/>
            </p:cNvCxnSpPr>
            <p:nvPr/>
          </p:nvCxnSpPr>
          <p:spPr>
            <a:xfrm flipH="1">
              <a:off x="3510637" y="3962144"/>
              <a:ext cx="2113939" cy="843900"/>
            </a:xfrm>
            <a:prstGeom prst="line">
              <a:avLst/>
            </a:prstGeom>
            <a:ln w="3175" cmpd="sng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4144235" y="574125"/>
              <a:ext cx="182880" cy="88900"/>
              <a:chOff x="5401535" y="5010659"/>
              <a:chExt cx="182880" cy="889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5401535" y="5055109"/>
                <a:ext cx="182880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401535" y="5010659"/>
                <a:ext cx="0" cy="8890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584415" y="5010659"/>
                <a:ext cx="0" cy="8890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4275468" y="510853"/>
              <a:ext cx="40057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1mm</a:t>
              </a:r>
              <a:endParaRPr lang="en-US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8400" y="4018073"/>
              <a:ext cx="5759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 x86</a:t>
              </a:r>
            </a:p>
            <a:p>
              <a:r>
                <a:rPr lang="en-US" sz="1400" dirty="0" smtClean="0"/>
                <a:t>core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44913" y="4848879"/>
              <a:ext cx="787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 </a:t>
              </a:r>
              <a:r>
                <a:rPr lang="en-US" sz="1400" dirty="0" err="1" smtClean="0"/>
                <a:t>Kepler</a:t>
              </a:r>
              <a:endParaRPr lang="en-US" sz="1400" dirty="0" smtClean="0"/>
            </a:p>
            <a:p>
              <a:r>
                <a:rPr lang="en-US" sz="1400" dirty="0" smtClean="0"/>
                <a:t>“core”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7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VTKmCombine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868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single </a:t>
            </a:r>
            <a:r>
              <a:rPr lang="en-US" dirty="0" smtClean="0"/>
              <a:t>place for the </a:t>
            </a:r>
            <a:r>
              <a:rPr lang="en-US" dirty="0"/>
              <a:t>visualization </a:t>
            </a:r>
            <a:r>
              <a:rPr lang="en-US" dirty="0" smtClean="0"/>
              <a:t>community to </a:t>
            </a:r>
            <a:r>
              <a:rPr lang="en-US" dirty="0"/>
              <a:t>collaborate, contribute, and leverage massively threaded </a:t>
            </a:r>
            <a:r>
              <a:rPr lang="en-US" dirty="0" smtClean="0"/>
              <a:t>algorithms</a:t>
            </a:r>
          </a:p>
          <a:p>
            <a:r>
              <a:rPr lang="en-US" dirty="0"/>
              <a:t>Reduce the challenges of writing highly concurrent </a:t>
            </a:r>
            <a:r>
              <a:rPr lang="en-US" dirty="0" smtClean="0"/>
              <a:t>algorithms by using data parallel algorithms</a:t>
            </a:r>
          </a:p>
          <a:p>
            <a:r>
              <a:rPr lang="en-US" dirty="0" smtClean="0"/>
              <a:t>Update DOE visualization tools (VTK/ParaView/VisIt) to modern processor technology</a:t>
            </a:r>
          </a:p>
          <a:p>
            <a:r>
              <a:rPr lang="en-US" dirty="0" smtClean="0"/>
              <a:t>Make these algorithms accessible to simulation codes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3858556"/>
            <a:ext cx="9144000" cy="2999444"/>
            <a:chOff x="0" y="1675426"/>
            <a:chExt cx="9144000" cy="2999444"/>
          </a:xfrm>
        </p:grpSpPr>
        <p:sp>
          <p:nvSpPr>
            <p:cNvPr id="13" name="Rectangle 12"/>
            <p:cNvSpPr/>
            <p:nvPr/>
          </p:nvSpPr>
          <p:spPr>
            <a:xfrm>
              <a:off x="0" y="1675426"/>
              <a:ext cx="9144000" cy="299944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ExampleCellCenters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560" y="167640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xampleCellDerivatives.pn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167640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xampleClip.png"/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2695575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xampleContour.png"/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40" y="371475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xampleElevation.png"/>
            <p:cNvPicPr preferRelativeResize="0"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640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ExampleExtract.png"/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95575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ExampleExtractEdges.png"/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280" y="371475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ExampleFeatureEdges.png"/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560" y="371475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ExampleGenerateIds.png"/>
            <p:cNvPicPr preferRelativeResize="0"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280" y="167640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ExampleGlyph.png"/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280" y="2695575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xampleGradient.png"/>
            <p:cNvPicPr preferRelativeResize="0"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20" y="371475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ExampleMeshQuality.png"/>
            <p:cNvPicPr preferRelativeResize="0"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1675426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ExampleNormals.png"/>
            <p:cNvPicPr preferRelativeResize="0"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371475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ExampleShrink.png"/>
            <p:cNvPicPr preferRelativeResize="0"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560" y="2695575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ExampleSlice.png"/>
            <p:cNvPicPr preferRelativeResize="0"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1475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ExampleSurfaceVectors.png"/>
            <p:cNvPicPr preferRelativeResize="0"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40" y="167640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ExampleTessellate.png"/>
            <p:cNvPicPr preferRelativeResize="0"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2695575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ExampleThreshold.png"/>
            <p:cNvPicPr preferRelativeResize="0"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40" y="2695575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ExampleTube.png"/>
            <p:cNvPicPr preferRelativeResize="0"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20" y="2695575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ExampleWarp.png"/>
            <p:cNvPicPr preferRelativeResize="0"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20" y="1676400"/>
              <a:ext cx="1280160" cy="96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ExampleStreamTrace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0" y="3714750"/>
              <a:ext cx="1280160" cy="960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2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Architecture</a:t>
            </a:r>
            <a:endParaRPr lang="en-US" dirty="0"/>
          </a:p>
        </p:txBody>
      </p:sp>
      <p:pic>
        <p:nvPicPr>
          <p:cNvPr id="3" name="Picture 2" descr="VTKmCompon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" y="1409700"/>
            <a:ext cx="901519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Architecture</a:t>
            </a:r>
            <a:endParaRPr lang="en-US" dirty="0"/>
          </a:p>
        </p:txBody>
      </p:sp>
      <p:pic>
        <p:nvPicPr>
          <p:cNvPr id="3" name="Picture 2" descr="VTKmComponen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" y="1409700"/>
            <a:ext cx="9015196" cy="4038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2116" y="1219200"/>
            <a:ext cx="5257800" cy="1143000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116" y="3124200"/>
            <a:ext cx="2955884" cy="1143000"/>
          </a:xfrm>
          <a:prstGeom prst="ellipse">
            <a:avLst/>
          </a:prstGeom>
          <a:gradFill flip="none" rotWithShape="1">
            <a:gsLst>
              <a:gs pos="50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1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1672</TotalTime>
  <Words>1830</Words>
  <Application>Microsoft Macintosh PowerPoint</Application>
  <PresentationFormat>On-screen Show (4:3)</PresentationFormat>
  <Paragraphs>319</Paragraphs>
  <Slides>26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Sandia_CorpPresentation_Template1</vt:lpstr>
      <vt:lpstr>VTK-m</vt:lpstr>
      <vt:lpstr>Acknowledgements</vt:lpstr>
      <vt:lpstr>Supercomputers!</vt:lpstr>
      <vt:lpstr>PowerPoint Presentation</vt:lpstr>
      <vt:lpstr>PowerPoint Presentation</vt:lpstr>
      <vt:lpstr>PowerPoint Presentation</vt:lpstr>
      <vt:lpstr>VTK-m Goals</vt:lpstr>
      <vt:lpstr>VTK-m Architecture</vt:lpstr>
      <vt:lpstr>VTK-m Architecture</vt:lpstr>
      <vt:lpstr>Piston</vt:lpstr>
      <vt:lpstr>PowerPoint Presentation</vt:lpstr>
      <vt:lpstr>VTK-m Architecture</vt:lpstr>
      <vt:lpstr>Dax</vt:lpstr>
      <vt:lpstr>PowerPoint Presentation</vt:lpstr>
      <vt:lpstr>VTK-m Architecture</vt:lpstr>
      <vt:lpstr>Extreme-scale Analysis and Visualization Library  (EAVL)</vt:lpstr>
      <vt:lpstr>Data Models Supported by EAVL</vt:lpstr>
      <vt:lpstr>VTK-m Framework</vt:lpstr>
      <vt:lpstr>Device Adapter Contents</vt:lpstr>
      <vt:lpstr>VTK-m Arbitrary Composition</vt:lpstr>
      <vt:lpstr>Functor Mapping Applied to Topologies</vt:lpstr>
      <vt:lpstr>Functor Mapping Applied to Topologies</vt:lpstr>
      <vt:lpstr>PowerPoint Presentation</vt:lpstr>
      <vt:lpstr>PowerPoint Presentation</vt:lpstr>
      <vt:lpstr>What We Have So Far</vt:lpstr>
      <vt:lpstr>Questions?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Kenneth Moreland</cp:lastModifiedBy>
  <cp:revision>53</cp:revision>
  <dcterms:created xsi:type="dcterms:W3CDTF">2011-10-03T16:15:05Z</dcterms:created>
  <dcterms:modified xsi:type="dcterms:W3CDTF">2015-04-28T19:41:12Z</dcterms:modified>
</cp:coreProperties>
</file>