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4"/>
  </p:sldMasterIdLst>
  <p:notesMasterIdLst>
    <p:notesMasterId r:id="rId35"/>
  </p:notesMasterIdLst>
  <p:handoutMasterIdLst>
    <p:handoutMasterId r:id="rId36"/>
  </p:handoutMasterIdLst>
  <p:sldIdLst>
    <p:sldId id="256" r:id="rId5"/>
    <p:sldId id="257" r:id="rId6"/>
    <p:sldId id="268" r:id="rId7"/>
    <p:sldId id="280" r:id="rId8"/>
    <p:sldId id="281" r:id="rId9"/>
    <p:sldId id="282" r:id="rId10"/>
    <p:sldId id="283" r:id="rId11"/>
    <p:sldId id="410" r:id="rId12"/>
    <p:sldId id="284" r:id="rId13"/>
    <p:sldId id="411" r:id="rId14"/>
    <p:sldId id="285" r:id="rId15"/>
    <p:sldId id="286" r:id="rId16"/>
    <p:sldId id="287" r:id="rId17"/>
    <p:sldId id="288" r:id="rId18"/>
    <p:sldId id="289" r:id="rId19"/>
    <p:sldId id="265" r:id="rId20"/>
    <p:sldId id="266" r:id="rId21"/>
    <p:sldId id="412" r:id="rId22"/>
    <p:sldId id="413" r:id="rId23"/>
    <p:sldId id="414" r:id="rId24"/>
    <p:sldId id="415" r:id="rId25"/>
    <p:sldId id="416" r:id="rId26"/>
    <p:sldId id="417" r:id="rId27"/>
    <p:sldId id="418" r:id="rId28"/>
    <p:sldId id="419" r:id="rId29"/>
    <p:sldId id="420" r:id="rId30"/>
    <p:sldId id="421" r:id="rId31"/>
    <p:sldId id="422" r:id="rId32"/>
    <p:sldId id="423" r:id="rId33"/>
    <p:sldId id="298" r:id="rId3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30A6CD"/>
    <a:srgbClr val="9D8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Objects="1">
      <p:cViewPr varScale="1">
        <p:scale>
          <a:sx n="116" d="100"/>
          <a:sy n="116" d="100"/>
        </p:scale>
        <p:origin x="114" y="45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4/16/2019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4989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4/16/2019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33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Why is this happening now?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In</a:t>
            </a:r>
            <a:r>
              <a:rPr lang="en-US" baseline="0" dirty="0"/>
              <a:t> previous years we enjoyed a doubling of clock rate every 18 months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/>
              <a:t>Frustrating to computer buyers but great for HPC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/>
              <a:t>(Technically, </a:t>
            </a:r>
            <a:r>
              <a:rPr lang="en-US" baseline="0" noProof="0" dirty="0"/>
              <a:t>it’s </a:t>
            </a:r>
            <a:r>
              <a:rPr lang="en-US" baseline="0" noProof="0" dirty="0" err="1"/>
              <a:t>Dennard</a:t>
            </a:r>
            <a:r>
              <a:rPr lang="en-US" baseline="0" noProof="0" dirty="0"/>
              <a:t> scaling, that power in transistors drops as they shrink, that is dead</a:t>
            </a:r>
            <a:r>
              <a:rPr lang="fr-FR" baseline="0" dirty="0"/>
              <a:t>.)</a:t>
            </a:r>
            <a:endParaRPr lang="en-US" baseline="0" dirty="0"/>
          </a:p>
          <a:p>
            <a:pPr marL="171450" lvl="0" indent="-171450">
              <a:buFont typeface="Arial"/>
              <a:buChar char="•"/>
            </a:pPr>
            <a:r>
              <a:rPr lang="en-US" dirty="0"/>
              <a:t>Now,</a:t>
            </a:r>
            <a:r>
              <a:rPr lang="en-US" baseline="0" dirty="0"/>
              <a:t> clock rates have leveled off at 2-4 GHz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/>
              <a:t>Manufactures compensate by adding more cores, more parallelism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32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5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2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The source code of Marching Cubes in three different packages. Case tables removed (all essentially the same).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CUDA</a:t>
            </a:r>
            <a:r>
              <a:rPr lang="en-US" baseline="0" dirty="0"/>
              <a:t> SDK: </a:t>
            </a:r>
            <a:r>
              <a:rPr lang="en-US" baseline="0" dirty="0" err="1"/>
              <a:t>marchingCubes_kernel.cu</a:t>
            </a:r>
            <a:endParaRPr lang="en-US" baseline="0" dirty="0"/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VTK-m: </a:t>
            </a:r>
            <a:r>
              <a:rPr lang="en-US" baseline="0" dirty="0" err="1"/>
              <a:t>IsosurfaceUniformGrid.h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69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07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195388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486400"/>
            <a:ext cx="9144000" cy="2286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410200"/>
            <a:ext cx="9144000" cy="5715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1" y="2628900"/>
            <a:ext cx="8228489" cy="616743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1" y="3245643"/>
            <a:ext cx="8228489" cy="1809834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5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304801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SNL_Mott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445294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 userDrawn="1"/>
        </p:nvSpPr>
        <p:spPr>
          <a:xfrm>
            <a:off x="2857203" y="5104626"/>
            <a:ext cx="62377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97575" algn="r"/>
              </a:tabLst>
              <a:defRPr/>
            </a:pPr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multi-mission laboratory managed and operated by National Technology and Engineering Solutions of Sandia, LLC., a wholly owned subsidiary of Honeywell International, Inc., for the U.S. Department of Energy’s National Nuclear Security Administration under contract DE-NA0003525.	SAND 2019-4261 PE</a:t>
            </a:r>
          </a:p>
        </p:txBody>
      </p:sp>
      <p:pic>
        <p:nvPicPr>
          <p:cNvPr id="23" name="Picture 22" descr="New_DOE_Logo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" y="5134737"/>
            <a:ext cx="981012" cy="246888"/>
          </a:xfrm>
          <a:prstGeom prst="rect">
            <a:avLst/>
          </a:prstGeom>
        </p:spPr>
      </p:pic>
      <p:pic>
        <p:nvPicPr>
          <p:cNvPr id="24" name="Picture 23" descr="NNSA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00" y="5134737"/>
            <a:ext cx="888456" cy="246888"/>
          </a:xfrm>
          <a:prstGeom prst="rect">
            <a:avLst/>
          </a:prstGeom>
        </p:spPr>
      </p:pic>
      <p:pic>
        <p:nvPicPr>
          <p:cNvPr id="26" name="Picture 25" descr="ccr-logo-white-transparent-background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50" y="5067300"/>
            <a:ext cx="791359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43756"/>
            <a:ext cx="8991600" cy="4933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398" y="2283619"/>
            <a:ext cx="7772400" cy="1021556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398" y="3305175"/>
            <a:ext cx="7772400" cy="1125140"/>
          </a:xfrm>
        </p:spPr>
        <p:txBody>
          <a:bodyPr anchor="t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743757"/>
            <a:ext cx="4419600" cy="49331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43757"/>
            <a:ext cx="4419600" cy="493314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743756"/>
            <a:ext cx="4421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223578"/>
            <a:ext cx="4421188" cy="44535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744764"/>
            <a:ext cx="4422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224584"/>
            <a:ext cx="4422775" cy="445231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4889499"/>
            <a:ext cx="2895600" cy="213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"/>
            <a:ext cx="8077200" cy="74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743756"/>
            <a:ext cx="8991600" cy="493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6" descr="SNL_Stacked_White.png"/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23225" y="133350"/>
            <a:ext cx="914400" cy="35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801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5">
              <a:lumMod val="20000"/>
              <a:lumOff val="80000"/>
            </a:schemeClr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5">
            <a:lumMod val="60000"/>
            <a:lumOff val="40000"/>
          </a:schemeClr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VTK-m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DOECGF 2019</a:t>
            </a:r>
          </a:p>
          <a:p>
            <a:r>
              <a:rPr lang="en-US" sz="1600" dirty="0"/>
              <a:t>April 23 or 24, 2019</a:t>
            </a:r>
          </a:p>
          <a:p>
            <a:r>
              <a:rPr lang="en-US" dirty="0"/>
              <a:t>Kenneth Moreland  </a:t>
            </a:r>
            <a:r>
              <a:rPr lang="en-US" sz="1800" dirty="0"/>
              <a:t>Sandia National Laboratories</a:t>
            </a:r>
            <a:endParaRPr lang="en-US" dirty="0"/>
          </a:p>
          <a:p>
            <a:r>
              <a:rPr lang="en-US" sz="2000" dirty="0"/>
              <a:t>with lots of contributions from the VTK-m community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7A84C4-55F8-4871-850F-A120D29E5A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78"/>
          <a:stretch/>
        </p:blipFill>
        <p:spPr>
          <a:xfrm>
            <a:off x="0" y="1248377"/>
            <a:ext cx="1517780" cy="137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D181BD-6EF6-4781-B85F-4065C5CA1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003" y="1248377"/>
            <a:ext cx="1233828" cy="1371600"/>
          </a:xfrm>
          <a:prstGeom prst="rect">
            <a:avLst/>
          </a:prstGeom>
        </p:spPr>
      </p:pic>
      <p:pic>
        <p:nvPicPr>
          <p:cNvPr id="12" name="Picture 11" descr="visit0000.png">
            <a:extLst>
              <a:ext uri="{FF2B5EF4-FFF2-40B4-BE49-F238E27FC236}">
                <a16:creationId xmlns:a16="http://schemas.microsoft.com/office/drawing/2014/main" id="{943E3910-C17D-4108-88F8-EB12374E98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/>
          <a:stretch/>
        </p:blipFill>
        <p:spPr>
          <a:xfrm>
            <a:off x="2876054" y="1248377"/>
            <a:ext cx="2766212" cy="1371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F4E862-7815-4E33-8729-8D6E7C49C7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3" t="21673" r="21096" b="21444"/>
          <a:stretch/>
        </p:blipFill>
        <p:spPr>
          <a:xfrm>
            <a:off x="5704489" y="1248377"/>
            <a:ext cx="914400" cy="1371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5FEFF1-6D9B-4DA8-B8D6-9EE40B7EB1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21272" r="21731" b="21843"/>
          <a:stretch/>
        </p:blipFill>
        <p:spPr>
          <a:xfrm>
            <a:off x="6681112" y="1248377"/>
            <a:ext cx="914400" cy="1371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9AE168-C6EB-40CC-A87A-15B899EA32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37" y="1248377"/>
            <a:ext cx="1486263" cy="137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9096D10-58CE-49A0-90E4-F826F49DA619}"/>
              </a:ext>
            </a:extLst>
          </p:cNvPr>
          <p:cNvGrpSpPr/>
          <p:nvPr/>
        </p:nvGrpSpPr>
        <p:grpSpPr>
          <a:xfrm>
            <a:off x="799118" y="1183216"/>
            <a:ext cx="7545765" cy="514484"/>
            <a:chOff x="1329181" y="1376312"/>
            <a:chExt cx="10058400" cy="685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13524-6D0D-402A-9DA7-42153C8D108A}"/>
                </a:ext>
              </a:extLst>
            </p:cNvPr>
            <p:cNvSpPr/>
            <p:nvPr/>
          </p:nvSpPr>
          <p:spPr>
            <a:xfrm>
              <a:off x="13291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101" b="1" dirty="0" err="1">
                  <a:solidFill>
                    <a:schemeClr val="bg1"/>
                  </a:solidFill>
                </a:rPr>
                <a:t>Isosurface</a:t>
              </a:r>
              <a:endParaRPr lang="en-US" sz="2101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2BFE300-564F-4CCF-A963-B2D972B10F06}"/>
                </a:ext>
              </a:extLst>
            </p:cNvPr>
            <p:cNvSpPr/>
            <p:nvPr/>
          </p:nvSpPr>
          <p:spPr>
            <a:xfrm>
              <a:off x="39199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101" b="1" dirty="0">
                  <a:solidFill>
                    <a:schemeClr val="bg1"/>
                  </a:solidFill>
                </a:rPr>
                <a:t>Streamline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969C47-01F5-425E-B9A5-16CD0DD4D66B}"/>
                </a:ext>
              </a:extLst>
            </p:cNvPr>
            <p:cNvSpPr/>
            <p:nvPr/>
          </p:nvSpPr>
          <p:spPr>
            <a:xfrm>
              <a:off x="65107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101" b="1" dirty="0">
                  <a:solidFill>
                    <a:schemeClr val="bg1"/>
                  </a:solidFill>
                </a:rPr>
                <a:t>Clip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F1CA6E4-6D4A-4179-B293-E506E3DF38F2}"/>
                </a:ext>
              </a:extLst>
            </p:cNvPr>
            <p:cNvSpPr/>
            <p:nvPr/>
          </p:nvSpPr>
          <p:spPr>
            <a:xfrm>
              <a:off x="91015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101" b="1" dirty="0">
                  <a:solidFill>
                    <a:schemeClr val="bg1"/>
                  </a:solidFill>
                </a:rPr>
                <a:t>Render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3805DAB-7E2B-406D-BBD3-A275C408C875}"/>
              </a:ext>
            </a:extLst>
          </p:cNvPr>
          <p:cNvGrpSpPr/>
          <p:nvPr/>
        </p:nvGrpSpPr>
        <p:grpSpPr>
          <a:xfrm>
            <a:off x="799118" y="4017299"/>
            <a:ext cx="7545765" cy="514484"/>
            <a:chOff x="1329181" y="1376312"/>
            <a:chExt cx="10058400" cy="685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2C5C11-57BD-4FE3-B06F-5531A9DE3CE8}"/>
                </a:ext>
              </a:extLst>
            </p:cNvPr>
            <p:cNvSpPr/>
            <p:nvPr/>
          </p:nvSpPr>
          <p:spPr>
            <a:xfrm>
              <a:off x="13291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101" b="1" dirty="0">
                  <a:solidFill>
                    <a:schemeClr val="bg1"/>
                  </a:solidFill>
                </a:rPr>
                <a:t>GPU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8F04EE-BAC8-419C-B12C-BDC3AC07C3B9}"/>
                </a:ext>
              </a:extLst>
            </p:cNvPr>
            <p:cNvSpPr/>
            <p:nvPr/>
          </p:nvSpPr>
          <p:spPr>
            <a:xfrm>
              <a:off x="39199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101" b="1" dirty="0">
                  <a:solidFill>
                    <a:schemeClr val="bg1"/>
                  </a:solidFill>
                </a:rPr>
                <a:t>CPU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FE816F-9B58-43AA-8B72-0104FCD9D2A7}"/>
                </a:ext>
              </a:extLst>
            </p:cNvPr>
            <p:cNvSpPr/>
            <p:nvPr/>
          </p:nvSpPr>
          <p:spPr>
            <a:xfrm>
              <a:off x="65107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101" b="1" dirty="0">
                  <a:solidFill>
                    <a:schemeClr val="bg1"/>
                  </a:solidFill>
                </a:rPr>
                <a:t>TBB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1441F5-AACB-4D41-B9D8-7366173BD507}"/>
                </a:ext>
              </a:extLst>
            </p:cNvPr>
            <p:cNvSpPr/>
            <p:nvPr/>
          </p:nvSpPr>
          <p:spPr>
            <a:xfrm>
              <a:off x="91015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101" b="1" dirty="0">
                  <a:solidFill>
                    <a:schemeClr val="bg1"/>
                  </a:solidFill>
                </a:rPr>
                <a:t>OpenMP</a:t>
              </a:r>
            </a:p>
          </p:txBody>
        </p:sp>
      </p:grp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E289C852-75FE-4FEB-B3D6-E93D04C7A78C}"/>
              </a:ext>
            </a:extLst>
          </p:cNvPr>
          <p:cNvCxnSpPr>
            <a:cxnSpLocks/>
            <a:stCxn id="10" idx="0"/>
            <a:endCxn id="17" idx="2"/>
          </p:cNvCxnSpPr>
          <p:nvPr/>
        </p:nvCxnSpPr>
        <p:spPr>
          <a:xfrm rot="5400000" flipH="1" flipV="1">
            <a:off x="2705890" y="2151190"/>
            <a:ext cx="816810" cy="2915409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D3FF47E-65FD-40F8-9032-D065CDC4D19F}"/>
              </a:ext>
            </a:extLst>
          </p:cNvPr>
          <p:cNvSpPr/>
          <p:nvPr/>
        </p:nvSpPr>
        <p:spPr>
          <a:xfrm>
            <a:off x="4486253" y="2514511"/>
            <a:ext cx="171495" cy="68597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500" dirty="0">
              <a:solidFill>
                <a:schemeClr val="bg1"/>
              </a:solidFill>
            </a:endParaRPr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B97CE57F-D619-45A1-AA08-5453CE158260}"/>
              </a:ext>
            </a:extLst>
          </p:cNvPr>
          <p:cNvCxnSpPr>
            <a:cxnSpLocks/>
            <a:stCxn id="11" idx="0"/>
            <a:endCxn id="17" idx="2"/>
          </p:cNvCxnSpPr>
          <p:nvPr/>
        </p:nvCxnSpPr>
        <p:spPr>
          <a:xfrm rot="5400000" flipH="1" flipV="1">
            <a:off x="3677693" y="3122993"/>
            <a:ext cx="816810" cy="971803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DB8F0DB9-A535-4250-B607-EF08CA1D7DD7}"/>
              </a:ext>
            </a:extLst>
          </p:cNvPr>
          <p:cNvCxnSpPr>
            <a:stCxn id="12" idx="0"/>
            <a:endCxn id="17" idx="2"/>
          </p:cNvCxnSpPr>
          <p:nvPr/>
        </p:nvCxnSpPr>
        <p:spPr>
          <a:xfrm rot="16200000" flipV="1">
            <a:off x="4649497" y="3122993"/>
            <a:ext cx="816810" cy="971803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3456B8DE-E005-4B11-9F8A-A9FF0BAC653A}"/>
              </a:ext>
            </a:extLst>
          </p:cNvPr>
          <p:cNvCxnSpPr>
            <a:stCxn id="13" idx="0"/>
            <a:endCxn id="17" idx="2"/>
          </p:cNvCxnSpPr>
          <p:nvPr/>
        </p:nvCxnSpPr>
        <p:spPr>
          <a:xfrm rot="16200000" flipV="1">
            <a:off x="5621300" y="2151190"/>
            <a:ext cx="816810" cy="2915409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D33544B6-8C5C-463F-80F0-56729108DBA8}"/>
              </a:ext>
            </a:extLst>
          </p:cNvPr>
          <p:cNvCxnSpPr>
            <a:stCxn id="3" idx="2"/>
            <a:endCxn id="17" idx="0"/>
          </p:cNvCxnSpPr>
          <p:nvPr/>
        </p:nvCxnSpPr>
        <p:spPr>
          <a:xfrm rot="16200000" flipH="1">
            <a:off x="2705891" y="648401"/>
            <a:ext cx="816810" cy="2915409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93C0EF0F-BADC-45A1-8814-055C4A688166}"/>
              </a:ext>
            </a:extLst>
          </p:cNvPr>
          <p:cNvCxnSpPr>
            <a:stCxn id="4" idx="2"/>
            <a:endCxn id="17" idx="0"/>
          </p:cNvCxnSpPr>
          <p:nvPr/>
        </p:nvCxnSpPr>
        <p:spPr>
          <a:xfrm rot="16200000" flipH="1">
            <a:off x="3677694" y="1620204"/>
            <a:ext cx="816810" cy="971803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38443249-5E4D-4ADB-963C-05CD6C840CA7}"/>
              </a:ext>
            </a:extLst>
          </p:cNvPr>
          <p:cNvCxnSpPr>
            <a:cxnSpLocks/>
            <a:stCxn id="5" idx="2"/>
            <a:endCxn id="17" idx="0"/>
          </p:cNvCxnSpPr>
          <p:nvPr/>
        </p:nvCxnSpPr>
        <p:spPr>
          <a:xfrm rot="5400000">
            <a:off x="4649497" y="1620204"/>
            <a:ext cx="816810" cy="971803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A7973B7-CEFB-4D2F-99D7-D6A120BA6B6D}"/>
              </a:ext>
            </a:extLst>
          </p:cNvPr>
          <p:cNvCxnSpPr>
            <a:stCxn id="6" idx="2"/>
            <a:endCxn id="17" idx="0"/>
          </p:cNvCxnSpPr>
          <p:nvPr/>
        </p:nvCxnSpPr>
        <p:spPr>
          <a:xfrm rot="5400000">
            <a:off x="5621300" y="648401"/>
            <a:ext cx="816810" cy="2915409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D3C265-6C66-4E5C-B4DA-F351F0E8388E}"/>
              </a:ext>
            </a:extLst>
          </p:cNvPr>
          <p:cNvGrpSpPr/>
          <p:nvPr/>
        </p:nvGrpSpPr>
        <p:grpSpPr>
          <a:xfrm>
            <a:off x="3371538" y="2343016"/>
            <a:ext cx="2400925" cy="1028969"/>
            <a:chOff x="4494212" y="2743199"/>
            <a:chExt cx="3200400" cy="137160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B75065F-51E7-4054-9F73-B2016899AFF7}"/>
                </a:ext>
              </a:extLst>
            </p:cNvPr>
            <p:cNvSpPr/>
            <p:nvPr/>
          </p:nvSpPr>
          <p:spPr>
            <a:xfrm>
              <a:off x="4494212" y="2743200"/>
              <a:ext cx="3200400" cy="13716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500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7268DA7-5FE9-41E7-BE3C-366531DAD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812" y="2743199"/>
              <a:ext cx="2743200" cy="1371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027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PV_Catalyst.png">
            <a:extLst>
              <a:ext uri="{FF2B5EF4-FFF2-40B4-BE49-F238E27FC236}">
                <a16:creationId xmlns:a16="http://schemas.microsoft.com/office/drawing/2014/main" id="{AACC90F4-D1E5-4590-9B38-1ECC331DE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92" y="1128964"/>
            <a:ext cx="1645920" cy="597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561" y="1927262"/>
            <a:ext cx="2110702" cy="823174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8E9B9356-51EF-4E13-A331-806B79819927}"/>
              </a:ext>
            </a:extLst>
          </p:cNvPr>
          <p:cNvGrpSpPr/>
          <p:nvPr/>
        </p:nvGrpSpPr>
        <p:grpSpPr>
          <a:xfrm>
            <a:off x="3809801" y="593771"/>
            <a:ext cx="2706066" cy="1667795"/>
            <a:chOff x="5078412" y="411480"/>
            <a:chExt cx="3607148" cy="2223148"/>
          </a:xfrm>
        </p:grpSpPr>
        <p:pic>
          <p:nvPicPr>
            <p:cNvPr id="6" name="Content Placeholder 7" descr="Shuttle2.png"/>
            <p:cNvPicPr>
              <a:picLocks noChangeAspect="1"/>
            </p:cNvPicPr>
            <p:nvPr/>
          </p:nvPicPr>
          <p:blipFill>
            <a:blip r:embed="rId5"/>
            <a:srcRect t="-4340" b="-4340"/>
            <a:stretch>
              <a:fillRect/>
            </a:stretch>
          </p:blipFill>
          <p:spPr bwMode="auto">
            <a:xfrm>
              <a:off x="5114732" y="411480"/>
              <a:ext cx="3272967" cy="2223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ParaView_whit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412" y="1705935"/>
              <a:ext cx="3607148" cy="8429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70000"/>
                </a:prstClr>
              </a:outerShd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4094575" y="2251641"/>
            <a:ext cx="2131652" cy="1577752"/>
            <a:chOff x="1272460" y="2943058"/>
            <a:chExt cx="2367885" cy="17526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72460" y="2943058"/>
              <a:ext cx="2190750" cy="1752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1200" y="3924301"/>
              <a:ext cx="1659145" cy="7713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70000"/>
                </a:prstClr>
              </a:outerShdw>
            </a:effectLst>
          </p:spPr>
        </p:pic>
      </p:grpSp>
      <p:sp>
        <p:nvSpPr>
          <p:cNvPr id="13" name="TextBox 12"/>
          <p:cNvSpPr txBox="1"/>
          <p:nvPr/>
        </p:nvSpPr>
        <p:spPr>
          <a:xfrm>
            <a:off x="1760810" y="2151910"/>
            <a:ext cx="1208729" cy="554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1" b="1" dirty="0" err="1"/>
              <a:t>Libsim</a:t>
            </a:r>
            <a:endParaRPr lang="en-US" sz="3001" b="1" dirty="0"/>
          </a:p>
        </p:txBody>
      </p:sp>
      <p:sp>
        <p:nvSpPr>
          <p:cNvPr id="14" name="Rectangle 13"/>
          <p:cNvSpPr/>
          <p:nvPr/>
        </p:nvSpPr>
        <p:spPr>
          <a:xfrm>
            <a:off x="-78044" y="625187"/>
            <a:ext cx="1014357" cy="34587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US" sz="2161" dirty="0"/>
              <a:t>Simulations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23681" y="292703"/>
            <a:ext cx="20915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1"/>
                </a:solidFill>
              </a:rPr>
              <a:t>GUI / Parallel Management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97763" y="1416946"/>
            <a:ext cx="1768433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1"/>
                </a:solidFill>
              </a:rPr>
              <a:t>Base Vis Library</a:t>
            </a:r>
          </a:p>
          <a:p>
            <a:pPr algn="ctr"/>
            <a:r>
              <a:rPr lang="en-US" sz="1080" dirty="0">
                <a:solidFill>
                  <a:schemeClr val="accent1"/>
                </a:solidFill>
              </a:rPr>
              <a:t>(Algorithm Implementation)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056383" y="1691338"/>
            <a:ext cx="951103" cy="342989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H="1">
            <a:off x="5816586" y="2445913"/>
            <a:ext cx="1190899" cy="9873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37581" y="512091"/>
            <a:ext cx="1415773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1"/>
                </a:solidFill>
              </a:rPr>
              <a:t>In Situ Vis Library</a:t>
            </a:r>
          </a:p>
          <a:p>
            <a:pPr algn="ctr"/>
            <a:r>
              <a:rPr lang="en-US" sz="1080" dirty="0">
                <a:solidFill>
                  <a:schemeClr val="accent1"/>
                </a:solidFill>
              </a:rPr>
              <a:t>(Integration with </a:t>
            </a:r>
            <a:r>
              <a:rPr lang="en-US" sz="1080" dirty="0" err="1">
                <a:solidFill>
                  <a:schemeClr val="accent1"/>
                </a:solidFill>
              </a:rPr>
              <a:t>Sim</a:t>
            </a:r>
            <a:r>
              <a:rPr lang="en-US" sz="1080" dirty="0">
                <a:solidFill>
                  <a:schemeClr val="accent1"/>
                </a:solidFill>
              </a:rPr>
              <a:t>)</a:t>
            </a:r>
          </a:p>
        </p:txBody>
      </p:sp>
      <p:cxnSp>
        <p:nvCxnSpPr>
          <p:cNvPr id="26" name="Straight Arrow Connector 25"/>
          <p:cNvCxnSpPr>
            <a:cxnSpLocks/>
            <a:stCxn id="6" idx="1"/>
            <a:endCxn id="33" idx="3"/>
          </p:cNvCxnSpPr>
          <p:nvPr/>
        </p:nvCxnSpPr>
        <p:spPr>
          <a:xfrm flipH="1" flipV="1">
            <a:off x="3268212" y="1427668"/>
            <a:ext cx="568836" cy="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9" idx="1"/>
            <a:endCxn id="13" idx="3"/>
          </p:cNvCxnSpPr>
          <p:nvPr/>
        </p:nvCxnSpPr>
        <p:spPr>
          <a:xfrm flipH="1" flipV="1">
            <a:off x="2969539" y="2428973"/>
            <a:ext cx="1125036" cy="61154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 flipH="1" flipV="1">
            <a:off x="799118" y="1416945"/>
            <a:ext cx="823174" cy="1072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2695" y="4435251"/>
            <a:ext cx="2222571" cy="1111285"/>
          </a:xfrm>
          <a:prstGeom prst="rect">
            <a:avLst/>
          </a:prstGeom>
        </p:spPr>
      </p:pic>
      <p:cxnSp>
        <p:nvCxnSpPr>
          <p:cNvPr id="35" name="Straight Arrow Connector 34"/>
          <p:cNvCxnSpPr>
            <a:cxnSpLocks/>
          </p:cNvCxnSpPr>
          <p:nvPr/>
        </p:nvCxnSpPr>
        <p:spPr>
          <a:xfrm flipV="1">
            <a:off x="6574752" y="2506179"/>
            <a:ext cx="878357" cy="199767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/>
          </p:cNvCxnSpPr>
          <p:nvPr/>
        </p:nvCxnSpPr>
        <p:spPr>
          <a:xfrm flipH="1" flipV="1">
            <a:off x="5714448" y="3770097"/>
            <a:ext cx="242296" cy="733752"/>
          </a:xfrm>
          <a:prstGeom prst="straightConnector1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74FBD79-9D6E-4161-9ECD-2D8F5AF2C7F6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799117" y="2417437"/>
            <a:ext cx="961693" cy="1153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CEA4104-AA7F-43ED-A640-3B22B9F8CCD4}"/>
              </a:ext>
            </a:extLst>
          </p:cNvPr>
          <p:cNvCxnSpPr>
            <a:cxnSpLocks/>
          </p:cNvCxnSpPr>
          <p:nvPr/>
        </p:nvCxnSpPr>
        <p:spPr>
          <a:xfrm flipH="1">
            <a:off x="799120" y="3467100"/>
            <a:ext cx="755202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6B0644-0948-413B-A60E-CCA1EEB5DEC6}"/>
              </a:ext>
            </a:extLst>
          </p:cNvPr>
          <p:cNvGrpSpPr/>
          <p:nvPr/>
        </p:nvGrpSpPr>
        <p:grpSpPr>
          <a:xfrm>
            <a:off x="152400" y="4435251"/>
            <a:ext cx="1778835" cy="784449"/>
            <a:chOff x="152400" y="4435251"/>
            <a:chExt cx="1778835" cy="78444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596857-F49E-41A9-A03D-0F52FA5DE31C}"/>
                </a:ext>
              </a:extLst>
            </p:cNvPr>
            <p:cNvSpPr/>
            <p:nvPr/>
          </p:nvSpPr>
          <p:spPr>
            <a:xfrm>
              <a:off x="152400" y="4435251"/>
              <a:ext cx="1778835" cy="784449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B01D221-D0C3-4E65-9F9C-F34E13001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942" y="4509296"/>
              <a:ext cx="1577751" cy="636359"/>
            </a:xfrm>
            <a:prstGeom prst="rect">
              <a:avLst/>
            </a:prstGeom>
          </p:spPr>
        </p:pic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4587830-5949-471F-98C9-5CCF76028082}"/>
              </a:ext>
            </a:extLst>
          </p:cNvPr>
          <p:cNvCxnSpPr>
            <a:cxnSpLocks/>
          </p:cNvCxnSpPr>
          <p:nvPr/>
        </p:nvCxnSpPr>
        <p:spPr>
          <a:xfrm flipH="1" flipV="1">
            <a:off x="3239606" y="3460095"/>
            <a:ext cx="1689778" cy="112540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CC760BE-8B2E-46E1-A2C6-628DAE5E2BD0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747688" y="3898627"/>
            <a:ext cx="4255008" cy="109226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E388018-924F-4011-9146-024014604535}"/>
              </a:ext>
            </a:extLst>
          </p:cNvPr>
          <p:cNvCxnSpPr>
            <a:cxnSpLocks/>
            <a:endCxn id="21" idx="3"/>
          </p:cNvCxnSpPr>
          <p:nvPr/>
        </p:nvCxnSpPr>
        <p:spPr>
          <a:xfrm flipH="1" flipV="1">
            <a:off x="1931235" y="4827476"/>
            <a:ext cx="3071462" cy="27579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/>
          </p:cNvCxnSpPr>
          <p:nvPr/>
        </p:nvCxnSpPr>
        <p:spPr>
          <a:xfrm flipH="1" flipV="1">
            <a:off x="367581" y="3886468"/>
            <a:ext cx="78851" cy="69903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32">
            <a:extLst>
              <a:ext uri="{FF2B5EF4-FFF2-40B4-BE49-F238E27FC236}">
                <a16:creationId xmlns:a16="http://schemas.microsoft.com/office/drawing/2014/main" id="{B0034F17-1D2C-4E02-A329-8E3E01685584}"/>
              </a:ext>
            </a:extLst>
          </p:cNvPr>
          <p:cNvSpPr txBox="1"/>
          <p:nvPr/>
        </p:nvSpPr>
        <p:spPr>
          <a:xfrm>
            <a:off x="6629006" y="4500038"/>
            <a:ext cx="164820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accent1"/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80" dirty="0"/>
              <a:t>Multithreaded Algorithms</a:t>
            </a:r>
          </a:p>
          <a:p>
            <a:r>
              <a:rPr lang="en-US" sz="1080" dirty="0"/>
              <a:t>Processor Portability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308F00-1F46-47E1-B3BC-CD67ABE9FE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4322" y="3254696"/>
            <a:ext cx="1675093" cy="41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8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1AC6B-C7E6-494E-A36B-83524B9D9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VTK-m in ParaView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244966-02C3-4E75-9896-5ED2C8F4C1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7"/>
          <a:stretch/>
        </p:blipFill>
        <p:spPr>
          <a:xfrm>
            <a:off x="0" y="1738367"/>
            <a:ext cx="1791910" cy="30135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3B7E64-5E23-4FEA-8A3E-9CA4E770E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910" y="967915"/>
            <a:ext cx="2980741" cy="4761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4B29C1-4B00-4EAA-8589-1F84C60C4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18"/>
          <a:stretch/>
        </p:blipFill>
        <p:spPr>
          <a:xfrm>
            <a:off x="5562600" y="1454619"/>
            <a:ext cx="3581400" cy="3990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6F3C5C-4EF8-4B22-BBF1-0013E43F6F95}"/>
              </a:ext>
            </a:extLst>
          </p:cNvPr>
          <p:cNvSpPr txBox="1"/>
          <p:nvPr/>
        </p:nvSpPr>
        <p:spPr>
          <a:xfrm>
            <a:off x="-11130" y="1070893"/>
            <a:ext cx="1787234" cy="667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1. Load VTK-m Plugin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9AF185-710D-4735-B413-E0D437D83186}"/>
              </a:ext>
            </a:extLst>
          </p:cNvPr>
          <p:cNvSpPr txBox="1"/>
          <p:nvPr/>
        </p:nvSpPr>
        <p:spPr>
          <a:xfrm>
            <a:off x="5461897" y="1085287"/>
            <a:ext cx="342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Use a VTK-m filter like any other</a:t>
            </a:r>
          </a:p>
        </p:txBody>
      </p:sp>
    </p:spTree>
    <p:extLst>
      <p:ext uri="{BB962C8B-B14F-4D97-AF65-F5344CB8AC3E}">
        <p14:creationId xmlns:p14="http://schemas.microsoft.com/office/powerpoint/2010/main" val="38636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raViewVTKmDemo">
            <a:hlinkClick r:id="" action="ppaction://media"/>
            <a:extLst>
              <a:ext uri="{FF2B5EF4-FFF2-40B4-BE49-F238E27FC236}">
                <a16:creationId xmlns:a16="http://schemas.microsoft.com/office/drawing/2014/main" id="{9ADFC399-EE4A-4A65-A062-EAEE99BA09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619" y="0"/>
            <a:ext cx="787876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5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74F7B-7D29-4E8F-9CBE-3BC5CF7C6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VTK-m in </a:t>
            </a:r>
            <a:r>
              <a:rPr lang="en-US" dirty="0" err="1"/>
              <a:t>VisIt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866900"/>
            <a:ext cx="4495800" cy="2537460"/>
            <a:chOff x="0" y="1866900"/>
            <a:chExt cx="4495800" cy="25374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1" y="1866900"/>
              <a:ext cx="4480560" cy="253746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0" y="4152900"/>
              <a:ext cx="4495800" cy="25146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16F3C5C-4EF8-4B22-BBF1-0013E43F6F95}"/>
              </a:ext>
            </a:extLst>
          </p:cNvPr>
          <p:cNvSpPr txBox="1"/>
          <p:nvPr/>
        </p:nvSpPr>
        <p:spPr>
          <a:xfrm>
            <a:off x="0" y="1497568"/>
            <a:ext cx="389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Turn on VTK-m in Preferences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440" y="1866900"/>
            <a:ext cx="4480560" cy="34627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6F3C5C-4EF8-4B22-BBF1-0013E43F6F95}"/>
              </a:ext>
            </a:extLst>
          </p:cNvPr>
          <p:cNvSpPr txBox="1"/>
          <p:nvPr/>
        </p:nvSpPr>
        <p:spPr>
          <a:xfrm>
            <a:off x="4663440" y="1497568"/>
            <a:ext cx="389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Use VTK-m-enabled plots as normal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8A928B-BE22-4C1F-98E6-670B5AB7FF79}"/>
              </a:ext>
            </a:extLst>
          </p:cNvPr>
          <p:cNvSpPr txBox="1"/>
          <p:nvPr/>
        </p:nvSpPr>
        <p:spPr>
          <a:xfrm>
            <a:off x="0" y="5438001"/>
            <a:ext cx="1875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David Pugmire</a:t>
            </a:r>
          </a:p>
        </p:txBody>
      </p:sp>
    </p:spTree>
    <p:extLst>
      <p:ext uri="{BB962C8B-B14F-4D97-AF65-F5344CB8AC3E}">
        <p14:creationId xmlns:p14="http://schemas.microsoft.com/office/powerpoint/2010/main" val="43359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sIt-vtk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96156"/>
            <a:ext cx="9144000" cy="37226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CF8C62-9133-4CDE-BB61-25B9FB7B8335}"/>
              </a:ext>
            </a:extLst>
          </p:cNvPr>
          <p:cNvSpPr txBox="1"/>
          <p:nvPr/>
        </p:nvSpPr>
        <p:spPr>
          <a:xfrm>
            <a:off x="0" y="5438001"/>
            <a:ext cx="1875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Credit: David Pugmire</a:t>
            </a:r>
          </a:p>
        </p:txBody>
      </p:sp>
    </p:spTree>
    <p:extLst>
      <p:ext uri="{BB962C8B-B14F-4D97-AF65-F5344CB8AC3E}">
        <p14:creationId xmlns:p14="http://schemas.microsoft.com/office/powerpoint/2010/main" val="85280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Going on Now?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E28E1-CBD7-44F1-9958-DFEAF68A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ECP/VTK-m Schedule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A50F37-5A47-4A7E-8532-FFB3D3A57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5" y="743758"/>
            <a:ext cx="7811951" cy="49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713219-5796-429C-BAF8-95ED94F972B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122"/>
            <a:ext cx="9144000" cy="51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2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A7B463-92A5-4C61-BDFB-51FDAB53D1F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122"/>
            <a:ext cx="9144000" cy="51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67" dirty="0"/>
              <a:t>This material is based upon work supported by the U.S. Department of Energy, Office of Science, Office of Advanced Scientific Computing Research, under Award Numbers 10-014707, 12-015215, and 14-017566.</a:t>
            </a:r>
          </a:p>
          <a:p>
            <a:r>
              <a:rPr lang="en-US" sz="1667" dirty="0"/>
              <a:t>This research was supported by the </a:t>
            </a:r>
            <a:r>
              <a:rPr lang="en-US" sz="1667" dirty="0" err="1"/>
              <a:t>Exascale</a:t>
            </a:r>
            <a:r>
              <a:rPr lang="en-US" sz="1667" dirty="0"/>
              <a:t> Computing Project (17-SC-20-SC), a collaborative effort of two U.S. Department of Energy organizations (Office of Science and the National Nuclear Security Administration) responsible for the planning and preparation of a capable </a:t>
            </a:r>
            <a:r>
              <a:rPr lang="en-US" sz="1667" dirty="0" err="1"/>
              <a:t>exascale</a:t>
            </a:r>
            <a:r>
              <a:rPr lang="en-US" sz="1667" dirty="0"/>
              <a:t> ecosystem, including software, applications, hardware, advanced system engineering, and early testbed platforms, in support of the nation’s </a:t>
            </a:r>
            <a:r>
              <a:rPr lang="en-US" sz="1667" dirty="0" err="1"/>
              <a:t>exascale</a:t>
            </a:r>
            <a:r>
              <a:rPr lang="en-US" sz="1667" dirty="0"/>
              <a:t> computing imperative.</a:t>
            </a:r>
          </a:p>
          <a:p>
            <a:r>
              <a:rPr lang="en-US" sz="1667" dirty="0"/>
              <a:t>Sandia National Laboratories is a </a:t>
            </a:r>
            <a:r>
              <a:rPr lang="en-US" sz="1667" dirty="0" err="1"/>
              <a:t>multimission</a:t>
            </a:r>
            <a:r>
              <a:rPr lang="en-US" sz="1667" dirty="0"/>
              <a:t> laboratory managed and operated by National Technology and Engineering Solutions of Sandia, LLC., a wholly owned subsidiary of Honeywell International, Inc., for the U.S. Department of Energy’s National Nuclear Security Administration under contract DE-NA-0003525.</a:t>
            </a:r>
          </a:p>
          <a:p>
            <a:r>
              <a:rPr lang="en-US" sz="1667" b="1" dirty="0"/>
              <a:t>Thanks to many, many partners in labs, universities, and industry.</a:t>
            </a:r>
          </a:p>
          <a:p>
            <a:endParaRPr lang="en-US" sz="1667" dirty="0"/>
          </a:p>
        </p:txBody>
      </p:sp>
      <p:pic>
        <p:nvPicPr>
          <p:cNvPr id="13" name="Picture 12" descr="AS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1" y="4645402"/>
            <a:ext cx="837484" cy="879098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5842000" y="4703950"/>
            <a:ext cx="1365062" cy="762000"/>
            <a:chOff x="2947490" y="3352800"/>
            <a:chExt cx="4087155" cy="2276172"/>
          </a:xfrm>
        </p:grpSpPr>
        <p:sp>
          <p:nvSpPr>
            <p:cNvPr id="3" name="Rectangle 2"/>
            <p:cNvSpPr/>
            <p:nvPr/>
          </p:nvSpPr>
          <p:spPr>
            <a:xfrm>
              <a:off x="2947490" y="3352800"/>
              <a:ext cx="4087155" cy="22761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167" y="3512478"/>
              <a:ext cx="3733800" cy="1956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103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2A2866-9B0E-4370-B838-AC12BC3BF8C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122"/>
            <a:ext cx="9144000" cy="51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1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C53B4C-9494-42DC-8B94-4AFAE6777A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122"/>
            <a:ext cx="9144000" cy="51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9164FE-EEAB-49C4-B54C-8D375F2630A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122"/>
            <a:ext cx="9144000" cy="51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8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C6404-4285-48E8-B0AE-94DE4E57367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122"/>
            <a:ext cx="9144000" cy="51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0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71D28E-1F19-48A5-92B0-6452187485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122"/>
            <a:ext cx="9144000" cy="51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1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3F681C-C2DD-4107-A696-362D3002884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122"/>
            <a:ext cx="9144000" cy="51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0335D-EBFE-4CEA-9C9C-D7F92B58E7A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122"/>
            <a:ext cx="9144000" cy="51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0F571A-30DB-405F-8416-A870E581656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122"/>
            <a:ext cx="9144000" cy="51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0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763847-4A22-4DD1-A9A4-930497618AA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122"/>
            <a:ext cx="9144000" cy="51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617192-11A3-48C3-9EE6-D94E26B6EAA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5122"/>
            <a:ext cx="9144000" cy="51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8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 All Our Partners!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88"/>
          <a:stretch/>
        </p:blipFill>
        <p:spPr>
          <a:xfrm>
            <a:off x="0" y="785075"/>
            <a:ext cx="9144000" cy="1828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41908"/>
          <a:stretch/>
        </p:blipFill>
        <p:spPr>
          <a:xfrm>
            <a:off x="0" y="2964544"/>
            <a:ext cx="9144000" cy="236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295900"/>
            <a:ext cx="33441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Code Sprint, April 2017, University of Oregon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552700"/>
            <a:ext cx="26650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Code Sprint, September 2015, LLNL</a:t>
            </a:r>
          </a:p>
        </p:txBody>
      </p:sp>
    </p:spTree>
    <p:extLst>
      <p:ext uri="{BB962C8B-B14F-4D97-AF65-F5344CB8AC3E}">
        <p14:creationId xmlns:p14="http://schemas.microsoft.com/office/powerpoint/2010/main" val="24555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641293-5A42-482A-B63D-0866E46431AF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499DB-9D6F-4194-9C52-AF165BDF9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9144000" cy="2926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8AA8E1-E30D-4C36-96AC-1E7D25273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83380"/>
            <a:ext cx="9144000" cy="952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928AF-8C3F-41EA-BD98-DA52A0F7AB69}"/>
              </a:ext>
            </a:extLst>
          </p:cNvPr>
          <p:cNvSpPr txBox="1"/>
          <p:nvPr/>
        </p:nvSpPr>
        <p:spPr>
          <a:xfrm>
            <a:off x="0" y="5067300"/>
            <a:ext cx="2321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Abstracts Due: June 17</a:t>
            </a:r>
          </a:p>
          <a:p>
            <a:r>
              <a:rPr lang="en-US" dirty="0">
                <a:solidFill>
                  <a:srgbClr val="000000"/>
                </a:solidFill>
              </a:rPr>
              <a:t>Papers Due: June 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7AC67E-613D-497D-9CB4-A69F205242E4}"/>
              </a:ext>
            </a:extLst>
          </p:cNvPr>
          <p:cNvSpPr txBox="1"/>
          <p:nvPr/>
        </p:nvSpPr>
        <p:spPr>
          <a:xfrm>
            <a:off x="3810000" y="109461"/>
            <a:ext cx="5410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The 9th IEEE Symposium on Large Data Analysis and Visualization</a:t>
            </a:r>
          </a:p>
          <a:p>
            <a:r>
              <a:rPr lang="en-US" sz="2400" dirty="0">
                <a:solidFill>
                  <a:srgbClr val="000000"/>
                </a:solidFill>
              </a:rPr>
              <a:t>in conjunction with IEEE VIS 2019,</a:t>
            </a:r>
          </a:p>
          <a:p>
            <a:r>
              <a:rPr lang="en-US" sz="2400" dirty="0">
                <a:solidFill>
                  <a:srgbClr val="000000"/>
                </a:solidFill>
              </a:rPr>
              <a:t>Vancouver, BC, Canada, October 21, 2019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31E367-20B4-4B0B-9C90-89E6DAFB0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70125"/>
            <a:ext cx="3048264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VTK-m?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0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9894" y="1148752"/>
            <a:ext cx="6229269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7" dirty="0"/>
              <a:t>My new computer's got the clocks, it rocks</a:t>
            </a:r>
          </a:p>
          <a:p>
            <a:pPr algn="ctr"/>
            <a:r>
              <a:rPr lang="en-US" sz="2667" dirty="0"/>
              <a:t>But it was obsolete before I opened the box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3618" y="1968501"/>
            <a:ext cx="48995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dirty="0"/>
              <a:t>− “Weird” Al </a:t>
            </a:r>
            <a:r>
              <a:rPr lang="en-US" sz="1500" dirty="0" err="1"/>
              <a:t>Yankovic</a:t>
            </a:r>
            <a:r>
              <a:rPr lang="en-US" sz="1500" dirty="0"/>
              <a:t>, </a:t>
            </a:r>
            <a:r>
              <a:rPr lang="en-US" sz="1500" i="1" dirty="0"/>
              <a:t>It’s All About the Pentiums</a:t>
            </a:r>
            <a:r>
              <a:rPr lang="en-US" sz="1500" dirty="0"/>
              <a:t>, circa 1999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5976" y="2963333"/>
            <a:ext cx="309206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7" dirty="0"/>
              <a:t>Moore’s Law is dead.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18769" y="3365501"/>
            <a:ext cx="23743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dirty="0"/>
              <a:t>− Gordon Moore, circa 2005</a:t>
            </a:r>
          </a:p>
        </p:txBody>
      </p:sp>
    </p:spTree>
    <p:extLst>
      <p:ext uri="{BB962C8B-B14F-4D97-AF65-F5344CB8AC3E}">
        <p14:creationId xmlns:p14="http://schemas.microsoft.com/office/powerpoint/2010/main" val="255740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6092606" y="1714328"/>
            <a:ext cx="1838026" cy="400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1" y="2"/>
            <a:ext cx="5538595" cy="5538595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4971704" y="3428656"/>
            <a:ext cx="2109941" cy="92309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2400209" y="3098978"/>
            <a:ext cx="4681432" cy="92309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5037640" y="1714329"/>
            <a:ext cx="2044005" cy="1054971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916730" y="263743"/>
            <a:ext cx="3164912" cy="2175877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2334274" y="263745"/>
            <a:ext cx="1582456" cy="138464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73542" y="1790702"/>
            <a:ext cx="157045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Distributed</a:t>
            </a:r>
          </a:p>
          <a:p>
            <a:r>
              <a:rPr lang="en-US" sz="2400" dirty="0"/>
              <a:t>Parallelism</a:t>
            </a:r>
          </a:p>
        </p:txBody>
      </p:sp>
      <p:sp>
        <p:nvSpPr>
          <p:cNvPr id="10" name="Oval 9"/>
          <p:cNvSpPr/>
          <p:nvPr/>
        </p:nvSpPr>
        <p:spPr>
          <a:xfrm>
            <a:off x="6795241" y="2175879"/>
            <a:ext cx="923099" cy="1582456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ParaView_whi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79" y="2769300"/>
            <a:ext cx="1752600" cy="4095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4FD744-3FDA-448D-8ED4-E9CB6CB20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3185898"/>
            <a:ext cx="1066800" cy="4959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25F895-6000-44D6-9A44-3A8536452C8E}"/>
              </a:ext>
            </a:extLst>
          </p:cNvPr>
          <p:cNvSpPr txBox="1"/>
          <p:nvPr/>
        </p:nvSpPr>
        <p:spPr>
          <a:xfrm>
            <a:off x="7772400" y="3680147"/>
            <a:ext cx="13660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ALPINE/</a:t>
            </a:r>
          </a:p>
          <a:p>
            <a:pPr algn="ctr"/>
            <a:r>
              <a:rPr lang="en-US" sz="2800" dirty="0"/>
              <a:t>ASCENT</a:t>
            </a:r>
          </a:p>
        </p:txBody>
      </p:sp>
    </p:spTree>
    <p:extLst>
      <p:ext uri="{BB962C8B-B14F-4D97-AF65-F5344CB8AC3E}">
        <p14:creationId xmlns:p14="http://schemas.microsoft.com/office/powerpoint/2010/main" val="16314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6092606" y="1714328"/>
            <a:ext cx="1838026" cy="400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1" y="2"/>
            <a:ext cx="5538595" cy="5538595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4971704" y="3428656"/>
            <a:ext cx="2109941" cy="92309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2400209" y="3098978"/>
            <a:ext cx="4681432" cy="92309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5037640" y="1714329"/>
            <a:ext cx="2044005" cy="1054971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916730" y="263743"/>
            <a:ext cx="3164912" cy="2175877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2334274" y="263745"/>
            <a:ext cx="1582456" cy="138464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73542" y="1790702"/>
            <a:ext cx="157045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Distributed</a:t>
            </a:r>
          </a:p>
          <a:p>
            <a:r>
              <a:rPr lang="en-US" sz="2400" dirty="0"/>
              <a:t>Parallelism</a:t>
            </a:r>
          </a:p>
        </p:txBody>
      </p:sp>
      <p:sp>
        <p:nvSpPr>
          <p:cNvPr id="10" name="Oval 9"/>
          <p:cNvSpPr/>
          <p:nvPr/>
        </p:nvSpPr>
        <p:spPr>
          <a:xfrm>
            <a:off x="6795241" y="2175879"/>
            <a:ext cx="923099" cy="1582456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7914" y="2933702"/>
            <a:ext cx="1983887" cy="2044005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14" y="4813754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 Node</a:t>
            </a:r>
          </a:p>
          <a:p>
            <a:r>
              <a:rPr lang="en-US" sz="2400" dirty="0"/>
              <a:t>Parallelism</a:t>
            </a:r>
          </a:p>
        </p:txBody>
      </p:sp>
      <p:pic>
        <p:nvPicPr>
          <p:cNvPr id="14" name="Picture 13" descr="ParaView_whi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79" y="2769300"/>
            <a:ext cx="1752600" cy="4095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3185898"/>
            <a:ext cx="1066800" cy="4959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72400" y="3680147"/>
            <a:ext cx="13660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ALPINE/</a:t>
            </a:r>
          </a:p>
          <a:p>
            <a:pPr algn="ctr"/>
            <a:r>
              <a:rPr lang="en-US" sz="2800" dirty="0"/>
              <a:t>ASCENT</a:t>
            </a:r>
          </a:p>
        </p:txBody>
      </p:sp>
      <p:pic>
        <p:nvPicPr>
          <p:cNvPr id="16" name="Picture 15" descr="VTKm_Logo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92" y="5067299"/>
            <a:ext cx="119485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7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VTK-m: the ’m’ is for many-core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VTK: </a:t>
            </a:r>
          </a:p>
          <a:p>
            <a:pPr lvl="1"/>
            <a:r>
              <a:rPr lang="en-US" dirty="0"/>
              <a:t>popular, open source, supported by a community</a:t>
            </a:r>
          </a:p>
          <a:p>
            <a:pPr lvl="1"/>
            <a:r>
              <a:rPr lang="mr-IN" dirty="0"/>
              <a:t>…</a:t>
            </a:r>
            <a:r>
              <a:rPr lang="en-US" dirty="0"/>
              <a:t> but primarily single core only.</a:t>
            </a:r>
          </a:p>
          <a:p>
            <a:r>
              <a:rPr lang="en-US" dirty="0"/>
              <a:t>VTK-m: </a:t>
            </a:r>
          </a:p>
          <a:p>
            <a:pPr lvl="1"/>
            <a:r>
              <a:rPr lang="en-US" dirty="0"/>
              <a:t>name chosen to evoke the positive attributes of VTK</a:t>
            </a:r>
          </a:p>
          <a:p>
            <a:pPr lvl="1"/>
            <a:r>
              <a:rPr lang="mr-IN" dirty="0"/>
              <a:t>…</a:t>
            </a:r>
            <a:r>
              <a:rPr lang="en-US" dirty="0"/>
              <a:t> but will support multi-core and many-core.</a:t>
            </a:r>
          </a:p>
          <a:p>
            <a:endParaRPr lang="en-US" dirty="0"/>
          </a:p>
          <a:p>
            <a:r>
              <a:rPr lang="en-US" dirty="0"/>
              <a:t>VTK-m is the only DOE effort for many-core visualization.</a:t>
            </a:r>
          </a:p>
          <a:p>
            <a:pPr lvl="1"/>
            <a:r>
              <a:rPr lang="en-US" dirty="0"/>
              <a:t>Previously there were 3 predecessor projects, but the PI’s of those projects decided </a:t>
            </a:r>
            <a:r>
              <a:rPr lang="en-US"/>
              <a:t>to join forces in 2014 to make VTK-m.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0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28461" y="0"/>
            <a:ext cx="1543412" cy="5687432"/>
            <a:chOff x="1609153" y="0"/>
            <a:chExt cx="1852094" cy="5698584"/>
          </a:xfrm>
        </p:grpSpPr>
        <p:pic>
          <p:nvPicPr>
            <p:cNvPr id="18" name="Picture 17" descr="MC_CUDA_SDK_blu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153" y="0"/>
              <a:ext cx="874522" cy="565785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277385" y="5143500"/>
              <a:ext cx="1183862" cy="555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CUDA SDK</a:t>
              </a:r>
            </a:p>
            <a:p>
              <a:r>
                <a:rPr lang="en-US" sz="1500" dirty="0"/>
                <a:t>561 Lines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16500" y="0"/>
            <a:ext cx="1317945" cy="3101702"/>
            <a:chOff x="6833551" y="0"/>
            <a:chExt cx="1581534" cy="3107785"/>
          </a:xfrm>
        </p:grpSpPr>
        <p:pic>
          <p:nvPicPr>
            <p:cNvPr id="19" name="Picture 18" descr="MC_VTKm_blu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551" y="0"/>
              <a:ext cx="701294" cy="286105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312476" y="2552700"/>
              <a:ext cx="1102609" cy="555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VTK-m</a:t>
              </a:r>
            </a:p>
            <a:p>
              <a:r>
                <a:rPr lang="en-US" sz="1500" dirty="0"/>
                <a:t>283 Lines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885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Sandia_CorpPresentation_Template1">
  <a:themeElements>
    <a:clrScheme name="Lighter">
      <a:dk1>
        <a:sysClr val="windowText" lastClr="000000"/>
      </a:dk1>
      <a:lt1>
        <a:sysClr val="window" lastClr="FFFFFF"/>
      </a:lt1>
      <a:dk2>
        <a:srgbClr val="464646"/>
      </a:dk2>
      <a:lt2>
        <a:srgbClr val="DEDEE0"/>
      </a:lt2>
      <a:accent1>
        <a:srgbClr val="FD3636"/>
      </a:accent1>
      <a:accent2>
        <a:srgbClr val="726056"/>
      </a:accent2>
      <a:accent3>
        <a:srgbClr val="AC956E"/>
      </a:accent3>
      <a:accent4>
        <a:srgbClr val="808DA9"/>
      </a:accent4>
      <a:accent5>
        <a:srgbClr val="2F80F6"/>
      </a:accent5>
      <a:accent6>
        <a:srgbClr val="FE4631"/>
      </a:accent6>
      <a:hlink>
        <a:srgbClr val="37A6D2"/>
      </a:hlink>
      <a:folHlink>
        <a:srgbClr val="E8606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666BA35DEE9447B048C368991FE2B1" ma:contentTypeVersion="0" ma:contentTypeDescription="Create a new document." ma:contentTypeScope="" ma:versionID="0b626b73d5a2a428e247926fca7a13c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4cbd0b197a6393855700513ab197847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0532CC-BF2E-49FE-ABC8-F4669B6D31B2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B071D1C-2873-484D-BF0E-5151C23FD3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393A2A1-BFEC-4A31-804D-994D6B454D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Sandia_CorpPresentation_Template1.thmx</Template>
  <TotalTime>1488</TotalTime>
  <Words>590</Words>
  <Application>Microsoft Office PowerPoint</Application>
  <PresentationFormat>On-screen Show (16:10)</PresentationFormat>
  <Paragraphs>84</Paragraphs>
  <Slides>30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ＭＳ Ｐゴシック</vt:lpstr>
      <vt:lpstr>Arial</vt:lpstr>
      <vt:lpstr>Calibri</vt:lpstr>
      <vt:lpstr>Wingdings</vt:lpstr>
      <vt:lpstr>Sandia_CorpPresentation_Template1</vt:lpstr>
      <vt:lpstr>VTK-m Update</vt:lpstr>
      <vt:lpstr>Acknowledgements</vt:lpstr>
      <vt:lpstr>Thanks to All Our Partners!</vt:lpstr>
      <vt:lpstr>Why VTK-m?</vt:lpstr>
      <vt:lpstr>PowerPoint Presentation</vt:lpstr>
      <vt:lpstr>PowerPoint Presentation</vt:lpstr>
      <vt:lpstr>PowerPoint Presentation</vt:lpstr>
      <vt:lpstr>VTK-m: the ’m’ is for many-core</vt:lpstr>
      <vt:lpstr>PowerPoint Presentation</vt:lpstr>
      <vt:lpstr>PowerPoint Presentation</vt:lpstr>
      <vt:lpstr>PowerPoint Presentation</vt:lpstr>
      <vt:lpstr>Using VTK-m in ParaView</vt:lpstr>
      <vt:lpstr>PowerPoint Presentation</vt:lpstr>
      <vt:lpstr>Using VTK-m in VisIt</vt:lpstr>
      <vt:lpstr>PowerPoint Presentation</vt:lpstr>
      <vt:lpstr>What is Going on Now?</vt:lpstr>
      <vt:lpstr>ECP/VTK-m Schedule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Sandia National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Moreland, Kenneth</cp:lastModifiedBy>
  <cp:revision>44</cp:revision>
  <dcterms:created xsi:type="dcterms:W3CDTF">2011-10-03T16:15:05Z</dcterms:created>
  <dcterms:modified xsi:type="dcterms:W3CDTF">2019-04-16T17:04:03Z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bool>true</vt:bool>
  </property>
  <property fmtid="{D5CDD505-2E9C-101B-9397-08002B2CF9AE}" pid="3" name="ContentTypeId">
    <vt:lpwstr>0x0101003F666BA35DEE9447B048C368991FE2B1</vt:lpwstr>
  </property>
</Properties>
</file>