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3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83" r:id="rId4"/>
    <p:sldId id="258" r:id="rId5"/>
    <p:sldId id="259" r:id="rId6"/>
    <p:sldId id="264" r:id="rId7"/>
    <p:sldId id="265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66" r:id="rId16"/>
    <p:sldId id="274" r:id="rId17"/>
    <p:sldId id="275" r:id="rId18"/>
    <p:sldId id="276" r:id="rId19"/>
    <p:sldId id="277" r:id="rId20"/>
    <p:sldId id="278" r:id="rId21"/>
    <p:sldId id="282" r:id="rId22"/>
    <p:sldId id="279" r:id="rId23"/>
    <p:sldId id="281" r:id="rId24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A6CD"/>
    <a:srgbClr val="9D8C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5"/>
    <p:restoredTop sz="94708"/>
  </p:normalViewPr>
  <p:slideViewPr>
    <p:cSldViewPr snapToObjects="1">
      <p:cViewPr varScale="1">
        <p:scale>
          <a:sx n="106" d="100"/>
          <a:sy n="106" d="100"/>
        </p:scale>
        <p:origin x="1144" y="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E8FA7-2F4C-5D49-9BA4-AF921E49AE74}" type="datetime1">
              <a:rPr lang="en-US" smtClean="0"/>
              <a:pPr/>
              <a:t>11/15/17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337E74-6FDC-BA4C-B798-CEB3174D95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4989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6B0FB-EA67-3A40-825F-8F252A860502}" type="datetime1">
              <a:rPr lang="en-US" smtClean="0"/>
              <a:pPr/>
              <a:t>11/15/17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C66A3-1D14-8C46-8C0C-97773EFB71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3337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Why is this happening now?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In</a:t>
            </a:r>
            <a:r>
              <a:rPr lang="en-US" baseline="0" dirty="0"/>
              <a:t> previous years we enjoyed a doubling of clock rate every 18 months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/>
              <a:t>Frustrating to computer buyers but great for HPC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/>
              <a:t>(Technically, </a:t>
            </a:r>
            <a:r>
              <a:rPr lang="en-US" baseline="0" noProof="0" dirty="0"/>
              <a:t>it’s </a:t>
            </a:r>
            <a:r>
              <a:rPr lang="en-US" baseline="0" noProof="0" dirty="0" err="1"/>
              <a:t>Dennard</a:t>
            </a:r>
            <a:r>
              <a:rPr lang="en-US" baseline="0" noProof="0" dirty="0"/>
              <a:t> scaling, that power in transistors drops as they shrink, that is dead</a:t>
            </a:r>
            <a:r>
              <a:rPr lang="fr-FR" baseline="0" dirty="0"/>
              <a:t>.)</a:t>
            </a:r>
            <a:endParaRPr lang="en-US" baseline="0" dirty="0"/>
          </a:p>
          <a:p>
            <a:pPr marL="171450" lvl="0" indent="-171450">
              <a:buFont typeface="Arial"/>
              <a:buChar char="•"/>
            </a:pPr>
            <a:r>
              <a:rPr lang="en-US" dirty="0"/>
              <a:t>Now,</a:t>
            </a:r>
            <a:r>
              <a:rPr lang="en-US" baseline="0" dirty="0"/>
              <a:t> clock rates have leveled off at 2-4 GHz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/>
              <a:t>Manufactures compensate by adding more cores, more parallelism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702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24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07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The source code of Marching Cubes in three different packages. Case tables removed (all essentially the same).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CUDA</a:t>
            </a:r>
            <a:r>
              <a:rPr lang="en-US" baseline="0" dirty="0"/>
              <a:t> SDK: </a:t>
            </a:r>
            <a:r>
              <a:rPr lang="en-US" baseline="0" dirty="0" err="1"/>
              <a:t>marchingCubes_kernel.cu</a:t>
            </a:r>
            <a:endParaRPr lang="en-US" baseline="0" dirty="0"/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VTK-m: </a:t>
            </a:r>
            <a:r>
              <a:rPr lang="en-US" baseline="0" dirty="0" err="1"/>
              <a:t>IsosurfaceUniformGrid.h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351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195388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486400"/>
            <a:ext cx="9144000" cy="2286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410200"/>
            <a:ext cx="9144000" cy="5715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1" y="2628900"/>
            <a:ext cx="8228489" cy="616743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1" y="3245643"/>
            <a:ext cx="8228489" cy="1809834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5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304801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SNL_Motto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227138" y="445294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 userDrawn="1"/>
        </p:nvSpPr>
        <p:spPr>
          <a:xfrm>
            <a:off x="2857203" y="5104626"/>
            <a:ext cx="62377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997575" algn="r"/>
              </a:tabLst>
              <a:defRPr/>
            </a:pPr>
            <a:r>
              <a:rPr lang="en-US" sz="6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multi-mission laboratory managed and operated by National Technology and Engineering Solutions of Sandia, LLC., a wholly owned subsidiary of Honeywell International, Inc., for the U.S. Department of Energy’s National Nuclear Security Administration under contract DE-NA0003525.	SAND NO. </a:t>
            </a:r>
            <a:r>
              <a:rPr lang="de-DE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2017-12418 PE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23" name="Picture 22" descr="New_DOE_Logo_Whit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4" y="5134737"/>
            <a:ext cx="981012" cy="246888"/>
          </a:xfrm>
          <a:prstGeom prst="rect">
            <a:avLst/>
          </a:prstGeom>
        </p:spPr>
      </p:pic>
      <p:pic>
        <p:nvPicPr>
          <p:cNvPr id="24" name="Picture 23" descr="NNSA Logo_Whi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00" y="5134737"/>
            <a:ext cx="888456" cy="246888"/>
          </a:xfrm>
          <a:prstGeom prst="rect">
            <a:avLst/>
          </a:prstGeom>
        </p:spPr>
      </p:pic>
      <p:pic>
        <p:nvPicPr>
          <p:cNvPr id="26" name="Picture 25" descr="ccr-logo-white-transparent-background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750" y="5067300"/>
            <a:ext cx="791359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2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43756"/>
            <a:ext cx="8991600" cy="49331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398" y="2283619"/>
            <a:ext cx="7772400" cy="1021556"/>
          </a:xfrm>
        </p:spPr>
        <p:txBody>
          <a:bodyPr anchor="b"/>
          <a:lstStyle>
            <a:lvl1pPr algn="l">
              <a:defRPr sz="40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398" y="3305175"/>
            <a:ext cx="7772400" cy="1125140"/>
          </a:xfrm>
        </p:spPr>
        <p:txBody>
          <a:bodyPr anchor="t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743757"/>
            <a:ext cx="4419600" cy="49331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43757"/>
            <a:ext cx="4419600" cy="49331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743756"/>
            <a:ext cx="4421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" y="1223578"/>
            <a:ext cx="4421188" cy="44535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744764"/>
            <a:ext cx="4422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224584"/>
            <a:ext cx="4422775" cy="445231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405" y="4889499"/>
            <a:ext cx="2895600" cy="213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1"/>
            <a:ext cx="8077200" cy="743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743756"/>
            <a:ext cx="8991600" cy="493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6" descr="SNL_Stacked_White.png"/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023225" y="133350"/>
            <a:ext cx="914400" cy="35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801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5">
              <a:lumMod val="20000"/>
              <a:lumOff val="80000"/>
            </a:schemeClr>
          </a:solidFill>
          <a:latin typeface="Calibri"/>
          <a:ea typeface="ＭＳ Ｐゴシック" charset="-128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5">
            <a:lumMod val="60000"/>
            <a:lumOff val="40000"/>
          </a:schemeClr>
        </a:buClr>
        <a:buFont typeface="Wingdings" pitchFamily="-111" charset="2"/>
        <a:buChar char="§"/>
        <a:defRPr sz="24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-111" charset="2"/>
        <a:buChar char="§"/>
        <a:defRPr sz="20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Font typeface="Wingdings" pitchFamily="-111" charset="2"/>
        <a:buChar char="§"/>
        <a:defRPr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7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1" y="2628900"/>
            <a:ext cx="8381999" cy="616743"/>
          </a:xfrm>
        </p:spPr>
        <p:txBody>
          <a:bodyPr/>
          <a:lstStyle/>
          <a:p>
            <a:r>
              <a:rPr lang="en-US" dirty="0"/>
              <a:t>VTK-m: Visualization on Modern Processors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1" y="3245643"/>
            <a:ext cx="8381999" cy="1809834"/>
          </a:xfrm>
        </p:spPr>
        <p:txBody>
          <a:bodyPr/>
          <a:lstStyle/>
          <a:p>
            <a:r>
              <a:rPr lang="en-US" dirty="0"/>
              <a:t>Kenneth Moreland  </a:t>
            </a:r>
            <a:r>
              <a:rPr lang="en-US" sz="1800" dirty="0"/>
              <a:t>Sandia National Laboratories</a:t>
            </a:r>
            <a:endParaRPr lang="en-US" dirty="0"/>
          </a:p>
          <a:p>
            <a:r>
              <a:rPr lang="en-US" sz="2000" dirty="0"/>
              <a:t>November 15, 2017</a:t>
            </a:r>
          </a:p>
        </p:txBody>
      </p:sp>
      <p:pic>
        <p:nvPicPr>
          <p:cNvPr id="4" name="Picture 3" descr="Screen shot 2017-03-07 at 6.34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57301"/>
            <a:ext cx="1423192" cy="1371596"/>
          </a:xfrm>
          <a:prstGeom prst="rect">
            <a:avLst/>
          </a:prstGeom>
        </p:spPr>
      </p:pic>
      <p:pic>
        <p:nvPicPr>
          <p:cNvPr id="5" name="Picture 4" descr="Screen shot 2017-03-06 at 8.05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787" y="1257301"/>
            <a:ext cx="2996641" cy="13715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874" y="1257301"/>
            <a:ext cx="1500549" cy="13715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3" t="3813" r="11842" b="6164"/>
          <a:stretch/>
        </p:blipFill>
        <p:spPr>
          <a:xfrm rot="16200000">
            <a:off x="7737723" y="1222597"/>
            <a:ext cx="1371573" cy="1440981"/>
          </a:xfrm>
          <a:prstGeom prst="rect">
            <a:avLst/>
          </a:prstGeom>
        </p:spPr>
      </p:pic>
      <p:pic>
        <p:nvPicPr>
          <p:cNvPr id="10" name="Picture 9" descr="Entropy_compresse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022" y="1257301"/>
            <a:ext cx="1464258" cy="137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191000" y="3429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Reader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191000" y="13335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Filter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191000" y="23241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Filter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191000" y="33147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Filter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191000" y="43053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Rendering</a:t>
            </a:r>
          </a:p>
        </p:txBody>
      </p:sp>
      <p:cxnSp>
        <p:nvCxnSpPr>
          <p:cNvPr id="22" name="Straight Arrow Connector 21"/>
          <p:cNvCxnSpPr>
            <a:stCxn id="10" idx="2"/>
            <a:endCxn id="17" idx="0"/>
          </p:cNvCxnSpPr>
          <p:nvPr/>
        </p:nvCxnSpPr>
        <p:spPr>
          <a:xfrm>
            <a:off x="4770120" y="9525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7" idx="2"/>
            <a:endCxn id="18" idx="0"/>
          </p:cNvCxnSpPr>
          <p:nvPr/>
        </p:nvCxnSpPr>
        <p:spPr>
          <a:xfrm>
            <a:off x="4770120" y="19431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8" idx="2"/>
            <a:endCxn id="19" idx="0"/>
          </p:cNvCxnSpPr>
          <p:nvPr/>
        </p:nvCxnSpPr>
        <p:spPr>
          <a:xfrm>
            <a:off x="4770120" y="29337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9" idx="2"/>
            <a:endCxn id="20" idx="0"/>
          </p:cNvCxnSpPr>
          <p:nvPr/>
        </p:nvCxnSpPr>
        <p:spPr>
          <a:xfrm>
            <a:off x="4770120" y="39243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400800" y="1333500"/>
            <a:ext cx="12192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Algorithm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046" y="876300"/>
            <a:ext cx="1400154" cy="70007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953000" y="26289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467600" y="3029563"/>
            <a:ext cx="1447800" cy="89473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Simulation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534400" y="34486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xgc_wallHi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000500"/>
            <a:ext cx="1084959" cy="1019617"/>
          </a:xfrm>
          <a:prstGeom prst="rect">
            <a:avLst/>
          </a:prstGeom>
        </p:spPr>
      </p:pic>
      <p:cxnSp>
        <p:nvCxnSpPr>
          <p:cNvPr id="36" name="Curved Connector 35"/>
          <p:cNvCxnSpPr>
            <a:stCxn id="29" idx="3"/>
            <a:endCxn id="33" idx="0"/>
          </p:cNvCxnSpPr>
          <p:nvPr/>
        </p:nvCxnSpPr>
        <p:spPr>
          <a:xfrm>
            <a:off x="7620000" y="1638300"/>
            <a:ext cx="1066800" cy="18103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29" idx="1"/>
            <a:endCxn id="31" idx="0"/>
          </p:cNvCxnSpPr>
          <p:nvPr/>
        </p:nvCxnSpPr>
        <p:spPr>
          <a:xfrm rot="10800000" flipV="1">
            <a:off x="5105400" y="1638300"/>
            <a:ext cx="1295400" cy="9906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185" y="2147877"/>
            <a:ext cx="107461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1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Use VTK-m?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0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Use VTK-m?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 dirty="0"/>
          </a:p>
          <a:p>
            <a:r>
              <a:rPr lang="en-US" sz="3200" dirty="0"/>
              <a:t>I use tools like ParaView, Catalyst, etc.</a:t>
            </a:r>
          </a:p>
          <a:p>
            <a:endParaRPr lang="en-US" sz="3200" dirty="0"/>
          </a:p>
          <a:p>
            <a:r>
              <a:rPr lang="en-US" sz="3200" dirty="0"/>
              <a:t>I develop software that uses (or will use) visualization libraries.</a:t>
            </a:r>
          </a:p>
          <a:p>
            <a:endParaRPr lang="en-US" sz="3200" dirty="0"/>
          </a:p>
          <a:p>
            <a:r>
              <a:rPr lang="en-US" sz="3200" dirty="0"/>
              <a:t>I develop visualization software and want to make the leap to many-core devices.</a:t>
            </a:r>
          </a:p>
        </p:txBody>
      </p:sp>
    </p:spTree>
    <p:extLst>
      <p:ext uri="{BB962C8B-B14F-4D97-AF65-F5344CB8AC3E}">
        <p14:creationId xmlns:p14="http://schemas.microsoft.com/office/powerpoint/2010/main" val="83079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Use VTK-m?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use tools like ParaView, Catalyst, etc.</a:t>
            </a:r>
          </a:p>
        </p:txBody>
      </p:sp>
    </p:spTree>
    <p:extLst>
      <p:ext uri="{BB962C8B-B14F-4D97-AF65-F5344CB8AC3E}">
        <p14:creationId xmlns:p14="http://schemas.microsoft.com/office/powerpoint/2010/main" val="327452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191000" y="3429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Reader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191000" y="13335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Filter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191000" y="23241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Filter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191000" y="33147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Filter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191000" y="43053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Rendering</a:t>
            </a:r>
          </a:p>
        </p:txBody>
      </p:sp>
      <p:cxnSp>
        <p:nvCxnSpPr>
          <p:cNvPr id="22" name="Straight Arrow Connector 21"/>
          <p:cNvCxnSpPr>
            <a:stCxn id="10" idx="2"/>
            <a:endCxn id="17" idx="0"/>
          </p:cNvCxnSpPr>
          <p:nvPr/>
        </p:nvCxnSpPr>
        <p:spPr>
          <a:xfrm>
            <a:off x="4770120" y="9525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7" idx="2"/>
            <a:endCxn id="18" idx="0"/>
          </p:cNvCxnSpPr>
          <p:nvPr/>
        </p:nvCxnSpPr>
        <p:spPr>
          <a:xfrm>
            <a:off x="4770120" y="19431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8" idx="2"/>
            <a:endCxn id="19" idx="0"/>
          </p:cNvCxnSpPr>
          <p:nvPr/>
        </p:nvCxnSpPr>
        <p:spPr>
          <a:xfrm>
            <a:off x="4770120" y="29337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9" idx="2"/>
            <a:endCxn id="20" idx="0"/>
          </p:cNvCxnSpPr>
          <p:nvPr/>
        </p:nvCxnSpPr>
        <p:spPr>
          <a:xfrm>
            <a:off x="4770120" y="39243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400800" y="1333500"/>
            <a:ext cx="12192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Algorithm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046" y="876300"/>
            <a:ext cx="1400154" cy="70007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953000" y="26289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467600" y="3029563"/>
            <a:ext cx="1447800" cy="89473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Simulation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534400" y="34486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xgc_wallHi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000500"/>
            <a:ext cx="1084959" cy="1019617"/>
          </a:xfrm>
          <a:prstGeom prst="rect">
            <a:avLst/>
          </a:prstGeom>
        </p:spPr>
      </p:pic>
      <p:cxnSp>
        <p:nvCxnSpPr>
          <p:cNvPr id="36" name="Curved Connector 35"/>
          <p:cNvCxnSpPr>
            <a:stCxn id="29" idx="3"/>
            <a:endCxn id="33" idx="0"/>
          </p:cNvCxnSpPr>
          <p:nvPr/>
        </p:nvCxnSpPr>
        <p:spPr>
          <a:xfrm>
            <a:off x="7620000" y="1638300"/>
            <a:ext cx="1066800" cy="18103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29" idx="1"/>
            <a:endCxn id="31" idx="0"/>
          </p:cNvCxnSpPr>
          <p:nvPr/>
        </p:nvCxnSpPr>
        <p:spPr>
          <a:xfrm rot="10800000" flipV="1">
            <a:off x="5105400" y="1638300"/>
            <a:ext cx="1295400" cy="9906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185" y="2147877"/>
            <a:ext cx="107461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 descr="Shuttle2.png"/>
          <p:cNvPicPr>
            <a:picLocks noChangeAspect="1"/>
          </p:cNvPicPr>
          <p:nvPr/>
        </p:nvPicPr>
        <p:blipFill>
          <a:blip r:embed="rId2"/>
          <a:srcRect t="-4340" b="-4340"/>
          <a:stretch>
            <a:fillRect/>
          </a:stretch>
        </p:blipFill>
        <p:spPr bwMode="auto">
          <a:xfrm>
            <a:off x="-3890" y="-114300"/>
            <a:ext cx="2727473" cy="1852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90" y="2161674"/>
            <a:ext cx="2190750" cy="1752600"/>
          </a:xfrm>
          <a:prstGeom prst="rect">
            <a:avLst/>
          </a:prstGeom>
        </p:spPr>
      </p:pic>
      <p:pic>
        <p:nvPicPr>
          <p:cNvPr id="4" name="Picture 3" descr="ParaView_wh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62100"/>
            <a:ext cx="1752600" cy="4095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3676315"/>
            <a:ext cx="1066800" cy="495969"/>
          </a:xfrm>
          <a:prstGeom prst="rect">
            <a:avLst/>
          </a:prstGeom>
        </p:spPr>
      </p:pic>
      <p:pic>
        <p:nvPicPr>
          <p:cNvPr id="6" name="Picture 5" descr="PV_Catalys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9" y="4657283"/>
            <a:ext cx="2624234" cy="952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91000" y="3429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Reader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191000" y="13335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Filter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191000" y="23241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Filter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191000" y="33147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Filter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191000" y="43053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Rendering</a:t>
            </a:r>
          </a:p>
        </p:txBody>
      </p:sp>
      <p:cxnSp>
        <p:nvCxnSpPr>
          <p:cNvPr id="22" name="Straight Arrow Connector 21"/>
          <p:cNvCxnSpPr>
            <a:stCxn id="10" idx="2"/>
            <a:endCxn id="17" idx="0"/>
          </p:cNvCxnSpPr>
          <p:nvPr/>
        </p:nvCxnSpPr>
        <p:spPr>
          <a:xfrm>
            <a:off x="4770120" y="9525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7" idx="2"/>
            <a:endCxn id="18" idx="0"/>
          </p:cNvCxnSpPr>
          <p:nvPr/>
        </p:nvCxnSpPr>
        <p:spPr>
          <a:xfrm>
            <a:off x="4770120" y="19431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8" idx="2"/>
            <a:endCxn id="19" idx="0"/>
          </p:cNvCxnSpPr>
          <p:nvPr/>
        </p:nvCxnSpPr>
        <p:spPr>
          <a:xfrm>
            <a:off x="4770120" y="29337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9" idx="2"/>
            <a:endCxn id="20" idx="0"/>
          </p:cNvCxnSpPr>
          <p:nvPr/>
        </p:nvCxnSpPr>
        <p:spPr>
          <a:xfrm>
            <a:off x="4770120" y="39243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400800" y="1333500"/>
            <a:ext cx="12192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Algorithm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8046" y="876300"/>
            <a:ext cx="1400154" cy="70007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953000" y="26289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467600" y="3029563"/>
            <a:ext cx="1447800" cy="89473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Simulation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534400" y="34486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xgc_wallHit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000500"/>
            <a:ext cx="1084959" cy="1019617"/>
          </a:xfrm>
          <a:prstGeom prst="rect">
            <a:avLst/>
          </a:prstGeom>
        </p:spPr>
      </p:pic>
      <p:cxnSp>
        <p:nvCxnSpPr>
          <p:cNvPr id="36" name="Curved Connector 35"/>
          <p:cNvCxnSpPr>
            <a:stCxn id="29" idx="3"/>
            <a:endCxn id="33" idx="0"/>
          </p:cNvCxnSpPr>
          <p:nvPr/>
        </p:nvCxnSpPr>
        <p:spPr>
          <a:xfrm>
            <a:off x="7620000" y="1638300"/>
            <a:ext cx="1066800" cy="18103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29" idx="1"/>
            <a:endCxn id="31" idx="0"/>
          </p:cNvCxnSpPr>
          <p:nvPr/>
        </p:nvCxnSpPr>
        <p:spPr>
          <a:xfrm rot="10800000" flipV="1">
            <a:off x="5105400" y="1638300"/>
            <a:ext cx="1295400" cy="9906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2971800" y="1866900"/>
            <a:ext cx="685800" cy="381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2514600" y="2324100"/>
            <a:ext cx="1143000" cy="13531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2514600" y="2476500"/>
            <a:ext cx="1219200" cy="2438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1185" y="2147877"/>
            <a:ext cx="107461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3554" y="38100"/>
            <a:ext cx="3507692" cy="5777484"/>
            <a:chOff x="303554" y="38100"/>
            <a:chExt cx="3507692" cy="57774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3009900"/>
              <a:ext cx="3200400" cy="280568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419100"/>
              <a:ext cx="3200400" cy="281635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03554" y="38100"/>
              <a:ext cx="35076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ParaView Plugin for VTK-m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876800" y="38100"/>
            <a:ext cx="4267200" cy="5486400"/>
            <a:chOff x="4876800" y="38100"/>
            <a:chExt cx="4267200" cy="5486400"/>
          </a:xfrm>
        </p:grpSpPr>
        <p:sp>
          <p:nvSpPr>
            <p:cNvPr id="6" name="TextBox 5"/>
            <p:cNvSpPr txBox="1"/>
            <p:nvPr/>
          </p:nvSpPr>
          <p:spPr>
            <a:xfrm>
              <a:off x="5461771" y="38100"/>
              <a:ext cx="30972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err="1"/>
                <a:t>VisIt</a:t>
              </a:r>
              <a:r>
                <a:rPr lang="en-US" sz="2400" dirty="0"/>
                <a:t> support for VTK-m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4943" y="647700"/>
              <a:ext cx="2970914" cy="208227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56138" y="2755122"/>
              <a:ext cx="35085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Selecting VTK-m with preferences window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4876800" y="3347695"/>
              <a:ext cx="4267200" cy="1880593"/>
              <a:chOff x="4876800" y="3347695"/>
              <a:chExt cx="4267200" cy="1880593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76800" y="3347695"/>
                <a:ext cx="2057400" cy="1880593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6600" y="3347695"/>
                <a:ext cx="2057400" cy="1880593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5573949" y="5216723"/>
              <a:ext cx="28729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Contour plot w/VTK and w/VTK-m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940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Use VTK-m?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develop software that uses (or will use) visualization libraries.</a:t>
            </a:r>
          </a:p>
        </p:txBody>
      </p:sp>
    </p:spTree>
    <p:extLst>
      <p:ext uri="{BB962C8B-B14F-4D97-AF65-F5344CB8AC3E}">
        <p14:creationId xmlns:p14="http://schemas.microsoft.com/office/powerpoint/2010/main" val="389175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191000" y="3429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Reader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191000" y="13335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Filter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191000" y="23241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Filter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191000" y="33147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Filter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191000" y="43053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Rendering</a:t>
            </a:r>
          </a:p>
        </p:txBody>
      </p:sp>
      <p:cxnSp>
        <p:nvCxnSpPr>
          <p:cNvPr id="22" name="Straight Arrow Connector 21"/>
          <p:cNvCxnSpPr>
            <a:stCxn id="10" idx="2"/>
            <a:endCxn id="17" idx="0"/>
          </p:cNvCxnSpPr>
          <p:nvPr/>
        </p:nvCxnSpPr>
        <p:spPr>
          <a:xfrm>
            <a:off x="4770120" y="9525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7" idx="2"/>
            <a:endCxn id="18" idx="0"/>
          </p:cNvCxnSpPr>
          <p:nvPr/>
        </p:nvCxnSpPr>
        <p:spPr>
          <a:xfrm>
            <a:off x="4770120" y="19431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8" idx="2"/>
            <a:endCxn id="19" idx="0"/>
          </p:cNvCxnSpPr>
          <p:nvPr/>
        </p:nvCxnSpPr>
        <p:spPr>
          <a:xfrm>
            <a:off x="4770120" y="29337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9" idx="2"/>
            <a:endCxn id="20" idx="0"/>
          </p:cNvCxnSpPr>
          <p:nvPr/>
        </p:nvCxnSpPr>
        <p:spPr>
          <a:xfrm>
            <a:off x="4770120" y="39243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400800" y="1333500"/>
            <a:ext cx="12192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Algorithm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046" y="876300"/>
            <a:ext cx="1400154" cy="70007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953000" y="26289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467600" y="3029563"/>
            <a:ext cx="1447800" cy="89473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Simulation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534400" y="34486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xgc_wallHi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000500"/>
            <a:ext cx="1084959" cy="1019617"/>
          </a:xfrm>
          <a:prstGeom prst="rect">
            <a:avLst/>
          </a:prstGeom>
        </p:spPr>
      </p:pic>
      <p:cxnSp>
        <p:nvCxnSpPr>
          <p:cNvPr id="36" name="Curved Connector 35"/>
          <p:cNvCxnSpPr>
            <a:stCxn id="29" idx="3"/>
            <a:endCxn id="33" idx="0"/>
          </p:cNvCxnSpPr>
          <p:nvPr/>
        </p:nvCxnSpPr>
        <p:spPr>
          <a:xfrm>
            <a:off x="7620000" y="1638300"/>
            <a:ext cx="1066800" cy="18103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29" idx="1"/>
            <a:endCxn id="31" idx="0"/>
          </p:cNvCxnSpPr>
          <p:nvPr/>
        </p:nvCxnSpPr>
        <p:spPr>
          <a:xfrm rot="10800000" flipV="1">
            <a:off x="5105400" y="1638300"/>
            <a:ext cx="1295400" cy="9906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185" y="2147877"/>
            <a:ext cx="1074615" cy="419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51437" y="2541054"/>
            <a:ext cx="2375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VTK/Accelerators/</a:t>
            </a:r>
            <a:r>
              <a:rPr lang="en-US" dirty="0" err="1"/>
              <a:t>Vtkm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98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844" y="0"/>
            <a:ext cx="592631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2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Acknowledgements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67" dirty="0"/>
              <a:t>This material is based upon work supported by the U.S. Department of Energy, Office of Science, Office of Advanced Scientific Computing Research, under Award Numbers 10-014707, 12-015215, and 14-017566.</a:t>
            </a:r>
          </a:p>
          <a:p>
            <a:r>
              <a:rPr lang="en-US" sz="1667" dirty="0"/>
              <a:t>This research was supported by the </a:t>
            </a:r>
            <a:r>
              <a:rPr lang="en-US" sz="1667" dirty="0" err="1"/>
              <a:t>Exascale</a:t>
            </a:r>
            <a:r>
              <a:rPr lang="en-US" sz="1667" dirty="0"/>
              <a:t> Computing Project (17-SC-20-SC), a collaborative effort of two U.S. Department of Energy organizations (Office of Science and the National Nuclear Security Administration) responsible for the planning and preparation of a capable </a:t>
            </a:r>
            <a:r>
              <a:rPr lang="en-US" sz="1667" dirty="0" err="1"/>
              <a:t>exascale</a:t>
            </a:r>
            <a:r>
              <a:rPr lang="en-US" sz="1667" dirty="0"/>
              <a:t> ecosystem, including software, applications, hardware, advanced system engineering, and early testbed platforms, in support of the nation’s </a:t>
            </a:r>
            <a:r>
              <a:rPr lang="en-US" sz="1667" dirty="0" err="1"/>
              <a:t>exascale</a:t>
            </a:r>
            <a:r>
              <a:rPr lang="en-US" sz="1667" dirty="0"/>
              <a:t> computing imperative.</a:t>
            </a:r>
          </a:p>
          <a:p>
            <a:r>
              <a:rPr lang="en-US" sz="1667" dirty="0"/>
              <a:t>Sandia National Laboratories is a </a:t>
            </a:r>
            <a:r>
              <a:rPr lang="en-US" sz="1667" dirty="0" err="1"/>
              <a:t>multimission</a:t>
            </a:r>
            <a:r>
              <a:rPr lang="en-US" sz="1667" dirty="0"/>
              <a:t> laboratory managed and operated by National Technology and Engineering Solutions of Sandia, LLC., a wholly owned subsidiary of Honeywell International, Inc., for the U.S. Department of Energy’s National Nuclear Security Administration under contract DE-NA-0003525.</a:t>
            </a:r>
          </a:p>
          <a:p>
            <a:r>
              <a:rPr lang="en-US" sz="1667" b="1" dirty="0"/>
              <a:t>Thanks to many, many partners in labs, universities, and industry.</a:t>
            </a:r>
          </a:p>
          <a:p>
            <a:endParaRPr lang="en-US" sz="1667" dirty="0"/>
          </a:p>
        </p:txBody>
      </p:sp>
      <p:pic>
        <p:nvPicPr>
          <p:cNvPr id="12" name="Picture 11" descr="XVisLog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39" y="4703951"/>
            <a:ext cx="1326445" cy="762000"/>
          </a:xfrm>
          <a:prstGeom prst="rect">
            <a:avLst/>
          </a:prstGeom>
        </p:spPr>
      </p:pic>
      <p:pic>
        <p:nvPicPr>
          <p:cNvPr id="13" name="Picture 12" descr="AS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01" y="4645402"/>
            <a:ext cx="837484" cy="879098"/>
          </a:xfrm>
          <a:prstGeom prst="rect">
            <a:avLst/>
          </a:prstGeom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5842000" y="4703950"/>
            <a:ext cx="1365062" cy="762000"/>
            <a:chOff x="2947490" y="3352800"/>
            <a:chExt cx="4087155" cy="2276172"/>
          </a:xfrm>
        </p:grpSpPr>
        <p:sp>
          <p:nvSpPr>
            <p:cNvPr id="3" name="Rectangle 2"/>
            <p:cNvSpPr/>
            <p:nvPr/>
          </p:nvSpPr>
          <p:spPr>
            <a:xfrm>
              <a:off x="2947490" y="3352800"/>
              <a:ext cx="4087155" cy="22761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167" y="3512478"/>
              <a:ext cx="3733800" cy="19568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103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Use VTK-m?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develop visualization software and want to make the leap to many-core devices.</a:t>
            </a:r>
          </a:p>
        </p:txBody>
      </p:sp>
    </p:spTree>
    <p:extLst>
      <p:ext uri="{BB962C8B-B14F-4D97-AF65-F5344CB8AC3E}">
        <p14:creationId xmlns:p14="http://schemas.microsoft.com/office/powerpoint/2010/main" val="33688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844" y="0"/>
            <a:ext cx="592631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9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928461" y="0"/>
            <a:ext cx="1543412" cy="5687432"/>
            <a:chOff x="1609153" y="0"/>
            <a:chExt cx="1852094" cy="5698584"/>
          </a:xfrm>
        </p:grpSpPr>
        <p:pic>
          <p:nvPicPr>
            <p:cNvPr id="18" name="Picture 17" descr="MC_CUDA_SDK_blu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9153" y="0"/>
              <a:ext cx="874522" cy="565785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277385" y="5143500"/>
              <a:ext cx="1183862" cy="555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CUDA SDK</a:t>
              </a:r>
            </a:p>
            <a:p>
              <a:r>
                <a:rPr lang="en-US" sz="1500" dirty="0"/>
                <a:t>561 Lines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016500" y="0"/>
            <a:ext cx="1317945" cy="3101702"/>
            <a:chOff x="6833551" y="0"/>
            <a:chExt cx="1581534" cy="3107785"/>
          </a:xfrm>
        </p:grpSpPr>
        <p:pic>
          <p:nvPicPr>
            <p:cNvPr id="19" name="Picture 18" descr="MC_VTKm_blu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3551" y="0"/>
              <a:ext cx="701294" cy="286105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312476" y="2552700"/>
              <a:ext cx="1102609" cy="555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VTK-m</a:t>
              </a:r>
            </a:p>
            <a:p>
              <a:r>
                <a:rPr lang="en-US" sz="1500" dirty="0"/>
                <a:t>283 Lines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671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Many-core processing is coming to… everything</a:t>
            </a:r>
          </a:p>
          <a:p>
            <a:r>
              <a:rPr lang="en-US" dirty="0"/>
              <a:t>VTK-m is coming to use them efficiently</a:t>
            </a:r>
          </a:p>
        </p:txBody>
      </p:sp>
    </p:spTree>
    <p:extLst>
      <p:ext uri="{BB962C8B-B14F-4D97-AF65-F5344CB8AC3E}">
        <p14:creationId xmlns:p14="http://schemas.microsoft.com/office/powerpoint/2010/main" val="164036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 to All Our Partners!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88"/>
          <a:stretch/>
        </p:blipFill>
        <p:spPr>
          <a:xfrm>
            <a:off x="0" y="647700"/>
            <a:ext cx="9144000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41908"/>
          <a:stretch/>
        </p:blipFill>
        <p:spPr>
          <a:xfrm>
            <a:off x="4011" y="3009900"/>
            <a:ext cx="9144000" cy="2362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345668"/>
            <a:ext cx="4394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Code Sprint, April 2017, University of Oregon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2463284"/>
            <a:ext cx="3496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Code Sprint, September 2015</a:t>
            </a:r>
            <a:r>
              <a:rPr lang="en-US" smtClean="0"/>
              <a:t>, LLNL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5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VTK-m?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39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9894" y="1148752"/>
            <a:ext cx="6229269" cy="913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67" dirty="0"/>
              <a:t>My new computer's got the clocks, it rocks</a:t>
            </a:r>
          </a:p>
          <a:p>
            <a:pPr algn="ctr"/>
            <a:r>
              <a:rPr lang="en-US" sz="2667" dirty="0"/>
              <a:t>But it was obsolete before I opened the box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3618" y="1968501"/>
            <a:ext cx="48995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00" dirty="0"/>
              <a:t>− “Weird” Al </a:t>
            </a:r>
            <a:r>
              <a:rPr lang="en-US" sz="1500" dirty="0" err="1"/>
              <a:t>Yankovic</a:t>
            </a:r>
            <a:r>
              <a:rPr lang="en-US" sz="1500" dirty="0"/>
              <a:t>, </a:t>
            </a:r>
            <a:r>
              <a:rPr lang="en-US" sz="1500" i="1" dirty="0"/>
              <a:t>It’s All About the Pentiums</a:t>
            </a:r>
            <a:r>
              <a:rPr lang="en-US" sz="1500" dirty="0"/>
              <a:t>, circa 1999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25976" y="2963333"/>
            <a:ext cx="3092065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67" dirty="0"/>
              <a:t>Moore’s Law is dead.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18769" y="3365501"/>
            <a:ext cx="23743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00" dirty="0"/>
              <a:t>− Gordon Moore, circa 2005</a:t>
            </a:r>
          </a:p>
        </p:txBody>
      </p:sp>
    </p:spTree>
    <p:extLst>
      <p:ext uri="{BB962C8B-B14F-4D97-AF65-F5344CB8AC3E}">
        <p14:creationId xmlns:p14="http://schemas.microsoft.com/office/powerpoint/2010/main" val="370215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0" descr="Viz clus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6" r="59079"/>
          <a:stretch/>
        </p:blipFill>
        <p:spPr bwMode="auto">
          <a:xfrm>
            <a:off x="6092606" y="1714328"/>
            <a:ext cx="1838026" cy="4000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ecomposedGri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1" y="2"/>
            <a:ext cx="5538595" cy="5538595"/>
          </a:xfrm>
          <a:prstGeom prst="rect">
            <a:avLst/>
          </a:prstGeom>
        </p:spPr>
      </p:pic>
      <p:cxnSp>
        <p:nvCxnSpPr>
          <p:cNvPr id="4" name="Elbow Connector 3"/>
          <p:cNvCxnSpPr/>
          <p:nvPr/>
        </p:nvCxnSpPr>
        <p:spPr>
          <a:xfrm flipV="1">
            <a:off x="4971704" y="3428656"/>
            <a:ext cx="2109941" cy="923099"/>
          </a:xfrm>
          <a:prstGeom prst="bentConnector3">
            <a:avLst>
              <a:gd name="adj1" fmla="val 38425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4"/>
          <p:cNvCxnSpPr/>
          <p:nvPr/>
        </p:nvCxnSpPr>
        <p:spPr>
          <a:xfrm flipV="1">
            <a:off x="2400209" y="3098978"/>
            <a:ext cx="4681432" cy="923099"/>
          </a:xfrm>
          <a:prstGeom prst="bentConnector3">
            <a:avLst>
              <a:gd name="adj1" fmla="val 17884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>
            <a:off x="5037640" y="1714329"/>
            <a:ext cx="2044005" cy="1054971"/>
          </a:xfrm>
          <a:prstGeom prst="bentConnector3">
            <a:avLst>
              <a:gd name="adj1" fmla="val 36559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>
            <a:off x="3916730" y="263743"/>
            <a:ext cx="3164912" cy="2175877"/>
          </a:xfrm>
          <a:prstGeom prst="bentConnector3">
            <a:avLst>
              <a:gd name="adj1" fmla="val 78213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 flipV="1">
            <a:off x="2334274" y="263745"/>
            <a:ext cx="1582456" cy="1384649"/>
          </a:xfrm>
          <a:prstGeom prst="bentConnector3">
            <a:avLst>
              <a:gd name="adj1" fmla="val 57716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73542" y="1790702"/>
            <a:ext cx="1570458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Distributed</a:t>
            </a:r>
          </a:p>
          <a:p>
            <a:r>
              <a:rPr lang="en-US" sz="2400" dirty="0"/>
              <a:t>Parallelism</a:t>
            </a:r>
          </a:p>
        </p:txBody>
      </p:sp>
      <p:sp>
        <p:nvSpPr>
          <p:cNvPr id="10" name="Oval 9"/>
          <p:cNvSpPr/>
          <p:nvPr/>
        </p:nvSpPr>
        <p:spPr>
          <a:xfrm>
            <a:off x="6795241" y="2175879"/>
            <a:ext cx="923099" cy="1582456"/>
          </a:xfrm>
          <a:prstGeom prst="ellipse">
            <a:avLst/>
          </a:prstGeom>
          <a:gradFill flip="none" rotWithShape="1">
            <a:gsLst>
              <a:gs pos="75000">
                <a:schemeClr val="dk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ParaView_whit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79" y="2769300"/>
            <a:ext cx="1752600" cy="4095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3537" y="3185898"/>
            <a:ext cx="1066800" cy="4959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05802" y="3680147"/>
            <a:ext cx="671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DIY</a:t>
            </a:r>
          </a:p>
        </p:txBody>
      </p:sp>
    </p:spTree>
    <p:extLst>
      <p:ext uri="{BB962C8B-B14F-4D97-AF65-F5344CB8AC3E}">
        <p14:creationId xmlns:p14="http://schemas.microsoft.com/office/powerpoint/2010/main" val="160195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0" descr="Viz clus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6" r="59079"/>
          <a:stretch/>
        </p:blipFill>
        <p:spPr bwMode="auto">
          <a:xfrm>
            <a:off x="6092606" y="1714328"/>
            <a:ext cx="1838026" cy="4000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ecomposedGri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1" y="2"/>
            <a:ext cx="5538595" cy="5538595"/>
          </a:xfrm>
          <a:prstGeom prst="rect">
            <a:avLst/>
          </a:prstGeom>
        </p:spPr>
      </p:pic>
      <p:cxnSp>
        <p:nvCxnSpPr>
          <p:cNvPr id="4" name="Elbow Connector 3"/>
          <p:cNvCxnSpPr/>
          <p:nvPr/>
        </p:nvCxnSpPr>
        <p:spPr>
          <a:xfrm flipV="1">
            <a:off x="4971704" y="3428656"/>
            <a:ext cx="2109941" cy="923099"/>
          </a:xfrm>
          <a:prstGeom prst="bentConnector3">
            <a:avLst>
              <a:gd name="adj1" fmla="val 38425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4"/>
          <p:cNvCxnSpPr/>
          <p:nvPr/>
        </p:nvCxnSpPr>
        <p:spPr>
          <a:xfrm flipV="1">
            <a:off x="2400209" y="3098978"/>
            <a:ext cx="4681432" cy="923099"/>
          </a:xfrm>
          <a:prstGeom prst="bentConnector3">
            <a:avLst>
              <a:gd name="adj1" fmla="val 17884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>
            <a:off x="5037640" y="1714329"/>
            <a:ext cx="2044005" cy="1054971"/>
          </a:xfrm>
          <a:prstGeom prst="bentConnector3">
            <a:avLst>
              <a:gd name="adj1" fmla="val 36559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>
            <a:off x="3916730" y="263743"/>
            <a:ext cx="3164912" cy="2175877"/>
          </a:xfrm>
          <a:prstGeom prst="bentConnector3">
            <a:avLst>
              <a:gd name="adj1" fmla="val 78213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 flipV="1">
            <a:off x="2334274" y="263745"/>
            <a:ext cx="1582456" cy="1384649"/>
          </a:xfrm>
          <a:prstGeom prst="bentConnector3">
            <a:avLst>
              <a:gd name="adj1" fmla="val 57716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73542" y="1790702"/>
            <a:ext cx="1570458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Distributed</a:t>
            </a:r>
          </a:p>
          <a:p>
            <a:r>
              <a:rPr lang="en-US" sz="2400" dirty="0"/>
              <a:t>Parallelism</a:t>
            </a:r>
          </a:p>
        </p:txBody>
      </p:sp>
      <p:sp>
        <p:nvSpPr>
          <p:cNvPr id="10" name="Oval 9"/>
          <p:cNvSpPr/>
          <p:nvPr/>
        </p:nvSpPr>
        <p:spPr>
          <a:xfrm>
            <a:off x="6795241" y="2175879"/>
            <a:ext cx="923099" cy="1582456"/>
          </a:xfrm>
          <a:prstGeom prst="ellipse">
            <a:avLst/>
          </a:prstGeom>
          <a:gradFill flip="none" rotWithShape="1">
            <a:gsLst>
              <a:gs pos="75000">
                <a:schemeClr val="dk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67914" y="2933702"/>
            <a:ext cx="1983887" cy="2044005"/>
          </a:xfrm>
          <a:prstGeom prst="ellipse">
            <a:avLst/>
          </a:prstGeom>
          <a:gradFill flip="none" rotWithShape="1">
            <a:gsLst>
              <a:gs pos="75000">
                <a:schemeClr val="dk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914" y="4813754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 Node</a:t>
            </a:r>
          </a:p>
          <a:p>
            <a:r>
              <a:rPr lang="en-US" sz="2400" dirty="0"/>
              <a:t>Parallelism</a:t>
            </a:r>
          </a:p>
        </p:txBody>
      </p:sp>
      <p:pic>
        <p:nvPicPr>
          <p:cNvPr id="14" name="Picture 13" descr="ParaView_whit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79" y="2769300"/>
            <a:ext cx="1752600" cy="4095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3537" y="3185898"/>
            <a:ext cx="1066800" cy="4959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05802" y="3680147"/>
            <a:ext cx="671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DIY</a:t>
            </a:r>
          </a:p>
        </p:txBody>
      </p:sp>
      <p:pic>
        <p:nvPicPr>
          <p:cNvPr id="16" name="Picture 15" descr="VTKm_Logo2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392" y="5067299"/>
            <a:ext cx="1194858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7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6400800" y="1333500"/>
            <a:ext cx="12192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Algorithm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046" y="876300"/>
            <a:ext cx="1400154" cy="700077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7467600" y="3029563"/>
            <a:ext cx="1447800" cy="89473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Simulation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534400" y="34486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xgc_wallHi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000500"/>
            <a:ext cx="1084959" cy="1019617"/>
          </a:xfrm>
          <a:prstGeom prst="rect">
            <a:avLst/>
          </a:prstGeom>
        </p:spPr>
      </p:pic>
      <p:cxnSp>
        <p:nvCxnSpPr>
          <p:cNvPr id="36" name="Curved Connector 35"/>
          <p:cNvCxnSpPr>
            <a:stCxn id="29" idx="3"/>
            <a:endCxn id="33" idx="0"/>
          </p:cNvCxnSpPr>
          <p:nvPr/>
        </p:nvCxnSpPr>
        <p:spPr>
          <a:xfrm>
            <a:off x="7620000" y="1638300"/>
            <a:ext cx="1066800" cy="18103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9" name="Title 4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is separate from VTK</a:t>
            </a:r>
          </a:p>
        </p:txBody>
      </p:sp>
    </p:spTree>
    <p:extLst>
      <p:ext uri="{BB962C8B-B14F-4D97-AF65-F5344CB8AC3E}">
        <p14:creationId xmlns:p14="http://schemas.microsoft.com/office/powerpoint/2010/main" val="200229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191000" y="23241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Filter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400800" y="1333500"/>
            <a:ext cx="12192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Algorithm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046" y="876300"/>
            <a:ext cx="1400154" cy="70007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953000" y="26289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467600" y="3029563"/>
            <a:ext cx="1447800" cy="89473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Simulation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534400" y="34486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xgc_wallHi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000500"/>
            <a:ext cx="1084959" cy="1019617"/>
          </a:xfrm>
          <a:prstGeom prst="rect">
            <a:avLst/>
          </a:prstGeom>
        </p:spPr>
      </p:pic>
      <p:cxnSp>
        <p:nvCxnSpPr>
          <p:cNvPr id="36" name="Curved Connector 35"/>
          <p:cNvCxnSpPr>
            <a:stCxn id="29" idx="3"/>
            <a:endCxn id="33" idx="0"/>
          </p:cNvCxnSpPr>
          <p:nvPr/>
        </p:nvCxnSpPr>
        <p:spPr>
          <a:xfrm>
            <a:off x="7620000" y="1638300"/>
            <a:ext cx="1066800" cy="18103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29" idx="1"/>
            <a:endCxn id="31" idx="0"/>
          </p:cNvCxnSpPr>
          <p:nvPr/>
        </p:nvCxnSpPr>
        <p:spPr>
          <a:xfrm rot="10800000" flipV="1">
            <a:off x="5105400" y="1638300"/>
            <a:ext cx="1295400" cy="9906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185" y="2147877"/>
            <a:ext cx="1074615" cy="419100"/>
          </a:xfrm>
          <a:prstGeom prst="rect">
            <a:avLst/>
          </a:prstGeom>
        </p:spPr>
      </p:pic>
      <p:sp>
        <p:nvSpPr>
          <p:cNvPr id="49" name="Title 4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is not a replacement for VTK</a:t>
            </a:r>
          </a:p>
        </p:txBody>
      </p:sp>
    </p:spTree>
    <p:extLst>
      <p:ext uri="{BB962C8B-B14F-4D97-AF65-F5344CB8AC3E}">
        <p14:creationId xmlns:p14="http://schemas.microsoft.com/office/powerpoint/2010/main" val="156192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andia_CorpPresentation_Template1">
  <a:themeElements>
    <a:clrScheme name="SandiaDark2012">
      <a:dk1>
        <a:sysClr val="windowText" lastClr="000000"/>
      </a:dk1>
      <a:lt1>
        <a:sysClr val="window" lastClr="FFFFFF"/>
      </a:lt1>
      <a:dk2>
        <a:srgbClr val="464646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063E8F"/>
      </a:accent5>
      <a:accent6>
        <a:srgbClr val="620A00"/>
      </a:accent6>
      <a:hlink>
        <a:srgbClr val="37A6D2"/>
      </a:hlink>
      <a:folHlink>
        <a:srgbClr val="B71A2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Sandia_CorpPresentation_Template1.thmx</Template>
  <TotalTime>1531</TotalTime>
  <Words>544</Words>
  <Application>Microsoft Macintosh PowerPoint</Application>
  <PresentationFormat>On-screen Show (16:10)</PresentationFormat>
  <Paragraphs>95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ＭＳ Ｐゴシック</vt:lpstr>
      <vt:lpstr>Wingdings</vt:lpstr>
      <vt:lpstr>Sandia_CorpPresentation_Template1</vt:lpstr>
      <vt:lpstr>VTK-m: Visualization on Modern Processors</vt:lpstr>
      <vt:lpstr>Acknowledgements</vt:lpstr>
      <vt:lpstr>Thanks to All Our Partners!</vt:lpstr>
      <vt:lpstr>Why VTK-m?</vt:lpstr>
      <vt:lpstr>PowerPoint Presentation</vt:lpstr>
      <vt:lpstr>PowerPoint Presentation</vt:lpstr>
      <vt:lpstr>PowerPoint Presentation</vt:lpstr>
      <vt:lpstr>VTK-m is separate from VTK</vt:lpstr>
      <vt:lpstr>VTK-m is not a replacement for VTK</vt:lpstr>
      <vt:lpstr>PowerPoint Presentation</vt:lpstr>
      <vt:lpstr>How Do I Use VTK-m?</vt:lpstr>
      <vt:lpstr>How Do I Use VTK-m?</vt:lpstr>
      <vt:lpstr>How Do I Use VTK-m?</vt:lpstr>
      <vt:lpstr>PowerPoint Presentation</vt:lpstr>
      <vt:lpstr>PowerPoint Presentation</vt:lpstr>
      <vt:lpstr>PowerPoint Presentation</vt:lpstr>
      <vt:lpstr>How Do I Use VTK-m?</vt:lpstr>
      <vt:lpstr>PowerPoint Presentation</vt:lpstr>
      <vt:lpstr>PowerPoint Presentation</vt:lpstr>
      <vt:lpstr>How Do I Use VTK-m?</vt:lpstr>
      <vt:lpstr>PowerPoint Presentation</vt:lpstr>
      <vt:lpstr>PowerPoint Presentation</vt:lpstr>
      <vt:lpstr>Summary</vt:lpstr>
    </vt:vector>
  </TitlesOfParts>
  <Company>Sandia National Labs</Company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Vittitow, Michael P</dc:creator>
  <cp:lastModifiedBy>Moreland, Kenneth</cp:lastModifiedBy>
  <cp:revision>50</cp:revision>
  <dcterms:created xsi:type="dcterms:W3CDTF">2011-10-03T16:15:05Z</dcterms:created>
  <dcterms:modified xsi:type="dcterms:W3CDTF">2017-11-15T17:52:40Z</dcterms:modified>
</cp:coreProperties>
</file>