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6" r:id="rId3"/>
    <p:sldId id="263" r:id="rId4"/>
    <p:sldId id="257" r:id="rId5"/>
    <p:sldId id="259" r:id="rId6"/>
    <p:sldId id="260" r:id="rId7"/>
    <p:sldId id="261" r:id="rId8"/>
    <p:sldId id="334" r:id="rId9"/>
    <p:sldId id="262" r:id="rId10"/>
    <p:sldId id="335" r:id="rId11"/>
    <p:sldId id="264" r:id="rId12"/>
    <p:sldId id="267" r:id="rId13"/>
    <p:sldId id="268" r:id="rId14"/>
    <p:sldId id="269" r:id="rId15"/>
    <p:sldId id="270" r:id="rId16"/>
    <p:sldId id="345" r:id="rId17"/>
    <p:sldId id="342" r:id="rId18"/>
    <p:sldId id="343" r:id="rId19"/>
    <p:sldId id="336" r:id="rId20"/>
    <p:sldId id="338" r:id="rId21"/>
    <p:sldId id="339" r:id="rId22"/>
    <p:sldId id="340" r:id="rId23"/>
    <p:sldId id="341" r:id="rId24"/>
    <p:sldId id="265" r:id="rId25"/>
    <p:sldId id="272" r:id="rId26"/>
    <p:sldId id="273" r:id="rId27"/>
    <p:sldId id="295" r:id="rId28"/>
    <p:sldId id="290" r:id="rId29"/>
    <p:sldId id="291" r:id="rId30"/>
    <p:sldId id="298" r:id="rId31"/>
    <p:sldId id="300" r:id="rId32"/>
    <p:sldId id="325" r:id="rId33"/>
    <p:sldId id="316" r:id="rId34"/>
    <p:sldId id="326" r:id="rId35"/>
    <p:sldId id="329" r:id="rId36"/>
    <p:sldId id="332" r:id="rId37"/>
    <p:sldId id="333" r:id="rId38"/>
    <p:sldId id="346" r:id="rId39"/>
    <p:sldId id="348" r:id="rId40"/>
    <p:sldId id="349" r:id="rId41"/>
    <p:sldId id="350" r:id="rId42"/>
    <p:sldId id="351" r:id="rId43"/>
    <p:sldId id="352" r:id="rId44"/>
    <p:sldId id="353" r:id="rId45"/>
    <p:sldId id="34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AB9D-B060-4391-BF3D-99BA4185A56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F41C4-C066-4B58-9361-978AF3C5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basic software stack for the </a:t>
            </a:r>
            <a:r>
              <a:rPr lang="en-US" baseline="0" dirty="0" err="1" smtClean="0"/>
              <a:t>XVis</a:t>
            </a:r>
            <a:r>
              <a:rPr lang="en-US" baseline="0" dirty="0" smtClean="0"/>
              <a:t> project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9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71AF-0E27-45AE-9F32-4F1D1CA5B2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BD76-5002-4762-8916-44E9BF8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kitware.com/vtk/vtk-m.git" TargetMode="External"/><Relationship Id="rId2" Type="http://schemas.openxmlformats.org/officeDocument/2006/relationships/hyperlink" Target="http://m.vtk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75127"/>
            <a:ext cx="9144000" cy="1223963"/>
          </a:xfrm>
        </p:spPr>
        <p:txBody>
          <a:bodyPr>
            <a:normAutofit/>
          </a:bodyPr>
          <a:lstStyle/>
          <a:p>
            <a:r>
              <a:rPr lang="en-US" sz="4000" dirty="0"/>
              <a:t>Adapting the Visualization Toolkit for Many-Core Processors with the VTK-m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7704"/>
            <a:ext cx="7315200" cy="35518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Christopher Sewell (LANL) and Robert Maynard (</a:t>
            </a:r>
            <a:r>
              <a:rPr lang="en-US" sz="3200" dirty="0" err="1" smtClean="0"/>
              <a:t>Kitware</a:t>
            </a:r>
            <a:r>
              <a:rPr lang="en-US" sz="3200" dirty="0" smtClean="0"/>
              <a:t>)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VTK-m Team:</a:t>
            </a:r>
          </a:p>
          <a:p>
            <a:r>
              <a:rPr lang="en-US" dirty="0" smtClean="0"/>
              <a:t>LANL: Christopher Sewell, </a:t>
            </a:r>
            <a:r>
              <a:rPr lang="en-US" dirty="0" err="1" smtClean="0"/>
              <a:t>Li-ta</a:t>
            </a:r>
            <a:r>
              <a:rPr lang="en-US" dirty="0" smtClean="0"/>
              <a:t> Lo</a:t>
            </a:r>
          </a:p>
          <a:p>
            <a:r>
              <a:rPr lang="en-US" dirty="0" err="1" smtClean="0"/>
              <a:t>Kitware</a:t>
            </a:r>
            <a:r>
              <a:rPr lang="en-US" dirty="0" smtClean="0"/>
              <a:t>: Robert Maynard, Berk Geveci</a:t>
            </a:r>
          </a:p>
          <a:p>
            <a:r>
              <a:rPr lang="en-US" dirty="0" smtClean="0"/>
              <a:t>SNL: Ken Moreland</a:t>
            </a:r>
          </a:p>
          <a:p>
            <a:r>
              <a:rPr lang="en-US" dirty="0" smtClean="0"/>
              <a:t>ORNL: Jeremy Meredith, David Pugmire</a:t>
            </a:r>
          </a:p>
          <a:p>
            <a:r>
              <a:rPr lang="en-US" dirty="0" smtClean="0"/>
              <a:t>University of Oregon: Hank Childs, Matthew Larsen, James Kress</a:t>
            </a:r>
          </a:p>
          <a:p>
            <a:r>
              <a:rPr lang="en-US" dirty="0" smtClean="0"/>
              <a:t>UC Davis: Kwan-Liu Ma, Hendrik Schroots</a:t>
            </a:r>
          </a:p>
          <a:p>
            <a:r>
              <a:rPr lang="en-US" dirty="0" smtClean="0"/>
              <a:t>University of Utah: William Usher</a:t>
            </a:r>
          </a:p>
          <a:p>
            <a:r>
              <a:rPr lang="en-US" dirty="0" smtClean="0"/>
              <a:t>The Ohio State University: Chun-Ming Chen, Kewei Lu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4918" y="6194612"/>
            <a:ext cx="41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165" y="5387789"/>
            <a:ext cx="842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Acknowledgement: Many of the slides in this presentation were created by the various members of the project above, especially Ken Moreland.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1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86" y="2395672"/>
            <a:ext cx="2344614" cy="914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25334" y="914401"/>
            <a:ext cx="3005957" cy="1852623"/>
            <a:chOff x="2423860" y="711988"/>
            <a:chExt cx="3005957" cy="1852623"/>
          </a:xfrm>
        </p:grpSpPr>
        <p:pic>
          <p:nvPicPr>
            <p:cNvPr id="6" name="Content Placeholder 7" descr="Shuttle2.png"/>
            <p:cNvPicPr>
              <a:picLocks noChangeAspect="1"/>
            </p:cNvPicPr>
            <p:nvPr/>
          </p:nvPicPr>
          <p:blipFill>
            <a:blip r:embed="rId4"/>
            <a:srcRect t="-4340" b="-4340"/>
            <a:stretch>
              <a:fillRect/>
            </a:stretch>
          </p:blipFill>
          <p:spPr bwMode="auto">
            <a:xfrm>
              <a:off x="2454127" y="711988"/>
              <a:ext cx="2727473" cy="185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araView_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860" y="1790700"/>
              <a:ext cx="3005957" cy="7024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044370" y="3038745"/>
            <a:ext cx="2367885" cy="1752601"/>
            <a:chOff x="1272460" y="2943058"/>
            <a:chExt cx="2367885" cy="1752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2460" y="2943058"/>
              <a:ext cx="2190750" cy="1752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200" y="3924301"/>
              <a:ext cx="1659145" cy="7713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 descr="PV_Catalys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8819"/>
            <a:ext cx="1828800" cy="6637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1972" y="3561101"/>
            <a:ext cx="1515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Libsim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-76200" y="949299"/>
            <a:ext cx="609600" cy="3842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/>
              <a:t>Simulations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5600" y="579967"/>
            <a:ext cx="273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GUI / Parallel Management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7390" y="1828800"/>
            <a:ext cx="194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 Vis Library</a:t>
            </a:r>
          </a:p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(Algorithm Implementation)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220884" y="2133602"/>
            <a:ext cx="1056506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43600" y="2971800"/>
            <a:ext cx="133379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09555" y="823668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Situ Vis Library</a:t>
            </a:r>
          </a:p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(Integration with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Sim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6" idx="1"/>
            <a:endCxn id="12" idx="3"/>
          </p:cNvCxnSpPr>
          <p:nvPr/>
        </p:nvCxnSpPr>
        <p:spPr>
          <a:xfrm flipH="1">
            <a:off x="3124200" y="1840712"/>
            <a:ext cx="631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  <a:endCxn id="13" idx="3"/>
          </p:cNvCxnSpPr>
          <p:nvPr/>
        </p:nvCxnSpPr>
        <p:spPr>
          <a:xfrm flipH="1">
            <a:off x="2967631" y="3915044"/>
            <a:ext cx="1076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1"/>
          </p:cNvCxnSpPr>
          <p:nvPr/>
        </p:nvCxnSpPr>
        <p:spPr>
          <a:xfrm flipH="1">
            <a:off x="381001" y="3915044"/>
            <a:ext cx="10709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1"/>
          </p:cNvCxnSpPr>
          <p:nvPr/>
        </p:nvCxnSpPr>
        <p:spPr>
          <a:xfrm flipH="1" flipV="1">
            <a:off x="381000" y="1828800"/>
            <a:ext cx="914400" cy="1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370320" y="3038744"/>
            <a:ext cx="2773680" cy="3377296"/>
            <a:chOff x="6370320" y="2467244"/>
            <a:chExt cx="2773680" cy="3377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0320" y="4610100"/>
              <a:ext cx="2468880" cy="123444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063157" y="4348490"/>
              <a:ext cx="20808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Multithreaded Algorithms</a:t>
              </a:r>
            </a:p>
            <a:p>
              <a:pPr algn="ctr"/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Processor Portability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7010400" y="2467244"/>
              <a:ext cx="762000" cy="2219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 flipV="1">
            <a:off x="6220884" y="4724400"/>
            <a:ext cx="637116" cy="533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8098771" cy="2852737"/>
          </a:xfrm>
        </p:spPr>
        <p:txBody>
          <a:bodyPr/>
          <a:lstStyle/>
          <a:p>
            <a:r>
              <a:rPr lang="en-US" dirty="0" smtClean="0"/>
              <a:t>Applications Using VTK-m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Isosurface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44" y="129540"/>
            <a:ext cx="4572000" cy="42900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46678"/>
              </p:ext>
            </p:extLst>
          </p:nvPr>
        </p:nvGraphicFramePr>
        <p:xfrm>
          <a:off x="143436" y="4394787"/>
          <a:ext cx="5747497" cy="246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4" imgW="4000446" imgH="1714376" progId="AcroExch.Document.7">
                  <p:embed/>
                </p:oleObj>
              </mc:Choice>
              <mc:Fallback>
                <p:oleObj name="Acrobat Document" r:id="rId4" imgW="4000446" imgH="171437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436" y="4394787"/>
                        <a:ext cx="5747497" cy="246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Simplification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" y="1897485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73" y="1897485"/>
            <a:ext cx="3048000" cy="3048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50738"/>
              </p:ext>
            </p:extLst>
          </p:nvPr>
        </p:nvGraphicFramePr>
        <p:xfrm>
          <a:off x="1791820" y="5152281"/>
          <a:ext cx="5283283" cy="15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5" imgW="4000446" imgH="1203826" progId="AcroExch.Document.7">
                  <p:embed/>
                </p:oleObj>
              </mc:Choice>
              <mc:Fallback>
                <p:oleObj name="Acrobat Document" r:id="rId5" imgW="4000446" imgH="120382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1820" y="5152281"/>
                        <a:ext cx="5283283" cy="15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8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2385734"/>
            <a:ext cx="3250794" cy="325079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69707"/>
              </p:ext>
            </p:extLst>
          </p:nvPr>
        </p:nvGraphicFramePr>
        <p:xfrm>
          <a:off x="3429000" y="2385734"/>
          <a:ext cx="2743126" cy="342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Acrobat Document" r:id="rId4" imgW="2285938" imgH="2857438" progId="AcroExch.Document.7">
                  <p:embed/>
                </p:oleObj>
              </mc:Choice>
              <mc:Fallback>
                <p:oleObj name="Acrobat Document" r:id="rId4" imgW="2285938" imgH="285743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2385734"/>
                        <a:ext cx="2743126" cy="342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66883"/>
              </p:ext>
            </p:extLst>
          </p:nvPr>
        </p:nvGraphicFramePr>
        <p:xfrm>
          <a:off x="6073591" y="2385734"/>
          <a:ext cx="2743126" cy="342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Acrobat Document" r:id="rId6" imgW="2285938" imgH="2857438" progId="AcroExch.Document.7">
                  <p:embed/>
                </p:oleObj>
              </mc:Choice>
              <mc:Fallback>
                <p:oleObj name="Acrobat Document" r:id="rId6" imgW="2285938" imgH="285743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3591" y="2385734"/>
                        <a:ext cx="2743126" cy="342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3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Volume Rendering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56979"/>
              </p:ext>
            </p:extLst>
          </p:nvPr>
        </p:nvGraphicFramePr>
        <p:xfrm>
          <a:off x="1548993" y="5125571"/>
          <a:ext cx="5802066" cy="165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crobat Document" r:id="rId3" imgW="4000446" imgH="1142846" progId="AcroExch.Document.7">
                  <p:embed/>
                </p:oleObj>
              </mc:Choice>
              <mc:Fallback>
                <p:oleObj name="Acrobat Document" r:id="rId3" imgW="4000446" imgH="11428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993" y="5125571"/>
                        <a:ext cx="5802066" cy="165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49" y="1408632"/>
            <a:ext cx="4274286" cy="400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9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lightVTKmInSituLive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Primitives and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53903"/>
            <a:ext cx="8294400" cy="13111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Brief Introduction to Data-Parallel </a:t>
            </a: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1281" y="1562761"/>
            <a:ext cx="3335110" cy="4375365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2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8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9pPr>
          </a:lstStyle>
          <a:p>
            <a:pPr marL="0" indent="0">
              <a:buNone/>
            </a:pPr>
            <a:endParaRPr lang="en-US" sz="1633" dirty="0">
              <a:latin typeface="Tw Cen MT" pitchFamily="34" charset="0"/>
            </a:endParaRPr>
          </a:p>
          <a:p>
            <a:pPr marL="0" indent="0"/>
            <a:r>
              <a:rPr lang="en-US" sz="1633" dirty="0">
                <a:latin typeface="Tw Cen MT" pitchFamily="34" charset="0"/>
              </a:rPr>
              <a:t> Sorts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Transforms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Reductions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Scans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Binary searches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Stream compactions</a:t>
            </a:r>
          </a:p>
          <a:p>
            <a:pPr marL="0" indent="0"/>
            <a:r>
              <a:rPr lang="en-US" sz="1633" dirty="0">
                <a:latin typeface="Tw Cen MT" pitchFamily="34" charset="0"/>
              </a:rPr>
              <a:t> Scatters / gathers</a:t>
            </a:r>
          </a:p>
          <a:p>
            <a:pPr marL="0" indent="0">
              <a:buNone/>
            </a:pPr>
            <a:endParaRPr lang="en-US" sz="1633" dirty="0">
              <a:latin typeface="Tw Cen MT" pitchFamily="34" charset="0"/>
            </a:endParaRPr>
          </a:p>
          <a:p>
            <a:pPr marL="0" indent="0">
              <a:buNone/>
            </a:pPr>
            <a:endParaRPr lang="en-US" sz="1633" dirty="0">
              <a:latin typeface="Tw Cen MT" pitchFamily="34" charset="0"/>
            </a:endParaRPr>
          </a:p>
          <a:p>
            <a:pPr marL="0" indent="0">
              <a:buNone/>
            </a:pPr>
            <a:endParaRPr lang="en-US" sz="1633" dirty="0"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60" y="4880521"/>
            <a:ext cx="3456000" cy="108889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b="1" dirty="0">
                <a:latin typeface="Tw Cen MT" pitchFamily="34" charset="0"/>
              </a:rPr>
              <a:t>Challenge: Write </a:t>
            </a:r>
            <a:r>
              <a:rPr lang="en-US" sz="1633" b="1" dirty="0" smtClean="0">
                <a:latin typeface="Tw Cen MT" pitchFamily="34" charset="0"/>
              </a:rPr>
              <a:t>algorithms </a:t>
            </a:r>
            <a:r>
              <a:rPr lang="en-US" sz="1633" b="1" dirty="0">
                <a:latin typeface="Tw Cen MT" pitchFamily="34" charset="0"/>
              </a:rPr>
              <a:t>in terms of these primitives only</a:t>
            </a:r>
          </a:p>
          <a:p>
            <a:endParaRPr lang="en-US" sz="1633" b="1" dirty="0">
              <a:latin typeface="Tw Cen MT" pitchFamily="34" charset="0"/>
            </a:endParaRPr>
          </a:p>
          <a:p>
            <a:r>
              <a:rPr lang="en-US" sz="1633" b="1" dirty="0">
                <a:latin typeface="Tw Cen MT" pitchFamily="34" charset="0"/>
              </a:rPr>
              <a:t>Reward:  Efficient, portable code</a:t>
            </a:r>
            <a:endParaRPr lang="en-US" sz="163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533" t="22571" r="9182" b="26000"/>
          <a:stretch>
            <a:fillRect/>
          </a:stretch>
        </p:blipFill>
        <p:spPr bwMode="auto">
          <a:xfrm>
            <a:off x="4364641" y="1908330"/>
            <a:ext cx="4561837" cy="37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4260" y="1631880"/>
            <a:ext cx="4354560" cy="586319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pPr lvl="0"/>
            <a:r>
              <a:rPr lang="en-US" sz="1633" dirty="0" smtClean="0">
                <a:latin typeface="Tw Cen MT" pitchFamily="34" charset="0"/>
              </a:rPr>
              <a:t>Data-parallel “primitives” that can be parallelized</a:t>
            </a:r>
            <a:endParaRPr lang="en-US" sz="1633" dirty="0">
              <a:latin typeface="Tw Cen MT" pitchFamily="34" charset="0"/>
            </a:endParaRPr>
          </a:p>
          <a:p>
            <a:endParaRPr lang="en-US" sz="1633" dirty="0"/>
          </a:p>
        </p:txBody>
      </p:sp>
      <p:sp>
        <p:nvSpPr>
          <p:cNvPr id="7" name="Rectangle 6"/>
          <p:cNvSpPr/>
          <p:nvPr/>
        </p:nvSpPr>
        <p:spPr>
          <a:xfrm>
            <a:off x="7336801" y="6539400"/>
            <a:ext cx="1451520" cy="20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5" tIns="41468" rIns="82935" bIns="41468" rtlCol="0" anchor="ctr"/>
          <a:lstStyle/>
          <a:p>
            <a:pPr algn="ctr"/>
            <a:endParaRPr lang="en-US" sz="1633"/>
          </a:p>
        </p:txBody>
      </p:sp>
      <p:sp>
        <p:nvSpPr>
          <p:cNvPr id="8" name="TextBox 7"/>
          <p:cNvSpPr txBox="1"/>
          <p:nvPr/>
        </p:nvSpPr>
        <p:spPr>
          <a:xfrm>
            <a:off x="7475041" y="6470281"/>
            <a:ext cx="1589760" cy="33503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dirty="0"/>
              <a:t>LA-UR-13-23729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5040" y="6539400"/>
            <a:ext cx="1520640" cy="20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1" name="TextBox 10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Simple Numerical Integration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" y="1295400"/>
            <a:ext cx="8847360" cy="5029200"/>
          </a:xfrm>
        </p:spPr>
        <p:txBody>
          <a:bodyPr/>
          <a:lstStyle/>
          <a:p>
            <a:pPr algn="l">
              <a:buNone/>
            </a:pPr>
            <a:r>
              <a:rPr lang="en-US" sz="1270" dirty="0">
                <a:latin typeface="Courier New" pitchFamily="49" charset="0"/>
                <a:cs typeface="Courier New" pitchFamily="49" charset="0"/>
              </a:rPr>
              <a:t>   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 smtClean="0">
                <a:latin typeface="Courier New" pitchFamily="49" charset="0"/>
                <a:cs typeface="Courier New" pitchFamily="49" charset="0"/>
              </a:rPr>
              <a:t>thrust::</a:t>
            </a:r>
            <a:r>
              <a:rPr lang="en-US" sz="1270" b="1" dirty="0" err="1" smtClean="0">
                <a:latin typeface="Courier New" pitchFamily="49" charset="0"/>
                <a:cs typeface="Courier New" pitchFamily="49" charset="0"/>
              </a:rPr>
              <a:t>device_vector</a:t>
            </a:r>
            <a:r>
              <a:rPr lang="en-US" sz="127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7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70" b="1" dirty="0" smtClean="0">
                <a:latin typeface="Courier New" pitchFamily="49" charset="0"/>
                <a:cs typeface="Courier New" pitchFamily="49" charset="0"/>
              </a:rPr>
              <a:t>&gt; width(11, 0.1); 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127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>      =  0.1   0.1   0.1   0.1   0.1   0.1   0.1   0.1   0.1   0.1   0.1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>
                <a:latin typeface="Courier New" pitchFamily="49" charset="0"/>
                <a:cs typeface="Courier New" pitchFamily="49" charset="0"/>
              </a:rPr>
              <a:t>thrust::sequence(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x.begin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x.end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0.0f, 0.1f);</a:t>
            </a:r>
            <a:br>
              <a:rPr lang="en-US" sz="1270" b="1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>x           = 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>0.0   0.1   0.2   0.3   0.4   0.5   0.6   0.7   0.8   0.9   1.0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b="1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>
                <a:latin typeface="Courier New" pitchFamily="49" charset="0"/>
                <a:cs typeface="Courier New" pitchFamily="49" charset="0"/>
              </a:rPr>
              <a:t>thrust::transform(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x.begin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x.end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height.begin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square()); 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>height      =  0.0  0.01  0.04  0.09  0.16  0.25  0.36  0.49  0.64  0.81   1.0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>
                <a:latin typeface="Courier New" pitchFamily="49" charset="0"/>
                <a:cs typeface="Courier New" pitchFamily="49" charset="0"/>
              </a:rPr>
              <a:t>thrust::transform(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width.begin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width.end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height.begin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area.begin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thrust::multiplies&lt;float&gt;())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>area        =  0.0 0.001 0.004 0.009 0.016 0.025 0.036 0.049 0.064 0.081   0.1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total_area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 = thrust::reduce(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area.begin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area.end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());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 err="1">
                <a:latin typeface="Courier New" pitchFamily="49" charset="0"/>
                <a:cs typeface="Courier New" pitchFamily="49" charset="0"/>
              </a:rPr>
              <a:t>total_area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> =  0.385</a:t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endParaRPr lang="en-US" sz="1270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buNone/>
            </a:pPr>
            <a:endParaRPr lang="en-US" sz="1270" dirty="0">
              <a:latin typeface="Courier New" pitchFamily="49" charset="0"/>
              <a:cs typeface="Courier New" pitchFamily="49" charset="0"/>
            </a:endParaRPr>
          </a:p>
          <a:p>
            <a:pPr algn="l">
              <a:buNone/>
            </a:pPr>
            <a:endParaRPr lang="en-US" sz="1270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buNone/>
            </a:pP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b="1" dirty="0">
                <a:latin typeface="Courier New" pitchFamily="49" charset="0"/>
                <a:cs typeface="Courier New" pitchFamily="49" charset="0"/>
              </a:rPr>
              <a:t>thrust::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inclusive_scan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area.begin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area.end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70" b="1" dirty="0" err="1">
                <a:latin typeface="Courier New" pitchFamily="49" charset="0"/>
                <a:cs typeface="Courier New" pitchFamily="49" charset="0"/>
              </a:rPr>
              <a:t>accum_areas.begin</a:t>
            </a:r>
            <a:r>
              <a:rPr lang="en-US" sz="1270" b="1" dirty="0">
                <a:latin typeface="Courier New" pitchFamily="49" charset="0"/>
                <a:cs typeface="Courier New" pitchFamily="49" charset="0"/>
              </a:rPr>
              <a:t>());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70" dirty="0">
                <a:latin typeface="Courier New" pitchFamily="49" charset="0"/>
                <a:cs typeface="Courier New" pitchFamily="49" charset="0"/>
              </a:rPr>
            </a:br>
            <a:r>
              <a:rPr lang="en-US" sz="1270" dirty="0" err="1">
                <a:latin typeface="Courier New" pitchFamily="49" charset="0"/>
                <a:cs typeface="Courier New" pitchFamily="49" charset="0"/>
              </a:rPr>
              <a:t>accum_areas</a:t>
            </a:r>
            <a:r>
              <a:rPr lang="en-US" sz="1270" dirty="0">
                <a:latin typeface="Courier New" pitchFamily="49" charset="0"/>
                <a:cs typeface="Courier New" pitchFamily="49" charset="0"/>
              </a:rPr>
              <a:t> =  0.0 0.001 0.005 0.014 0.030 0.055 0.091 0.140 0.204 0.285 0.385</a:t>
            </a:r>
          </a:p>
          <a:p>
            <a:endParaRPr lang="en-US" dirty="0"/>
          </a:p>
        </p:txBody>
      </p:sp>
      <p:pic>
        <p:nvPicPr>
          <p:cNvPr id="5" name="Picture 4" descr="integr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566" y="3724837"/>
            <a:ext cx="2362200" cy="1697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29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728"/>
            <a:ext cx="7886700" cy="56836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Overview of VTK-m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Intended Uses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Applications Using VTK-m</a:t>
            </a:r>
            <a:endParaRPr lang="en-US" dirty="0" smtClean="0"/>
          </a:p>
          <a:p>
            <a:pPr lvl="1"/>
            <a:r>
              <a:rPr lang="en-US" dirty="0" err="1" smtClean="0"/>
              <a:t>Isosurfaces</a:t>
            </a:r>
            <a:endParaRPr lang="en-US" dirty="0" smtClean="0"/>
          </a:p>
          <a:p>
            <a:pPr lvl="1"/>
            <a:r>
              <a:rPr lang="en-US" dirty="0" smtClean="0"/>
              <a:t>Surface Simplification</a:t>
            </a:r>
          </a:p>
          <a:p>
            <a:pPr lvl="1"/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Direct Volume Rendering</a:t>
            </a:r>
          </a:p>
          <a:p>
            <a:r>
              <a:rPr lang="en-US" dirty="0" smtClean="0"/>
              <a:t>Data-Parallel Programming</a:t>
            </a:r>
          </a:p>
          <a:p>
            <a:pPr lvl="1"/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Algorithms</a:t>
            </a:r>
          </a:p>
          <a:p>
            <a:r>
              <a:rPr lang="en-US" dirty="0" smtClean="0"/>
              <a:t>Introductory Tutorial</a:t>
            </a:r>
          </a:p>
          <a:p>
            <a:pPr lvl="1"/>
            <a:r>
              <a:rPr lang="en-US" dirty="0" smtClean="0"/>
              <a:t>Getting, Building, and Running VTK-m</a:t>
            </a:r>
            <a:endParaRPr lang="en-US" dirty="0" smtClean="0"/>
          </a:p>
          <a:p>
            <a:pPr lvl="1"/>
            <a:r>
              <a:rPr lang="en-US" dirty="0" smtClean="0"/>
              <a:t>Array Handles</a:t>
            </a:r>
            <a:endParaRPr lang="en-US" dirty="0" smtClean="0"/>
          </a:p>
          <a:p>
            <a:pPr lvl="1"/>
            <a:r>
              <a:rPr lang="en-US" dirty="0" smtClean="0"/>
              <a:t>Data Sets</a:t>
            </a:r>
            <a:endParaRPr lang="en-US" dirty="0" smtClean="0"/>
          </a:p>
          <a:p>
            <a:pPr lvl="1"/>
            <a:r>
              <a:rPr lang="en-US" dirty="0" err="1" smtClean="0"/>
              <a:t>Worklets</a:t>
            </a:r>
            <a:endParaRPr lang="en-US" dirty="0" smtClean="0"/>
          </a:p>
          <a:p>
            <a:pPr lvl="1"/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Device Adapter Algorithms</a:t>
            </a:r>
            <a:endParaRPr lang="en-US" dirty="0" smtClean="0"/>
          </a:p>
          <a:p>
            <a:pPr lvl="1"/>
            <a:r>
              <a:rPr lang="en-US" dirty="0" smtClean="0"/>
              <a:t>Example cell average </a:t>
            </a:r>
            <a:r>
              <a:rPr lang="en-US" dirty="0" err="1" smtClean="0"/>
              <a:t>worklet</a:t>
            </a:r>
            <a:r>
              <a:rPr lang="en-US" dirty="0" smtClean="0"/>
              <a:t> and filter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 application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6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53903"/>
            <a:ext cx="8294400" cy="13111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Isosurface</a:t>
            </a:r>
            <a:r>
              <a:rPr lang="en-US" dirty="0"/>
              <a:t> with Marching </a:t>
            </a:r>
            <a:r>
              <a:rPr lang="en-US" dirty="0" smtClean="0"/>
              <a:t>Cubes </a:t>
            </a:r>
            <a:r>
              <a:rPr lang="en-US" dirty="0"/>
              <a:t>– the Naive Way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721" y="1586728"/>
            <a:ext cx="4157280" cy="4583499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2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8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9pPr>
          </a:lstStyle>
          <a:p>
            <a:pPr lvl="0"/>
            <a:r>
              <a:rPr lang="en-US" sz="1996" dirty="0">
                <a:latin typeface="Tw Cen MT" pitchFamily="34" charset="0"/>
              </a:rPr>
              <a:t>Classify all cells by </a:t>
            </a:r>
            <a:r>
              <a:rPr lang="en-US" sz="1996" i="1" dirty="0">
                <a:latin typeface="Tw Cen MT" pitchFamily="34" charset="0"/>
              </a:rPr>
              <a:t>transform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Use </a:t>
            </a:r>
            <a:r>
              <a:rPr lang="en-US" sz="1996" i="1" dirty="0" err="1">
                <a:latin typeface="Tw Cen MT" pitchFamily="34" charset="0"/>
              </a:rPr>
              <a:t>copy_if</a:t>
            </a:r>
            <a:r>
              <a:rPr lang="en-US" sz="1996" dirty="0">
                <a:latin typeface="Tw Cen MT" pitchFamily="34" charset="0"/>
              </a:rPr>
              <a:t> to compact valid cells.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For each valid cell, generate same number of geometries with flags.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Use </a:t>
            </a:r>
            <a:r>
              <a:rPr lang="en-US" sz="1996" i="1" dirty="0" err="1">
                <a:latin typeface="Tw Cen MT" pitchFamily="34" charset="0"/>
              </a:rPr>
              <a:t>copy_if</a:t>
            </a:r>
            <a:r>
              <a:rPr lang="en-US" sz="1996" dirty="0">
                <a:latin typeface="Tw Cen MT" pitchFamily="34" charset="0"/>
              </a:rPr>
              <a:t> to do stream compaction on vertices.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This approach is too slow, more than 50% of time was spent moving huge amount of data in global memory.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Can we avoid calling </a:t>
            </a:r>
            <a:r>
              <a:rPr lang="en-US" sz="1996" i="1" dirty="0" err="1">
                <a:latin typeface="Tw Cen MT" pitchFamily="34" charset="0"/>
              </a:rPr>
              <a:t>copy_if</a:t>
            </a:r>
            <a:r>
              <a:rPr lang="en-US" sz="1996" dirty="0">
                <a:latin typeface="Tw Cen MT" pitchFamily="34" charset="0"/>
              </a:rPr>
              <a:t> and eliminate global memory movement?</a:t>
            </a:r>
          </a:p>
        </p:txBody>
      </p:sp>
      <p:sp>
        <p:nvSpPr>
          <p:cNvPr id="4" name="Freeform 3"/>
          <p:cNvSpPr/>
          <p:nvPr/>
        </p:nvSpPr>
        <p:spPr>
          <a:xfrm>
            <a:off x="456192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8400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73175" y="1535804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7232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5024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2816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06080" y="15358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934842" y="149661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7427406" y="1909705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7421855" y="149106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765915" y="148976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6178348" y="149172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57349" y="2195764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79429" y="2195764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4931902" y="2156579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5139262" y="214972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5551697" y="2151681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804447" y="2201969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6176716" y="2582401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6174429" y="216049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46899" y="280641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168979" y="280641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4921453" y="276723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5128813" y="2760371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5541247" y="2762331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93997" y="2812620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0" name="Freeform 29"/>
          <p:cNvSpPr/>
          <p:nvPr/>
        </p:nvSpPr>
        <p:spPr>
          <a:xfrm flipV="1">
            <a:off x="6163981" y="277114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4748055" y="2806415"/>
            <a:ext cx="213564" cy="218463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4546899" y="3018347"/>
            <a:ext cx="214218" cy="202788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5168979" y="2998753"/>
            <a:ext cx="4147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5375033" y="2806415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6160388" y="3190112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5995480" y="2812620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5793998" y="3002019"/>
            <a:ext cx="414721" cy="0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8667648" y="149302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9" name="Freeform 38"/>
          <p:cNvSpPr/>
          <p:nvPr/>
        </p:nvSpPr>
        <p:spPr>
          <a:xfrm flipV="1">
            <a:off x="8244112" y="1924074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8667648" y="149302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1" name="Freeform 40"/>
          <p:cNvSpPr/>
          <p:nvPr/>
        </p:nvSpPr>
        <p:spPr>
          <a:xfrm flipV="1">
            <a:off x="8244112" y="1924074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461141" y="2188906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6853329" y="2146129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4" name="Freeform 43"/>
          <p:cNvSpPr/>
          <p:nvPr/>
        </p:nvSpPr>
        <p:spPr>
          <a:xfrm flipV="1">
            <a:off x="6432079" y="257717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448079" y="2815885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6" name="Freeform 45"/>
          <p:cNvSpPr/>
          <p:nvPr/>
        </p:nvSpPr>
        <p:spPr>
          <a:xfrm flipV="1">
            <a:off x="6840268" y="2773107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6419017" y="3204155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6655114" y="2815885"/>
            <a:ext cx="228912" cy="22858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6448080" y="3018346"/>
            <a:ext cx="220095" cy="23348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4754913" y="3453314"/>
            <a:ext cx="213564" cy="218462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5175837" y="3645651"/>
            <a:ext cx="4147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>
            <a:off x="6002338" y="3459518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>
            <a:off x="6661971" y="3462783"/>
            <a:ext cx="228912" cy="22858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>
            <a:off x="6454939" y="3665243"/>
            <a:ext cx="220095" cy="23348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36801" y="6539400"/>
            <a:ext cx="1451520" cy="20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5" tIns="41468" rIns="82935" bIns="41468" rtlCol="0" anchor="ctr"/>
          <a:lstStyle/>
          <a:p>
            <a:pPr algn="ctr"/>
            <a:endParaRPr lang="en-US" sz="1633"/>
          </a:p>
        </p:txBody>
      </p:sp>
      <p:sp>
        <p:nvSpPr>
          <p:cNvPr id="56" name="TextBox 55"/>
          <p:cNvSpPr txBox="1"/>
          <p:nvPr/>
        </p:nvSpPr>
        <p:spPr>
          <a:xfrm>
            <a:off x="7475041" y="6470281"/>
            <a:ext cx="1589760" cy="33503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dirty="0"/>
              <a:t>LA-UR-13-23729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75040" y="6539400"/>
            <a:ext cx="1520640" cy="20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59" name="TextBox 58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53903"/>
            <a:ext cx="8294400" cy="13111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Isosurface</a:t>
            </a:r>
            <a:r>
              <a:rPr lang="en-US" dirty="0"/>
              <a:t> with Marching </a:t>
            </a:r>
            <a:r>
              <a:rPr lang="en-US" dirty="0" smtClean="0"/>
              <a:t>Cubes </a:t>
            </a:r>
            <a:r>
              <a:rPr lang="en-US" dirty="0"/>
              <a:t>– Optimization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721" y="1574189"/>
            <a:ext cx="4157280" cy="4135771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2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8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9pPr>
          </a:lstStyle>
          <a:p>
            <a:pPr lvl="0"/>
            <a:r>
              <a:rPr lang="en-US" sz="1996" dirty="0">
                <a:latin typeface="Tw Cen MT" pitchFamily="34" charset="0"/>
              </a:rPr>
              <a:t>Inspired by </a:t>
            </a:r>
            <a:r>
              <a:rPr lang="en-US" sz="1996" dirty="0" err="1">
                <a:latin typeface="Tw Cen MT" pitchFamily="34" charset="0"/>
              </a:rPr>
              <a:t>HistoPyramid</a:t>
            </a:r>
            <a:endParaRPr lang="en-US" sz="1996" dirty="0">
              <a:latin typeface="Tw Cen MT" pitchFamily="34" charset="0"/>
            </a:endParaRPr>
          </a:p>
          <a:p>
            <a:pPr lvl="0"/>
            <a:r>
              <a:rPr lang="en-US" sz="1996" dirty="0">
                <a:latin typeface="Tw Cen MT" pitchFamily="34" charset="0"/>
              </a:rPr>
              <a:t>The filter is essentially a mapping from input cell id to output vertex id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Is there a “reverse” mapping?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If there is a reverse mapping, the filter can be very “lazy”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Given an output vertex id, we </a:t>
            </a:r>
            <a:r>
              <a:rPr lang="en-US" sz="1996" i="1" dirty="0">
                <a:latin typeface="Tw Cen MT" pitchFamily="34" charset="0"/>
              </a:rPr>
              <a:t>only</a:t>
            </a:r>
            <a:r>
              <a:rPr lang="en-US" sz="1996" dirty="0">
                <a:latin typeface="Tw Cen MT" pitchFamily="34" charset="0"/>
              </a:rPr>
              <a:t> apply operations on the cell that would generate the vertex</a:t>
            </a:r>
          </a:p>
          <a:p>
            <a:pPr lvl="0"/>
            <a:r>
              <a:rPr lang="en-US" sz="1996" dirty="0">
                <a:latin typeface="Tw Cen MT" pitchFamily="34" charset="0"/>
              </a:rPr>
              <a:t>Actually for a range of output vertex ids</a:t>
            </a:r>
          </a:p>
        </p:txBody>
      </p:sp>
      <p:sp>
        <p:nvSpPr>
          <p:cNvPr id="4" name="Freeform 3"/>
          <p:cNvSpPr/>
          <p:nvPr/>
        </p:nvSpPr>
        <p:spPr>
          <a:xfrm>
            <a:off x="456420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8628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75460" y="1539396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7460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5252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3044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08366" y="153939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937128" y="1500211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7429692" y="191329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7424142" y="149466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768201" y="1493353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6180635" y="1495312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59635" y="219935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81715" y="2199356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4934189" y="2160169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5141549" y="2153313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5553982" y="2155272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806733" y="2205560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6179002" y="2585994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6176716" y="2164089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49186" y="28100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171266" y="2810005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4923739" y="2770822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5131099" y="2763964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5543533" y="2765922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96283" y="2816210"/>
            <a:ext cx="414720" cy="414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0" name="Freeform 29"/>
          <p:cNvSpPr/>
          <p:nvPr/>
        </p:nvSpPr>
        <p:spPr>
          <a:xfrm flipV="1">
            <a:off x="6166266" y="277474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4750341" y="2810007"/>
            <a:ext cx="213564" cy="218464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4549185" y="3021939"/>
            <a:ext cx="214218" cy="202788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5171266" y="3002345"/>
            <a:ext cx="4147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5377319" y="2810006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6162674" y="3193704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5997767" y="2816211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5796283" y="3005611"/>
            <a:ext cx="414720" cy="0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8667648" y="149661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9" name="Freeform 38"/>
          <p:cNvSpPr/>
          <p:nvPr/>
        </p:nvSpPr>
        <p:spPr>
          <a:xfrm flipV="1">
            <a:off x="8246397" y="1927666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8667648" y="149661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1" name="Freeform 40"/>
          <p:cNvSpPr/>
          <p:nvPr/>
        </p:nvSpPr>
        <p:spPr>
          <a:xfrm flipV="1">
            <a:off x="8246397" y="1927666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463428" y="2192498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6855615" y="214972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4" name="Freeform 43"/>
          <p:cNvSpPr/>
          <p:nvPr/>
        </p:nvSpPr>
        <p:spPr>
          <a:xfrm flipV="1">
            <a:off x="6434364" y="2580768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450366" y="2819476"/>
            <a:ext cx="435946" cy="435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6" name="Freeform 45"/>
          <p:cNvSpPr/>
          <p:nvPr/>
        </p:nvSpPr>
        <p:spPr>
          <a:xfrm flipV="1">
            <a:off x="6842554" y="2776700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6421303" y="3207746"/>
            <a:ext cx="82944" cy="829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6657401" y="2819477"/>
            <a:ext cx="228911" cy="228587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6450367" y="3021939"/>
            <a:ext cx="220095" cy="233484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4757199" y="3456905"/>
            <a:ext cx="213564" cy="218463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5178123" y="3649243"/>
            <a:ext cx="4147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>
            <a:off x="6004623" y="3463109"/>
            <a:ext cx="0" cy="4147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>
            <a:off x="6664258" y="3466376"/>
            <a:ext cx="228913" cy="228587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>
            <a:off x="6457225" y="3668835"/>
            <a:ext cx="220095" cy="23348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0170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64906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82494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48734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6654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04574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70814" y="1587399"/>
            <a:ext cx="269563" cy="3231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>
                <a:latin typeface="Liberation Sans" pitchFamily="18"/>
                <a:ea typeface="WenQuanYi Zen Hei" pitchFamily="2"/>
                <a:cs typeface="Lohit Devanagari" pitchFamily="2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55391" y="3295916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87167" y="3627691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53055" y="3411515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67775" y="3411515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99549" y="3328571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95958" y="3743292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55743" y="3535931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25397" y="3793579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3101" y="3337387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36351" y="3577403"/>
            <a:ext cx="254687" cy="2597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270" dirty="0">
                <a:latin typeface="Tw Cen MT" pitchFamily="18"/>
                <a:ea typeface="WenQuanYi Zen Hei" pitchFamily="2"/>
                <a:cs typeface="Lohit Devanagari" pitchFamily="2"/>
              </a:rPr>
              <a:t>9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336801" y="6539400"/>
            <a:ext cx="1451520" cy="20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5" tIns="41468" rIns="82935" bIns="41468" rtlCol="0" anchor="ctr"/>
          <a:lstStyle/>
          <a:p>
            <a:pPr algn="ctr"/>
            <a:endParaRPr lang="en-US" sz="1633"/>
          </a:p>
        </p:txBody>
      </p:sp>
      <p:sp>
        <p:nvSpPr>
          <p:cNvPr id="73" name="TextBox 72"/>
          <p:cNvSpPr txBox="1"/>
          <p:nvPr/>
        </p:nvSpPr>
        <p:spPr>
          <a:xfrm>
            <a:off x="7475041" y="6470281"/>
            <a:ext cx="1589760" cy="33503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dirty="0"/>
              <a:t>LA-UR-13-23729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475040" y="6539400"/>
            <a:ext cx="1520640" cy="20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76" name="TextBox 7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53903"/>
            <a:ext cx="8294400" cy="13111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Isosurface</a:t>
            </a:r>
            <a:r>
              <a:rPr lang="en-US" dirty="0"/>
              <a:t> with Marching </a:t>
            </a:r>
            <a:r>
              <a:rPr lang="en-US" dirty="0" smtClean="0"/>
              <a:t>Cubes Algorithm</a:t>
            </a:r>
            <a:endParaRPr lang="en-US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 l="18676" t="24857" r="17039" b="7714"/>
          <a:stretch>
            <a:fillRect/>
          </a:stretch>
        </p:blipFill>
        <p:spPr bwMode="auto">
          <a:xfrm>
            <a:off x="1033130" y="1582088"/>
            <a:ext cx="6718390" cy="44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36801" y="6539400"/>
            <a:ext cx="1451520" cy="20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5" tIns="41468" rIns="82935" bIns="41468" rtlCol="0" anchor="ctr"/>
          <a:lstStyle/>
          <a:p>
            <a:pPr algn="ctr"/>
            <a:endParaRPr lang="en-US" sz="1633"/>
          </a:p>
        </p:txBody>
      </p:sp>
      <p:sp>
        <p:nvSpPr>
          <p:cNvPr id="5" name="TextBox 4"/>
          <p:cNvSpPr txBox="1"/>
          <p:nvPr/>
        </p:nvSpPr>
        <p:spPr>
          <a:xfrm>
            <a:off x="7475041" y="6470281"/>
            <a:ext cx="1589760" cy="33503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dirty="0"/>
              <a:t>LA-UR-13-23729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5040" y="6539400"/>
            <a:ext cx="1520640" cy="20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8" name="TextBox 7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280" y="-35266"/>
            <a:ext cx="8729280" cy="131112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Variations on </a:t>
            </a:r>
            <a:r>
              <a:rPr lang="en-US" dirty="0" err="1" smtClean="0"/>
              <a:t>Isosurface</a:t>
            </a:r>
            <a:r>
              <a:rPr lang="en-US" dirty="0" smtClean="0"/>
              <a:t>: Cut Surfaces and Threshold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721" y="1562761"/>
            <a:ext cx="4295520" cy="4860241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2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8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1400" b="0" i="0" u="none" strike="noStrike" kern="1200">
                <a:ln>
                  <a:noFill/>
                </a:ln>
                <a:latin typeface="Tw Cen MT" pitchFamily="2"/>
                <a:ea typeface="WenQuanYi Zen Hei" pitchFamily="2"/>
                <a:cs typeface="Lohit Devanagari" pitchFamily="2"/>
              </a:defRPr>
            </a:lvl9pPr>
          </a:lstStyle>
          <a:p>
            <a:pPr lvl="0"/>
            <a:r>
              <a:rPr lang="en-US" sz="1633" dirty="0">
                <a:latin typeface="Tw Cen MT" pitchFamily="34" charset="0"/>
              </a:rPr>
              <a:t>Cut surface</a:t>
            </a:r>
          </a:p>
          <a:p>
            <a:pPr lvl="1"/>
            <a:r>
              <a:rPr lang="en-US" sz="1633" dirty="0">
                <a:latin typeface="Tw Cen MT" pitchFamily="34" charset="0"/>
              </a:rPr>
              <a:t>Two scalar fields, one for generating geometry (cut surface) the other for scalar interpolation</a:t>
            </a:r>
          </a:p>
          <a:p>
            <a:pPr lvl="1"/>
            <a:r>
              <a:rPr lang="en-US" sz="1633" dirty="0">
                <a:latin typeface="Tw Cen MT" pitchFamily="34" charset="0"/>
              </a:rPr>
              <a:t>Less than 10 LOC change, negligible performance impact to </a:t>
            </a:r>
            <a:r>
              <a:rPr lang="en-US" sz="1633" dirty="0" err="1">
                <a:latin typeface="Tw Cen MT" pitchFamily="34" charset="0"/>
              </a:rPr>
              <a:t>isosurface</a:t>
            </a:r>
            <a:endParaRPr lang="en-US" sz="1633" dirty="0">
              <a:latin typeface="Tw Cen MT" pitchFamily="34" charset="0"/>
            </a:endParaRPr>
          </a:p>
          <a:p>
            <a:pPr lvl="1"/>
            <a:r>
              <a:rPr lang="en-US" sz="1633" dirty="0">
                <a:latin typeface="Tw Cen MT" pitchFamily="34" charset="0"/>
              </a:rPr>
              <a:t>One 1D interpolation per triangle vertex</a:t>
            </a:r>
          </a:p>
          <a:p>
            <a:r>
              <a:rPr lang="en-US" sz="1633" dirty="0">
                <a:latin typeface="Tw Cen MT" pitchFamily="34" charset="0"/>
              </a:rPr>
              <a:t>Threshold</a:t>
            </a:r>
          </a:p>
          <a:p>
            <a:pPr lvl="1"/>
            <a:r>
              <a:rPr lang="en-US" sz="1633" dirty="0">
                <a:latin typeface="Tw Cen MT" pitchFamily="34" charset="0"/>
              </a:rPr>
              <a:t>Classify cells, this time based on whether value at each vertex falls within threshold range, then stream compact valid cells and generate geometry for valid cells</a:t>
            </a:r>
            <a:r>
              <a:rPr lang="en-US" sz="1633" dirty="0">
                <a:latin typeface="" pitchFamily="16"/>
              </a:rPr>
              <a:t> </a:t>
            </a:r>
          </a:p>
          <a:p>
            <a:pPr lvl="1"/>
            <a:r>
              <a:rPr lang="en-US" sz="1633" dirty="0">
                <a:latin typeface="Tw Cen MT"/>
              </a:rPr>
              <a:t>Additional pass of cell classification and stream compaction to remove interior cells </a:t>
            </a:r>
          </a:p>
        </p:txBody>
      </p:sp>
      <p:sp>
        <p:nvSpPr>
          <p:cNvPr id="4" name="Freeform 3"/>
          <p:cNvSpPr/>
          <p:nvPr/>
        </p:nvSpPr>
        <p:spPr>
          <a:xfrm>
            <a:off x="4979907" y="2094534"/>
            <a:ext cx="1700025" cy="1639286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5405076" y="2094534"/>
            <a:ext cx="0" cy="121444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" name="Freeform 5"/>
          <p:cNvSpPr/>
          <p:nvPr/>
        </p:nvSpPr>
        <p:spPr>
          <a:xfrm rot="2702560">
            <a:off x="5782159" y="2158856"/>
            <a:ext cx="875484" cy="797765"/>
          </a:xfrm>
          <a:custGeom>
            <a:avLst>
              <a:gd name="f0" fmla="val 1062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5405076" y="3308649"/>
            <a:ext cx="12751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979906" y="3308651"/>
            <a:ext cx="425170" cy="42517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033587" y="2098780"/>
            <a:ext cx="1700025" cy="1639286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7458757" y="2098778"/>
            <a:ext cx="0" cy="121444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>
            <a:off x="7458756" y="3312895"/>
            <a:ext cx="12751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V="1">
            <a:off x="7033586" y="3312896"/>
            <a:ext cx="425170" cy="42517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5307110" y="2410308"/>
            <a:ext cx="63612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>
            <a:off x="6312235" y="2203602"/>
            <a:ext cx="367697" cy="3830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6176717" y="2745351"/>
            <a:ext cx="5550" cy="6361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597088" y="2475619"/>
            <a:ext cx="52248" cy="52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459182" y="2250298"/>
            <a:ext cx="52248" cy="52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243659" y="3073860"/>
            <a:ext cx="52248" cy="52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6" name="Freeform 25"/>
          <p:cNvSpPr/>
          <p:nvPr/>
        </p:nvSpPr>
        <p:spPr>
          <a:xfrm rot="2702560">
            <a:off x="7874799" y="2131622"/>
            <a:ext cx="875484" cy="797765"/>
          </a:xfrm>
          <a:custGeom>
            <a:avLst>
              <a:gd name="f0" fmla="val 1062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6801" y="6539400"/>
            <a:ext cx="1451520" cy="20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5" tIns="41468" rIns="82935" bIns="41468" rtlCol="0" anchor="ctr"/>
          <a:lstStyle/>
          <a:p>
            <a:pPr algn="ctr"/>
            <a:endParaRPr lang="en-US" sz="1633"/>
          </a:p>
        </p:txBody>
      </p:sp>
      <p:sp>
        <p:nvSpPr>
          <p:cNvPr id="54" name="Freeform 53"/>
          <p:cNvSpPr/>
          <p:nvPr/>
        </p:nvSpPr>
        <p:spPr>
          <a:xfrm>
            <a:off x="5806080" y="4147560"/>
            <a:ext cx="2073600" cy="1949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>
            <a:off x="6151572" y="4147560"/>
            <a:ext cx="0" cy="1949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>
            <a:off x="6497389" y="4147560"/>
            <a:ext cx="0" cy="1949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>
            <a:off x="6842880" y="4147560"/>
            <a:ext cx="0" cy="1949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>
            <a:off x="7188372" y="4147560"/>
            <a:ext cx="0" cy="1949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>
            <a:off x="7534189" y="4147560"/>
            <a:ext cx="0" cy="1949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>
            <a:off x="5806080" y="4797398"/>
            <a:ext cx="20736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>
            <a:off x="5806080" y="5771826"/>
            <a:ext cx="20736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>
            <a:off x="5806080" y="5446908"/>
            <a:ext cx="20736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>
            <a:off x="5806080" y="5122316"/>
            <a:ext cx="20736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6151571" y="4472479"/>
            <a:ext cx="345818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497390" y="4472479"/>
            <a:ext cx="345491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842880" y="4472479"/>
            <a:ext cx="345491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151571" y="4797398"/>
            <a:ext cx="345818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6842880" y="4797398"/>
            <a:ext cx="345491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840269" y="5122316"/>
            <a:ext cx="345491" cy="3245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151571" y="5122316"/>
            <a:ext cx="345818" cy="3245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6151571" y="5446908"/>
            <a:ext cx="345818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494449" y="5446908"/>
            <a:ext cx="345818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6842880" y="5446908"/>
            <a:ext cx="345491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188371" y="5122316"/>
            <a:ext cx="345818" cy="3245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7188371" y="5446908"/>
            <a:ext cx="345818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18360">
            <a:solidFill>
              <a:srgbClr val="0000FF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5806080" y="4479336"/>
            <a:ext cx="20736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0" tIns="40815" rIns="81630" bIns="4081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497390" y="4797398"/>
            <a:ext cx="345491" cy="324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494449" y="5122316"/>
            <a:ext cx="345818" cy="3245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793" tIns="48977" rIns="89793" bIns="4897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33" dirty="0"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5041" y="6470281"/>
            <a:ext cx="1589760" cy="335033"/>
          </a:xfrm>
          <a:prstGeom prst="rect">
            <a:avLst/>
          </a:prstGeom>
          <a:noFill/>
        </p:spPr>
        <p:txBody>
          <a:bodyPr wrap="square" lIns="82935" tIns="41468" rIns="82935" bIns="41468" rtlCol="0">
            <a:spAutoFit/>
          </a:bodyPr>
          <a:lstStyle/>
          <a:p>
            <a:r>
              <a:rPr lang="en-US" sz="1633" dirty="0"/>
              <a:t>LA-UR-13-23729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75040" y="6539400"/>
            <a:ext cx="1520640" cy="20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9" name="TextBox 48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Tutorial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get started using VTK-m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4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required: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(2.10 or newer)</a:t>
            </a:r>
          </a:p>
          <a:p>
            <a:pPr lvl="1"/>
            <a:r>
              <a:rPr lang="en-US" dirty="0" smtClean="0"/>
              <a:t>Boost 1.48.0 (or newer)</a:t>
            </a:r>
          </a:p>
          <a:p>
            <a:pPr lvl="1"/>
            <a:r>
              <a:rPr lang="en-US" dirty="0" smtClean="0"/>
              <a:t>Linux, Mac OS X, or MSVC</a:t>
            </a:r>
          </a:p>
          <a:p>
            <a:r>
              <a:rPr lang="en-US" dirty="0" smtClean="0"/>
              <a:t>For CUDA backend:</a:t>
            </a:r>
          </a:p>
          <a:p>
            <a:pPr lvl="1"/>
            <a:r>
              <a:rPr lang="en-US" dirty="0" smtClean="0"/>
              <a:t>CUDA Toolkit 7+</a:t>
            </a:r>
          </a:p>
          <a:p>
            <a:pPr lvl="1"/>
            <a:r>
              <a:rPr lang="en-US" dirty="0" smtClean="0"/>
              <a:t>Thrust (comes with CUDA)</a:t>
            </a:r>
          </a:p>
          <a:p>
            <a:r>
              <a:rPr lang="en-US" dirty="0" smtClean="0"/>
              <a:t>For Intel Threading Building Blocks backend:</a:t>
            </a:r>
          </a:p>
          <a:p>
            <a:pPr lvl="1"/>
            <a:r>
              <a:rPr lang="en-US" dirty="0" smtClean="0"/>
              <a:t>TBB library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33431"/>
            <a:ext cx="8785412" cy="1325563"/>
          </a:xfrm>
        </p:spPr>
        <p:txBody>
          <a:bodyPr/>
          <a:lstStyle/>
          <a:p>
            <a:r>
              <a:rPr lang="en-US" dirty="0" smtClean="0"/>
              <a:t>Getting, Building, and Running  </a:t>
            </a:r>
            <a:r>
              <a:rPr lang="en-US" dirty="0" smtClean="0"/>
              <a:t>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247"/>
            <a:ext cx="78867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  <a:endParaRPr lang="en-US" dirty="0" smtClean="0"/>
          </a:p>
          <a:p>
            <a:r>
              <a:rPr lang="en-US" dirty="0" smtClean="0"/>
              <a:t>Clone from the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gitlab.kitware.com/vtk/vtk-m.git</a:t>
            </a:r>
            <a:endParaRPr lang="en-US" dirty="0" smtClean="0"/>
          </a:p>
          <a:p>
            <a:r>
              <a:rPr lang="en-US" dirty="0">
                <a:sym typeface="Wingdings"/>
              </a:rPr>
              <a:t>Run </a:t>
            </a:r>
            <a:r>
              <a:rPr lang="en-US" dirty="0" err="1">
                <a:sym typeface="Wingdings"/>
              </a:rPr>
              <a:t>ccmake</a:t>
            </a:r>
            <a:r>
              <a:rPr lang="en-US" dirty="0">
                <a:sym typeface="Wingdings"/>
              </a:rPr>
              <a:t> (or </a:t>
            </a:r>
            <a:r>
              <a:rPr lang="en-US" dirty="0" err="1">
                <a:sym typeface="Wingdings"/>
              </a:rPr>
              <a:t>cmake-gui</a:t>
            </a:r>
            <a:r>
              <a:rPr lang="en-US" dirty="0">
                <a:sym typeface="Wingdings"/>
              </a:rPr>
              <a:t>) pointing back to source </a:t>
            </a:r>
            <a:r>
              <a:rPr lang="en-US" dirty="0" smtClean="0">
                <a:sym typeface="Wingdings"/>
              </a:rPr>
              <a:t>directory</a:t>
            </a:r>
          </a:p>
          <a:p>
            <a:r>
              <a:rPr lang="en-US" dirty="0">
                <a:sym typeface="Wingdings"/>
              </a:rPr>
              <a:t>Run make (or use your favorite IDE)</a:t>
            </a:r>
          </a:p>
          <a:p>
            <a:r>
              <a:rPr lang="en-US" dirty="0">
                <a:sym typeface="Wingdings"/>
              </a:rPr>
              <a:t>Run tests (“make test” or “</a:t>
            </a:r>
            <a:r>
              <a:rPr lang="en-US" dirty="0" err="1">
                <a:sym typeface="Wingdings"/>
              </a:rPr>
              <a:t>ctest</a:t>
            </a:r>
            <a:r>
              <a:rPr lang="en-US" dirty="0">
                <a:sym typeface="Wingdings"/>
              </a:rPr>
              <a:t>”)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8700" y="5036389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ArrayHandle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dirty="0" smtClean="0"/>
              <a:t>manages an “array” of data</a:t>
            </a:r>
          </a:p>
          <a:p>
            <a:pPr lvl="1"/>
            <a:r>
              <a:rPr lang="en-US" dirty="0" smtClean="0"/>
              <a:t>Acts like a reference-counted smart pointer to an array</a:t>
            </a:r>
          </a:p>
          <a:p>
            <a:pPr lvl="1"/>
            <a:r>
              <a:rPr lang="en-US" dirty="0" smtClean="0"/>
              <a:t>Manages transfer of data between control and execution</a:t>
            </a:r>
          </a:p>
          <a:p>
            <a:pPr lvl="1"/>
            <a:r>
              <a:rPr lang="en-US" dirty="0" smtClean="0"/>
              <a:t>Can allocate data for output</a:t>
            </a:r>
          </a:p>
          <a:p>
            <a:r>
              <a:rPr lang="en-US" dirty="0" smtClean="0"/>
              <a:t>Relevant methods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GetNumberOfValues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ReleaseResources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ReleaseResourcesExecution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r>
              <a:rPr lang="en-US" dirty="0" smtClean="0"/>
              <a:t>Functions to create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array,vtkm</a:t>
            </a:r>
            <a:r>
              <a:rPr lang="en-US" dirty="0" smtClean="0">
                <a:latin typeface="Consolas"/>
                <a:cs typeface="Consolas"/>
              </a:rPr>
              <a:t>::Id size)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 smtClean="0">
                <a:latin typeface="Consolas"/>
                <a:cs typeface="Consolas"/>
              </a:rPr>
              <a:t>::vector&lt;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&gt;&amp;vector)</a:t>
            </a:r>
          </a:p>
          <a:p>
            <a:pPr lvl="1"/>
            <a:r>
              <a:rPr lang="en-US" dirty="0" smtClean="0"/>
              <a:t>Both of these do a shallow (reference) copy.</a:t>
            </a:r>
          </a:p>
          <a:p>
            <a:pPr lvl="2"/>
            <a:r>
              <a:rPr lang="en-US" dirty="0" smtClean="0"/>
              <a:t>Do not let the original array be deleted or vector to go out of scope!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3"/>
            <a:ext cx="7886700" cy="1325563"/>
          </a:xfrm>
        </p:spPr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189073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360934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02882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39995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22473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19814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849071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2093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382471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160346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580697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2956927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377278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547571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3830133" y="488890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vtkCellArray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78089" y="4717041"/>
            <a:ext cx="3352800" cy="1066800"/>
            <a:chOff x="78089" y="4528676"/>
            <a:chExt cx="3352800" cy="1066800"/>
          </a:xfrm>
        </p:grpSpPr>
        <p:sp>
          <p:nvSpPr>
            <p:cNvPr id="224" name="Rectangle 22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33" name="Rectangle 33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2" name="TextBox 3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13" name="Rectangle 3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0" name="TextBox 3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11" name="Rectangle 3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8" name="TextBox 30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09" name="Rectangle 30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2" name="Group 391"/>
          <p:cNvGrpSpPr/>
          <p:nvPr/>
        </p:nvGrpSpPr>
        <p:grpSpPr>
          <a:xfrm>
            <a:off x="5150048" y="5979565"/>
            <a:ext cx="3940423" cy="369332"/>
            <a:chOff x="3438930" y="5713215"/>
            <a:chExt cx="3940423" cy="369332"/>
          </a:xfrm>
        </p:grpSpPr>
        <p:grpSp>
          <p:nvGrpSpPr>
            <p:cNvPr id="336" name="Group 335"/>
            <p:cNvGrpSpPr/>
            <p:nvPr/>
          </p:nvGrpSpPr>
          <p:grpSpPr>
            <a:xfrm>
              <a:off x="43533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5" name="TextBox 36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465538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xtBox 36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49657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TextBox 36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2705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9" name="TextBox 35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4</a:t>
                </a:r>
                <a:endParaRPr lang="en-US" baseline="-25000" dirty="0"/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57262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7" name="TextBox 35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1" name="Group 340"/>
            <p:cNvGrpSpPr/>
            <p:nvPr/>
          </p:nvGrpSpPr>
          <p:grpSpPr>
            <a:xfrm>
              <a:off x="58830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xtBox 35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1878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TextBox 35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6</a:t>
                </a:r>
                <a:endParaRPr lang="en-US" baseline="-25000" dirty="0"/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48986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TextBox 35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7</a:t>
                </a:r>
                <a:endParaRPr lang="en-US" baseline="-25000" dirty="0"/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80024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9" name="TextBox 34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8</a:t>
                </a:r>
                <a:endParaRPr lang="en-US" baseline="-25000" dirty="0"/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7171072" y="5896096"/>
              <a:ext cx="208281" cy="45719"/>
              <a:chOff x="3196417" y="2865226"/>
              <a:chExt cx="208281" cy="45719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40485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TextBox 383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7437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TextBox 38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4389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TextBox 389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cxnSp>
        <p:nvCxnSpPr>
          <p:cNvPr id="394" name="Curved Connector 393"/>
          <p:cNvCxnSpPr>
            <a:stCxn id="263" idx="3"/>
            <a:endCxn id="390" idx="1"/>
          </p:cNvCxnSpPr>
          <p:nvPr/>
        </p:nvCxnSpPr>
        <p:spPr>
          <a:xfrm flipH="1">
            <a:off x="5150048" y="5250441"/>
            <a:ext cx="541346" cy="913790"/>
          </a:xfrm>
          <a:prstGeom prst="curvedConnector5">
            <a:avLst>
              <a:gd name="adj1" fmla="val -42228"/>
              <a:gd name="adj2" fmla="val 59678"/>
              <a:gd name="adj3" fmla="val 142228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24" idx="3"/>
            <a:endCxn id="263" idx="1"/>
          </p:cNvCxnSpPr>
          <p:nvPr/>
        </p:nvCxnSpPr>
        <p:spPr>
          <a:xfrm>
            <a:off x="3430889" y="5250441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1"/>
            <a:ext cx="7886700" cy="1325563"/>
          </a:xfrm>
        </p:spPr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98" y="1026455"/>
            <a:ext cx="3352800" cy="1066800"/>
            <a:chOff x="78089" y="4528676"/>
            <a:chExt cx="3352800" cy="1066800"/>
          </a:xfrm>
        </p:grpSpPr>
        <p:sp>
          <p:nvSpPr>
            <p:cNvPr id="4" name="Rectangle 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>
          <a:xfrm>
            <a:off x="3803942" y="1198316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Constant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37"/>
          <p:cNvCxnSpPr>
            <a:stCxn id="4" idx="3"/>
            <a:endCxn id="37" idx="1"/>
          </p:cNvCxnSpPr>
          <p:nvPr/>
        </p:nvCxnSpPr>
        <p:spPr>
          <a:xfrm>
            <a:off x="3404698" y="1559855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1329023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7" idx="3"/>
            <a:endCxn id="40" idx="1"/>
          </p:cNvCxnSpPr>
          <p:nvPr/>
        </p:nvCxnSpPr>
        <p:spPr>
          <a:xfrm>
            <a:off x="5665203" y="1559855"/>
            <a:ext cx="430797" cy="1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1898" y="2633921"/>
            <a:ext cx="3352800" cy="1066800"/>
            <a:chOff x="51898" y="2137807"/>
            <a:chExt cx="3352800" cy="1066800"/>
          </a:xfrm>
        </p:grpSpPr>
        <p:sp>
          <p:nvSpPr>
            <p:cNvPr id="48" name="Rectangle 4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6" name="Rectangle 8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4" name="Rectangle 8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2" name="Rectangle 8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4" name="Rectangle 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Rounded Rectangle 86"/>
          <p:cNvSpPr/>
          <p:nvPr/>
        </p:nvSpPr>
        <p:spPr>
          <a:xfrm>
            <a:off x="3803942" y="280578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Uniform Point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Coord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>
            <a:stCxn id="48" idx="3"/>
            <a:endCxn id="87" idx="1"/>
          </p:cNvCxnSpPr>
          <p:nvPr/>
        </p:nvCxnSpPr>
        <p:spPr>
          <a:xfrm>
            <a:off x="3404698" y="3167321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2986862"/>
            <a:ext cx="335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=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j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k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92" name="Straight Connector 91"/>
          <p:cNvCxnSpPr>
            <a:stCxn id="87" idx="3"/>
            <a:endCxn id="90" idx="1"/>
          </p:cNvCxnSpPr>
          <p:nvPr/>
        </p:nvCxnSpPr>
        <p:spPr>
          <a:xfrm>
            <a:off x="5665203" y="3167321"/>
            <a:ext cx="202197" cy="4207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81400" y="4855916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Permutation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5495" y="4684055"/>
            <a:ext cx="3352800" cy="1066800"/>
            <a:chOff x="78089" y="4528676"/>
            <a:chExt cx="3352800" cy="1066800"/>
          </a:xfrm>
        </p:grpSpPr>
        <p:sp>
          <p:nvSpPr>
            <p:cNvPr id="95" name="Rectangle 94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" name="Straight Connector 127"/>
          <p:cNvCxnSpPr>
            <a:stCxn id="95" idx="3"/>
            <a:endCxn id="93" idx="1"/>
          </p:cNvCxnSpPr>
          <p:nvPr/>
        </p:nvCxnSpPr>
        <p:spPr>
          <a:xfrm>
            <a:off x="3378295" y="5217455"/>
            <a:ext cx="203105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5886941" y="3998255"/>
            <a:ext cx="3190238" cy="1066800"/>
            <a:chOff x="78089" y="4528676"/>
            <a:chExt cx="3190238" cy="1066800"/>
          </a:xfrm>
        </p:grpSpPr>
        <p:sp>
          <p:nvSpPr>
            <p:cNvPr id="286" name="Rectangle 285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TextBox 31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6" name="Rectangle 31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4" name="Rectangle 31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1" name="TextBox 31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12" name="Rectangle 31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TextBox 30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0" name="Rectangle 30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7" name="TextBox 30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08" name="Rectangle 30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3" name="TextBox 30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9" name="Group 318"/>
          <p:cNvGrpSpPr/>
          <p:nvPr/>
        </p:nvGrpSpPr>
        <p:grpSpPr>
          <a:xfrm>
            <a:off x="5886941" y="5369855"/>
            <a:ext cx="3190238" cy="1066800"/>
            <a:chOff x="78089" y="4528676"/>
            <a:chExt cx="3190238" cy="1066800"/>
          </a:xfrm>
        </p:grpSpPr>
        <p:sp>
          <p:nvSpPr>
            <p:cNvPr id="320" name="Rectangle 319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1" name="TextBox 35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52" name="Rectangle 35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0" name="Rectangle 34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7" name="TextBox 34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48" name="Rectangle 34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5" name="TextBox 34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1" name="TextBox 34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7" name="TextBox 33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5" name="TextBox 3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" name="Freeform 357"/>
          <p:cNvSpPr/>
          <p:nvPr/>
        </p:nvSpPr>
        <p:spPr>
          <a:xfrm>
            <a:off x="5434346" y="5359964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 flipV="1">
            <a:off x="5434346" y="4545215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VTK-m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Motivation, Intended Uses,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0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r>
              <a:rPr lang="en-US" dirty="0" smtClean="0"/>
              <a:t> is a magic </a:t>
            </a:r>
            <a:r>
              <a:rPr lang="en-US" dirty="0" err="1" smtClean="0"/>
              <a:t>untyped</a:t>
            </a:r>
            <a:r>
              <a:rPr lang="en-US" dirty="0" smtClean="0"/>
              <a:t> reference to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smtClean="0"/>
              <a:t>Statically holds a list of potential types and storages the contained array might have</a:t>
            </a:r>
          </a:p>
          <a:p>
            <a:pPr lvl="1"/>
            <a:r>
              <a:rPr lang="en-US" dirty="0" smtClean="0"/>
              <a:t>Can be changed with </a:t>
            </a:r>
            <a:r>
              <a:rPr lang="en-US" dirty="0" err="1" smtClean="0"/>
              <a:t>ResetTypeList</a:t>
            </a:r>
            <a:r>
              <a:rPr lang="en-US" dirty="0" smtClean="0"/>
              <a:t> and </a:t>
            </a:r>
            <a:r>
              <a:rPr lang="en-US" dirty="0" err="1" smtClean="0"/>
              <a:t>ResetStorageList</a:t>
            </a:r>
            <a:endParaRPr lang="en-US" dirty="0" smtClean="0"/>
          </a:p>
          <a:p>
            <a:pPr lvl="1"/>
            <a:r>
              <a:rPr lang="en-US" dirty="0" smtClean="0"/>
              <a:t>Changing these lists requires creating a new object</a:t>
            </a:r>
          </a:p>
          <a:p>
            <a:r>
              <a:rPr lang="en-US" dirty="0" smtClean="0"/>
              <a:t>Parts of VTK-m will automatically </a:t>
            </a:r>
            <a:r>
              <a:rPr lang="en-US" dirty="0" err="1" smtClean="0"/>
              <a:t>staticly</a:t>
            </a:r>
            <a:r>
              <a:rPr lang="en-US" dirty="0" smtClean="0"/>
              <a:t> cast a </a:t>
            </a:r>
            <a:r>
              <a:rPr lang="en-US" dirty="0" err="1" smtClean="0"/>
              <a:t>DynamicArrayHandle</a:t>
            </a:r>
            <a:r>
              <a:rPr lang="en-US" dirty="0" smtClean="0"/>
              <a:t> as necessary</a:t>
            </a:r>
          </a:p>
          <a:p>
            <a:pPr lvl="1"/>
            <a:r>
              <a:rPr lang="en-US" dirty="0" smtClean="0"/>
              <a:t>Requires the actual type to be in the list of potential types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DataSet</a:t>
            </a:r>
            <a:r>
              <a:rPr lang="en-US" dirty="0" smtClean="0"/>
              <a:t>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19" y="2318690"/>
            <a:ext cx="843466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or more </a:t>
            </a:r>
            <a:r>
              <a:rPr lang="en-US" dirty="0" err="1" smtClean="0"/>
              <a:t>CellSet</a:t>
            </a:r>
            <a:endParaRPr lang="en-US" dirty="0" smtClean="0"/>
          </a:p>
          <a:p>
            <a:pPr lvl="1"/>
            <a:r>
              <a:rPr lang="en-US" dirty="0" smtClean="0"/>
              <a:t>Defines the connectivity of the cells</a:t>
            </a:r>
          </a:p>
          <a:p>
            <a:pPr lvl="1"/>
            <a:r>
              <a:rPr lang="en-US" dirty="0" smtClean="0"/>
              <a:t>Examples include a regular grid of cells or explicit connection indices</a:t>
            </a:r>
          </a:p>
          <a:p>
            <a:r>
              <a:rPr lang="en-US" dirty="0" smtClean="0"/>
              <a:t>0 or more Field</a:t>
            </a:r>
          </a:p>
          <a:p>
            <a:pPr lvl="1"/>
            <a:r>
              <a:rPr lang="en-US" dirty="0" smtClean="0"/>
              <a:t>Holds an </a:t>
            </a:r>
            <a:r>
              <a:rPr lang="en-US" dirty="0" err="1" smtClean="0"/>
              <a:t>ArrayHandle</a:t>
            </a:r>
            <a:r>
              <a:rPr lang="en-US" dirty="0" smtClean="0"/>
              <a:t> containing field values</a:t>
            </a:r>
          </a:p>
          <a:p>
            <a:pPr lvl="1"/>
            <a:r>
              <a:rPr lang="en-US" dirty="0" smtClean="0"/>
              <a:t>Field also has metadata such as the name, the topology association (point, cell, face, </a:t>
            </a:r>
            <a:r>
              <a:rPr lang="en-US" dirty="0" err="1" smtClean="0"/>
              <a:t>etc</a:t>
            </a:r>
            <a:r>
              <a:rPr lang="en-US" dirty="0" smtClean="0"/>
              <a:t>), and which cell set the field is attached to</a:t>
            </a:r>
          </a:p>
          <a:p>
            <a:r>
              <a:rPr lang="en-US" dirty="0" smtClean="0"/>
              <a:t>0 or more </a:t>
            </a:r>
            <a:r>
              <a:rPr lang="en-US" dirty="0" err="1" smtClean="0"/>
              <a:t>CoordinateSystem</a:t>
            </a:r>
            <a:endParaRPr lang="en-US" dirty="0" smtClean="0"/>
          </a:p>
          <a:p>
            <a:pPr lvl="1"/>
            <a:r>
              <a:rPr lang="en-US" dirty="0" smtClean="0"/>
              <a:t>Really just a Field with a special meaning</a:t>
            </a:r>
          </a:p>
          <a:p>
            <a:pPr lvl="1"/>
            <a:r>
              <a:rPr lang="en-US" dirty="0" smtClean="0"/>
              <a:t>Contains helpful features specific to common coordinate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30" t="33169" r="15483" b="14190"/>
          <a:stretch/>
        </p:blipFill>
        <p:spPr>
          <a:xfrm>
            <a:off x="4707287" y="293409"/>
            <a:ext cx="4239490" cy="2632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dirty="0" smtClean="0"/>
              <a:t>: Applies </a:t>
            </a:r>
            <a:r>
              <a:rPr lang="en-US" dirty="0" err="1" smtClean="0"/>
              <a:t>worklet</a:t>
            </a:r>
            <a:r>
              <a:rPr lang="en-US" dirty="0" smtClean="0"/>
              <a:t> on each value in an array.</a:t>
            </a:r>
          </a:p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WorkletMapTopology</a:t>
            </a:r>
            <a:r>
              <a:rPr lang="en-US" dirty="0" smtClean="0"/>
              <a:t>: Takes from and to topology elements (e.g. point to cell or cell to point). Applies </a:t>
            </a:r>
            <a:r>
              <a:rPr lang="en-US" dirty="0" err="1" smtClean="0"/>
              <a:t>worklet</a:t>
            </a:r>
            <a:r>
              <a:rPr lang="en-US" dirty="0" smtClean="0"/>
              <a:t> on each “to” element. </a:t>
            </a:r>
            <a:r>
              <a:rPr lang="en-US" dirty="0" err="1" smtClean="0"/>
              <a:t>Worklet</a:t>
            </a:r>
            <a:r>
              <a:rPr lang="en-US" dirty="0" smtClean="0"/>
              <a:t> can access field data from both “from” and “to” elements. Can output to “to” elements.</a:t>
            </a:r>
          </a:p>
          <a:p>
            <a:r>
              <a:rPr lang="en-US" dirty="0" smtClean="0"/>
              <a:t>Many more to come…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395"/>
            <a:ext cx="7886700" cy="1325563"/>
          </a:xfrm>
        </p:spPr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5696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Subclass of one of the base </a:t>
            </a:r>
            <a:r>
              <a:rPr lang="en-US" sz="2000" dirty="0" err="1" smtClean="0"/>
              <a:t>worklet</a:t>
            </a:r>
            <a:r>
              <a:rPr lang="en-US" sz="2000" dirty="0" smtClean="0"/>
              <a:t> </a:t>
            </a:r>
            <a:r>
              <a:rPr lang="en-US" sz="2000" dirty="0" smtClean="0"/>
              <a:t>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Typedefs</a:t>
            </a:r>
            <a:r>
              <a:rPr lang="en-US" sz="2000" dirty="0" smtClean="0"/>
              <a:t> for </a:t>
            </a:r>
            <a:r>
              <a:rPr lang="en-US" sz="2000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dirty="0" smtClean="0">
                <a:solidFill>
                  <a:srgbClr val="66FF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err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smtClean="0"/>
              <a:t>parenthesis operator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Must have </a:t>
            </a:r>
            <a:r>
              <a:rPr lang="en-US" sz="1800" dirty="0" smtClean="0">
                <a:latin typeface="Consolas"/>
                <a:cs typeface="Consolas"/>
              </a:rPr>
              <a:t>VTKM_EXEC_EXPORT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Input parameters are by value or </a:t>
            </a:r>
            <a:r>
              <a:rPr lang="en-US" sz="1800" dirty="0" err="1" smtClean="0"/>
              <a:t>const</a:t>
            </a:r>
            <a:r>
              <a:rPr lang="en-US" sz="1800" dirty="0" smtClean="0"/>
              <a:t>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Output parameters are by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The method must be declared </a:t>
            </a:r>
            <a:r>
              <a:rPr lang="en-US" sz="1800" dirty="0" err="1" smtClean="0"/>
              <a:t>const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77356" y="3811012"/>
            <a:ext cx="77430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  <a:endParaRPr lang="en-US" sz="16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TypeListTagScalar&gt;);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6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T1, typename T2, typename T3, typename T4&gt;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real, T2 imaginary,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T3 &amp;magnitude, T4 &amp;phase) const {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340658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50785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56448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579051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34553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13418" y="607433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Shapes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VTK-m cell shapes copy those of VTK</a:t>
            </a:r>
          </a:p>
          <a:p>
            <a:r>
              <a:rPr lang="en-US" dirty="0" smtClean="0"/>
              <a:t>Basic shapes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CellShape.h</a:t>
            </a:r>
            <a:endParaRPr lang="en-US" dirty="0" smtClean="0"/>
          </a:p>
          <a:p>
            <a:r>
              <a:rPr lang="en-US" dirty="0" smtClean="0"/>
              <a:t>Every cell shape has an </a:t>
            </a:r>
            <a:r>
              <a:rPr lang="en-US" dirty="0" err="1" smtClean="0"/>
              <a:t>enum</a:t>
            </a:r>
            <a:r>
              <a:rPr lang="en-US" dirty="0" smtClean="0"/>
              <a:t> identifier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::CELL_SHAPE_TRIANGLE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::CELL_SHAPE_HEXAHEDRON</a:t>
            </a:r>
          </a:p>
          <a:p>
            <a:r>
              <a:rPr lang="en-US" dirty="0" smtClean="0">
                <a:latin typeface="+mn-lt"/>
                <a:cs typeface="Consolas"/>
              </a:rPr>
              <a:t>Every cell shape has a tag </a:t>
            </a:r>
            <a:r>
              <a:rPr lang="en-US" dirty="0" err="1" smtClean="0">
                <a:latin typeface="+mn-lt"/>
                <a:cs typeface="Consolas"/>
              </a:rPr>
              <a:t>struct</a:t>
            </a:r>
            <a:endParaRPr lang="en-US" dirty="0" smtClean="0">
              <a:latin typeface="+mn-lt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8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CellShapeTagHexahedron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All cell shape tags have a member Id set to the identifier</a:t>
            </a:r>
          </a:p>
          <a:p>
            <a:pPr lvl="1"/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sz="1800" dirty="0" err="1" smtClean="0">
                <a:latin typeface="Consolas"/>
                <a:cs typeface="Consolas"/>
              </a:rPr>
              <a:t>CellShapeTagTriangle</a:t>
            </a:r>
            <a:r>
              <a:rPr lang="en-US" sz="1800" dirty="0" smtClean="0">
                <a:latin typeface="Consolas"/>
                <a:cs typeface="Consolas"/>
              </a:rPr>
              <a:t>::Id == </a:t>
            </a:r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::CELL_SHAPE_TRIANGLE</a:t>
            </a:r>
          </a:p>
          <a:p>
            <a:r>
              <a:rPr lang="en-US" dirty="0" smtClean="0">
                <a:latin typeface="+mn-lt"/>
                <a:cs typeface="Consolas"/>
              </a:rPr>
              <a:t>For a constant cell shape identifier, can get tag with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r>
              <a:rPr lang="en-US" dirty="0" smtClean="0">
                <a:latin typeface="Consolas"/>
                <a:cs typeface="Consolas"/>
              </a:rPr>
              <a:t>&lt;CELL_SHAPE_TRIANGLE&gt;::Tag</a:t>
            </a:r>
            <a:r>
              <a:rPr lang="en-US" dirty="0" smtClean="0">
                <a:latin typeface="+mn-lt"/>
                <a:cs typeface="Consolas"/>
              </a:rPr>
              <a:t> is </a:t>
            </a:r>
            <a:r>
              <a:rPr lang="en-US" dirty="0" err="1" smtClean="0">
                <a:latin typeface="+mn-lt"/>
                <a:cs typeface="Consolas"/>
              </a:rPr>
              <a:t>typedef’ed</a:t>
            </a:r>
            <a:r>
              <a:rPr lang="en-US" dirty="0" smtClean="0">
                <a:latin typeface="+mn-lt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Cell Shapes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dirty="0" smtClean="0"/>
              <a:t> tag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endParaRPr lang="en-US" dirty="0" smtClean="0">
              <a:solidFill>
                <a:srgbClr val="FC4D56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Defined in </a:t>
            </a:r>
            <a:r>
              <a:rPr lang="en-US" dirty="0" err="1" smtClean="0"/>
              <a:t>worklet</a:t>
            </a:r>
            <a:r>
              <a:rPr lang="en-US" dirty="0" smtClean="0"/>
              <a:t> types that support it (e.g.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444949"/>
            <a:ext cx="90685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MyWorklet</a:t>
            </a:r>
            <a:r>
              <a:rPr lang="en-US" sz="1400" dirty="0" smtClean="0">
                <a:latin typeface="Consolas"/>
                <a:cs typeface="Consolas"/>
              </a:rPr>
              <a:t> : public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WorkletMapTopology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TopologyElementTagPoint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TopologyElementTagCell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void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ControlSignature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TopologyIn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topology,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FieldInFrom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inField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FieldOut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outCells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_3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_2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template&lt;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VTKM_EXEC_EXPORT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T operator()(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 shape,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)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// Operate using shape...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ParametricCoordinates.h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Convert between world coordinates and parametric coordinates (locations in the cell are always in the range [0,1])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CellInterpolate.h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</a:t>
            </a:r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d a parametric coordinate, interpolates the field to that point.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CellDerivative.h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and a parametric coordinate, computes the derivative (gradient) of the field at that point.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5478"/>
            <a:ext cx="7886700" cy="1325563"/>
          </a:xfrm>
        </p:spPr>
        <p:txBody>
          <a:bodyPr/>
          <a:lstStyle/>
          <a:p>
            <a:r>
              <a:rPr lang="en-US" dirty="0" smtClean="0"/>
              <a:t>Device Adapter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84" y="154771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Implementations of data-parallel primitives</a:t>
            </a:r>
          </a:p>
          <a:p>
            <a:pPr lvl="1"/>
            <a:r>
              <a:rPr lang="en-US" dirty="0" smtClean="0"/>
              <a:t>Copy</a:t>
            </a:r>
          </a:p>
          <a:p>
            <a:pPr lvl="1"/>
            <a:r>
              <a:rPr lang="en-US" dirty="0" err="1" smtClean="0"/>
              <a:t>LowerBounds</a:t>
            </a:r>
            <a:endParaRPr lang="en-US" dirty="0" smtClean="0"/>
          </a:p>
          <a:p>
            <a:pPr lvl="1"/>
            <a:r>
              <a:rPr lang="en-US" dirty="0" smtClean="0"/>
              <a:t>Reduce</a:t>
            </a:r>
          </a:p>
          <a:p>
            <a:pPr lvl="1"/>
            <a:r>
              <a:rPr lang="en-US" dirty="0" err="1" smtClean="0"/>
              <a:t>ReduceByKey</a:t>
            </a:r>
            <a:endParaRPr lang="en-US" dirty="0" smtClean="0"/>
          </a:p>
          <a:p>
            <a:pPr lvl="1"/>
            <a:r>
              <a:rPr lang="en-US" dirty="0" err="1" smtClean="0"/>
              <a:t>ScanInclusive</a:t>
            </a:r>
            <a:endParaRPr lang="en-US" dirty="0" smtClean="0"/>
          </a:p>
          <a:p>
            <a:pPr lvl="1"/>
            <a:r>
              <a:rPr lang="en-US" dirty="0" err="1" smtClean="0"/>
              <a:t>ScanExclusive</a:t>
            </a:r>
            <a:endParaRPr lang="en-US" dirty="0" smtClean="0"/>
          </a:p>
          <a:p>
            <a:pPr lvl="1"/>
            <a:r>
              <a:rPr lang="en-US" dirty="0" smtClean="0"/>
              <a:t>Sort</a:t>
            </a:r>
          </a:p>
          <a:p>
            <a:pPr lvl="1"/>
            <a:r>
              <a:rPr lang="en-US" dirty="0" err="1" smtClean="0"/>
              <a:t>SortByKey</a:t>
            </a:r>
            <a:endParaRPr lang="en-US" dirty="0" smtClean="0"/>
          </a:p>
          <a:p>
            <a:pPr lvl="1"/>
            <a:r>
              <a:rPr lang="en-US" dirty="0" err="1" smtClean="0"/>
              <a:t>StreamCompact</a:t>
            </a:r>
            <a:endParaRPr lang="en-US" dirty="0" smtClean="0"/>
          </a:p>
          <a:p>
            <a:pPr lvl="1"/>
            <a:r>
              <a:rPr lang="en-US" dirty="0" smtClean="0"/>
              <a:t>Unique</a:t>
            </a:r>
          </a:p>
          <a:p>
            <a:pPr lvl="1"/>
            <a:r>
              <a:rPr lang="en-US" dirty="0" err="1" smtClean="0"/>
              <a:t>UpperBounds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48" t="57390" r="38841" b="21554"/>
          <a:stretch/>
        </p:blipFill>
        <p:spPr>
          <a:xfrm>
            <a:off x="3172147" y="2591643"/>
            <a:ext cx="5810489" cy="2105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92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043"/>
            <a:ext cx="7886700" cy="1325563"/>
          </a:xfrm>
        </p:spPr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Example: Cell Average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264" r="40687" b="19811"/>
          <a:stretch/>
        </p:blipFill>
        <p:spPr>
          <a:xfrm>
            <a:off x="1595718" y="1389530"/>
            <a:ext cx="5342867" cy="52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Scale: Threads, Threads Threads!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trend in supercomputing is ever increasing parallelism</a:t>
            </a:r>
          </a:p>
          <a:p>
            <a:r>
              <a:rPr lang="en-US" dirty="0" smtClean="0"/>
              <a:t>Clock increases are long gone</a:t>
            </a:r>
          </a:p>
          <a:p>
            <a:pPr lvl="1"/>
            <a:r>
              <a:rPr lang="en-US" dirty="0" smtClean="0"/>
              <a:t>“The Free Lunch Is Over” (Herb Sutter)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78750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*Source: Scientific Discovery at the Exascale, Ahern, </a:t>
            </a:r>
            <a:r>
              <a:rPr lang="en-US" sz="1200" dirty="0" err="1"/>
              <a:t>Shoshani</a:t>
            </a:r>
            <a:r>
              <a:rPr lang="en-US" sz="1200" dirty="0"/>
              <a:t>, Ma, et al.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81870"/>
              </p:ext>
            </p:extLst>
          </p:nvPr>
        </p:nvGraphicFramePr>
        <p:xfrm>
          <a:off x="304800" y="3803444"/>
          <a:ext cx="8305802" cy="181920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4000"/>
                <a:gridCol w="1828800"/>
                <a:gridCol w="2438400"/>
                <a:gridCol w="2514602"/>
              </a:tblGrid>
              <a:tr h="4120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Jaguar – XT5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Titan – XK7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Exascale*</a:t>
                      </a:r>
                      <a:endParaRPr lang="en-US" sz="1700" dirty="0"/>
                    </a:p>
                  </a:txBody>
                  <a:tcPr marT="50800" marB="50800"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Cores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224,256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299,008 </a:t>
                      </a:r>
                      <a:r>
                        <a:rPr lang="en-US" sz="1700" dirty="0" err="1" smtClean="0"/>
                        <a:t>cpu</a:t>
                      </a:r>
                      <a:r>
                        <a:rPr lang="en-US" sz="1700" dirty="0" smtClean="0"/>
                        <a:t> and</a:t>
                      </a:r>
                    </a:p>
                    <a:p>
                      <a:r>
                        <a:rPr lang="en-US" sz="1700" dirty="0" smtClean="0"/>
                        <a:t>18,688 </a:t>
                      </a:r>
                      <a:r>
                        <a:rPr lang="en-US" sz="1700" dirty="0" err="1" smtClean="0"/>
                        <a:t>gpu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 billion</a:t>
                      </a:r>
                      <a:endParaRPr lang="en-US" sz="1700" dirty="0"/>
                    </a:p>
                  </a:txBody>
                  <a:tcPr marT="50800" marB="50800"/>
                </a:tc>
              </a:tr>
              <a:tr h="37535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Concurrency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224,256 way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70</a:t>
                      </a:r>
                      <a:r>
                        <a:rPr lang="en-US" sz="1700" baseline="0" dirty="0" smtClean="0"/>
                        <a:t> – 500 million </a:t>
                      </a:r>
                      <a:r>
                        <a:rPr lang="en-US" sz="1700" dirty="0" smtClean="0"/>
                        <a:t>way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 – 100 </a:t>
                      </a:r>
                      <a:r>
                        <a:rPr lang="en-US" sz="1700" baseline="0" dirty="0" smtClean="0"/>
                        <a:t>billion way</a:t>
                      </a:r>
                      <a:endParaRPr lang="en-US" sz="17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Memory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300 Terabytes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700</a:t>
                      </a:r>
                      <a:r>
                        <a:rPr lang="en-US" sz="1700" baseline="0" dirty="0" smtClean="0"/>
                        <a:t> Terabytes</a:t>
                      </a:r>
                      <a:endParaRPr lang="en-US" sz="1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128 </a:t>
                      </a:r>
                      <a:r>
                        <a:rPr lang="en-US" sz="1700" dirty="0" err="1" smtClean="0"/>
                        <a:t>Petabytes</a:t>
                      </a:r>
                      <a:endParaRPr lang="en-US" sz="1700" dirty="0"/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393"/>
            <a:ext cx="7886700" cy="898901"/>
          </a:xfrm>
        </p:spPr>
        <p:txBody>
          <a:bodyPr/>
          <a:lstStyle/>
          <a:p>
            <a:r>
              <a:rPr lang="en-US" dirty="0" smtClean="0"/>
              <a:t>Filter Example: Cell Average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9193" r="29411" b="13115"/>
          <a:stretch/>
        </p:blipFill>
        <p:spPr>
          <a:xfrm>
            <a:off x="591671" y="842678"/>
            <a:ext cx="6649567" cy="58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23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75"/>
            <a:ext cx="7886700" cy="937654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6402"/>
            <a:ext cx="7886700" cy="270603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vtk</a:t>
            </a:r>
            <a:r>
              <a:rPr lang="en-US" sz="2400" dirty="0" smtClean="0"/>
              <a:t>-m/examples/demo</a:t>
            </a:r>
          </a:p>
          <a:p>
            <a:r>
              <a:rPr lang="en-US" sz="2400" dirty="0" smtClean="0"/>
              <a:t>Reads specified VTK file or generates a default input uniform structured grid data set</a:t>
            </a:r>
          </a:p>
          <a:p>
            <a:r>
              <a:rPr lang="en-US" sz="2400" dirty="0" smtClean="0"/>
              <a:t>Uses VTK-m’s rendering engine to render input data set to an image file using OS Mesa (or EGL, in development)</a:t>
            </a:r>
          </a:p>
          <a:p>
            <a:r>
              <a:rPr lang="en-US" sz="2400" dirty="0" smtClean="0"/>
              <a:t>Uses VTK-m’s Marching Cubes filter to compute </a:t>
            </a:r>
            <a:r>
              <a:rPr lang="en-US" sz="2400" dirty="0" err="1" smtClean="0"/>
              <a:t>isosurface</a:t>
            </a:r>
            <a:endParaRPr lang="en-US" sz="2400" dirty="0" smtClean="0"/>
          </a:p>
          <a:p>
            <a:r>
              <a:rPr lang="en-US" sz="2400" dirty="0" smtClean="0"/>
              <a:t>Renders output data set to another image file 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8" y="3598888"/>
            <a:ext cx="292608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53" y="3598888"/>
            <a:ext cx="292608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9180" y="6551420"/>
            <a:ext cx="191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Rendering of test input data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31980" y="6551417"/>
            <a:ext cx="2088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Rendering of test output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9108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03"/>
            <a:ext cx="7886700" cy="921832"/>
          </a:xfrm>
        </p:spPr>
        <p:txBody>
          <a:bodyPr/>
          <a:lstStyle/>
          <a:p>
            <a:r>
              <a:rPr lang="en-US" dirty="0" smtClean="0"/>
              <a:t>Demo Part 1: Reading Input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9494" r="33921" b="14021"/>
          <a:stretch/>
        </p:blipFill>
        <p:spPr>
          <a:xfrm>
            <a:off x="1210235" y="1004047"/>
            <a:ext cx="6095437" cy="57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2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610"/>
            <a:ext cx="7886700" cy="740430"/>
          </a:xfrm>
        </p:spPr>
        <p:txBody>
          <a:bodyPr/>
          <a:lstStyle/>
          <a:p>
            <a:r>
              <a:rPr lang="en-US" dirty="0" smtClean="0"/>
              <a:t>Demo Part 2: Rendering Data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1004" r="41961" b="14926"/>
          <a:stretch/>
        </p:blipFill>
        <p:spPr>
          <a:xfrm>
            <a:off x="1219200" y="941292"/>
            <a:ext cx="5156621" cy="55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7" y="98610"/>
            <a:ext cx="8318126" cy="928689"/>
          </a:xfrm>
        </p:spPr>
        <p:txBody>
          <a:bodyPr>
            <a:normAutofit/>
          </a:bodyPr>
          <a:lstStyle/>
          <a:p>
            <a:r>
              <a:rPr lang="en-US" dirty="0" smtClean="0"/>
              <a:t>Demo Part 3: Marching Cubes Filter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38007" r="36569" b="14473"/>
          <a:stretch/>
        </p:blipFill>
        <p:spPr>
          <a:xfrm>
            <a:off x="1395017" y="2303931"/>
            <a:ext cx="5812604" cy="35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0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</a:t>
            </a:r>
            <a:r>
              <a:rPr lang="en-US" dirty="0" smtClean="0"/>
              <a:t>of Energy</a:t>
            </a:r>
            <a:r>
              <a:rPr lang="en-US" dirty="0"/>
              <a:t>, </a:t>
            </a:r>
            <a:r>
              <a:rPr lang="en-US" dirty="0" smtClean="0"/>
              <a:t>Office </a:t>
            </a:r>
            <a:r>
              <a:rPr lang="en-US" dirty="0"/>
              <a:t>of Science, </a:t>
            </a:r>
            <a:r>
              <a:rPr lang="en-US" dirty="0" smtClean="0"/>
              <a:t>Office </a:t>
            </a:r>
            <a:r>
              <a:rPr lang="en-US" dirty="0"/>
              <a:t>of Advanced </a:t>
            </a:r>
            <a:r>
              <a:rPr lang="en-US" dirty="0" err="1" smtClean="0"/>
              <a:t>Scientic</a:t>
            </a:r>
            <a:r>
              <a:rPr lang="en-US" dirty="0" smtClean="0"/>
              <a:t> </a:t>
            </a:r>
            <a:r>
              <a:rPr lang="en-US" dirty="0"/>
              <a:t>Computing </a:t>
            </a:r>
            <a:r>
              <a:rPr lang="en-US" dirty="0" err="1" smtClean="0"/>
              <a:t>Research,under</a:t>
            </a:r>
            <a:r>
              <a:rPr lang="en-US" dirty="0" smtClean="0"/>
              <a:t> </a:t>
            </a:r>
            <a:r>
              <a:rPr lang="en-US" dirty="0"/>
              <a:t>Award Numbers 14-017566 and 12-015215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SDAV: </a:t>
            </a:r>
            <a:r>
              <a:rPr lang="en-US" dirty="0" smtClean="0"/>
              <a:t>The Scalable </a:t>
            </a:r>
            <a:r>
              <a:rPr lang="en-US" dirty="0"/>
              <a:t>Data Management, Analysis, and Visualization </a:t>
            </a:r>
            <a:r>
              <a:rPr lang="en-US" dirty="0" err="1"/>
              <a:t>SciDAC</a:t>
            </a:r>
            <a:r>
              <a:rPr lang="en-US" dirty="0"/>
              <a:t> </a:t>
            </a:r>
            <a:r>
              <a:rPr lang="en-US" dirty="0" smtClean="0"/>
              <a:t>Institute</a:t>
            </a:r>
          </a:p>
          <a:p>
            <a:pPr lvl="1"/>
            <a:r>
              <a:rPr lang="en-US" dirty="0" err="1" smtClean="0"/>
              <a:t>XVis</a:t>
            </a:r>
            <a:r>
              <a:rPr lang="en-US" dirty="0"/>
              <a:t>: Visualization for the Extreme-Scale Scientific-Computation Ecosystem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Portability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100" y="2052868"/>
            <a:ext cx="9067800" cy="2752271"/>
            <a:chOff x="0" y="2086429"/>
            <a:chExt cx="9067800" cy="2752271"/>
          </a:xfrm>
        </p:grpSpPr>
        <p:sp>
          <p:nvSpPr>
            <p:cNvPr id="3" name="Rectangle 2"/>
            <p:cNvSpPr/>
            <p:nvPr/>
          </p:nvSpPr>
          <p:spPr>
            <a:xfrm>
              <a:off x="1600200" y="2095500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CPU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67100" y="2095500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GPU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2095500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MIC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11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27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3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59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75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39100" y="4152900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F</a:t>
              </a:r>
            </a:p>
          </p:txBody>
        </p:sp>
        <p:cxnSp>
          <p:nvCxnSpPr>
            <p:cNvPr id="12" name="Straight Connector 11"/>
            <p:cNvCxnSpPr>
              <a:stCxn id="3" idx="2"/>
              <a:endCxn id="6" idx="0"/>
            </p:cNvCxnSpPr>
            <p:nvPr/>
          </p:nvCxnSpPr>
          <p:spPr>
            <a:xfrm flipH="1">
              <a:off x="1695450" y="2438400"/>
              <a:ext cx="6477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  <a:endCxn id="7" idx="0"/>
            </p:cNvCxnSpPr>
            <p:nvPr/>
          </p:nvCxnSpPr>
          <p:spPr>
            <a:xfrm>
              <a:off x="2343150" y="2438400"/>
              <a:ext cx="7239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" idx="2"/>
              <a:endCxn id="8" idx="0"/>
            </p:cNvCxnSpPr>
            <p:nvPr/>
          </p:nvCxnSpPr>
          <p:spPr>
            <a:xfrm>
              <a:off x="2343150" y="2438400"/>
              <a:ext cx="20955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2"/>
              <a:endCxn id="9" idx="0"/>
            </p:cNvCxnSpPr>
            <p:nvPr/>
          </p:nvCxnSpPr>
          <p:spPr>
            <a:xfrm>
              <a:off x="2343150" y="2438400"/>
              <a:ext cx="34671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" idx="2"/>
              <a:endCxn id="10" idx="0"/>
            </p:cNvCxnSpPr>
            <p:nvPr/>
          </p:nvCxnSpPr>
          <p:spPr>
            <a:xfrm>
              <a:off x="2343150" y="2438400"/>
              <a:ext cx="48387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" idx="2"/>
              <a:endCxn id="11" idx="0"/>
            </p:cNvCxnSpPr>
            <p:nvPr/>
          </p:nvCxnSpPr>
          <p:spPr>
            <a:xfrm>
              <a:off x="2343150" y="2438400"/>
              <a:ext cx="62103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2"/>
              <a:endCxn id="6" idx="0"/>
            </p:cNvCxnSpPr>
            <p:nvPr/>
          </p:nvCxnSpPr>
          <p:spPr>
            <a:xfrm flipH="1">
              <a:off x="1695450" y="2438400"/>
              <a:ext cx="25146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2"/>
              <a:endCxn id="7" idx="0"/>
            </p:cNvCxnSpPr>
            <p:nvPr/>
          </p:nvCxnSpPr>
          <p:spPr>
            <a:xfrm flipH="1">
              <a:off x="3067050" y="2438400"/>
              <a:ext cx="11430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2"/>
              <a:endCxn id="8" idx="0"/>
            </p:cNvCxnSpPr>
            <p:nvPr/>
          </p:nvCxnSpPr>
          <p:spPr>
            <a:xfrm>
              <a:off x="4210050" y="2438400"/>
              <a:ext cx="2286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2"/>
              <a:endCxn id="9" idx="0"/>
            </p:cNvCxnSpPr>
            <p:nvPr/>
          </p:nvCxnSpPr>
          <p:spPr>
            <a:xfrm>
              <a:off x="4210050" y="2438400"/>
              <a:ext cx="16002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2"/>
              <a:endCxn id="11" idx="0"/>
            </p:cNvCxnSpPr>
            <p:nvPr/>
          </p:nvCxnSpPr>
          <p:spPr>
            <a:xfrm>
              <a:off x="4210050" y="2438400"/>
              <a:ext cx="43434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2"/>
              <a:endCxn id="10" idx="0"/>
            </p:cNvCxnSpPr>
            <p:nvPr/>
          </p:nvCxnSpPr>
          <p:spPr>
            <a:xfrm>
              <a:off x="4210050" y="2438400"/>
              <a:ext cx="29718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2"/>
              <a:endCxn id="11" idx="0"/>
            </p:cNvCxnSpPr>
            <p:nvPr/>
          </p:nvCxnSpPr>
          <p:spPr>
            <a:xfrm>
              <a:off x="6076950" y="2438400"/>
              <a:ext cx="24765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2"/>
              <a:endCxn id="10" idx="0"/>
            </p:cNvCxnSpPr>
            <p:nvPr/>
          </p:nvCxnSpPr>
          <p:spPr>
            <a:xfrm>
              <a:off x="6076950" y="2438400"/>
              <a:ext cx="11049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2"/>
              <a:endCxn id="9" idx="0"/>
            </p:cNvCxnSpPr>
            <p:nvPr/>
          </p:nvCxnSpPr>
          <p:spPr>
            <a:xfrm flipH="1">
              <a:off x="5810250" y="2438400"/>
              <a:ext cx="2667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2"/>
              <a:endCxn id="8" idx="0"/>
            </p:cNvCxnSpPr>
            <p:nvPr/>
          </p:nvCxnSpPr>
          <p:spPr>
            <a:xfrm flipH="1">
              <a:off x="4438650" y="2438400"/>
              <a:ext cx="16383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2"/>
              <a:endCxn id="7" idx="0"/>
            </p:cNvCxnSpPr>
            <p:nvPr/>
          </p:nvCxnSpPr>
          <p:spPr>
            <a:xfrm flipH="1">
              <a:off x="3067050" y="2438400"/>
              <a:ext cx="30099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2"/>
              <a:endCxn id="6" idx="0"/>
            </p:cNvCxnSpPr>
            <p:nvPr/>
          </p:nvCxnSpPr>
          <p:spPr>
            <a:xfrm flipH="1">
              <a:off x="1695450" y="2438400"/>
              <a:ext cx="4381500" cy="171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75" y="4367615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</a:rPr>
                <a:t>Algorithm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208642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</a:rPr>
                <a:t>Architecture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0900" y="2104709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???</a:t>
              </a:r>
            </a:p>
          </p:txBody>
        </p:sp>
        <p:cxnSp>
          <p:nvCxnSpPr>
            <p:cNvPr id="33" name="Straight Connector 32"/>
            <p:cNvCxnSpPr>
              <a:stCxn id="32" idx="2"/>
              <a:endCxn id="6" idx="0"/>
            </p:cNvCxnSpPr>
            <p:nvPr/>
          </p:nvCxnSpPr>
          <p:spPr>
            <a:xfrm flipH="1">
              <a:off x="1695450" y="2447609"/>
              <a:ext cx="62484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  <a:endCxn id="7" idx="0"/>
            </p:cNvCxnSpPr>
            <p:nvPr/>
          </p:nvCxnSpPr>
          <p:spPr>
            <a:xfrm flipH="1">
              <a:off x="3067050" y="2447609"/>
              <a:ext cx="48768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  <a:endCxn id="8" idx="0"/>
            </p:cNvCxnSpPr>
            <p:nvPr/>
          </p:nvCxnSpPr>
          <p:spPr>
            <a:xfrm flipH="1">
              <a:off x="4438650" y="2447609"/>
              <a:ext cx="35052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9" idx="0"/>
            </p:cNvCxnSpPr>
            <p:nvPr/>
          </p:nvCxnSpPr>
          <p:spPr>
            <a:xfrm flipH="1">
              <a:off x="5810250" y="2447609"/>
              <a:ext cx="21336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2"/>
              <a:endCxn id="10" idx="0"/>
            </p:cNvCxnSpPr>
            <p:nvPr/>
          </p:nvCxnSpPr>
          <p:spPr>
            <a:xfrm flipH="1">
              <a:off x="7181850" y="2447609"/>
              <a:ext cx="7620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2"/>
              <a:endCxn id="11" idx="0"/>
            </p:cNvCxnSpPr>
            <p:nvPr/>
          </p:nvCxnSpPr>
          <p:spPr>
            <a:xfrm>
              <a:off x="7943850" y="2447609"/>
              <a:ext cx="609600" cy="17052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Portability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100" y="2052868"/>
            <a:ext cx="9067800" cy="2752271"/>
            <a:chOff x="0" y="3193546"/>
            <a:chExt cx="9067800" cy="2752271"/>
          </a:xfrm>
        </p:grpSpPr>
        <p:sp>
          <p:nvSpPr>
            <p:cNvPr id="3" name="Rectangle 2"/>
            <p:cNvSpPr/>
            <p:nvPr/>
          </p:nvSpPr>
          <p:spPr>
            <a:xfrm>
              <a:off x="1600200" y="3202617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CPU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67100" y="3202617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GPU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202617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MIC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11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27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3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59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75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39100" y="5260017"/>
              <a:ext cx="10287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F</a:t>
              </a:r>
            </a:p>
          </p:txBody>
        </p:sp>
        <p:cxnSp>
          <p:nvCxnSpPr>
            <p:cNvPr id="12" name="Straight Connector 11"/>
            <p:cNvCxnSpPr>
              <a:stCxn id="3" idx="2"/>
              <a:endCxn id="25" idx="0"/>
            </p:cNvCxnSpPr>
            <p:nvPr/>
          </p:nvCxnSpPr>
          <p:spPr>
            <a:xfrm>
              <a:off x="2343150" y="3545517"/>
              <a:ext cx="2781300" cy="528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2"/>
              <a:endCxn id="25" idx="0"/>
            </p:cNvCxnSpPr>
            <p:nvPr/>
          </p:nvCxnSpPr>
          <p:spPr>
            <a:xfrm>
              <a:off x="4210050" y="3545517"/>
              <a:ext cx="914400" cy="528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5" idx="2"/>
              <a:endCxn id="11" idx="0"/>
            </p:cNvCxnSpPr>
            <p:nvPr/>
          </p:nvCxnSpPr>
          <p:spPr>
            <a:xfrm>
              <a:off x="5124450" y="4760090"/>
              <a:ext cx="34290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2"/>
              <a:endCxn id="25" idx="0"/>
            </p:cNvCxnSpPr>
            <p:nvPr/>
          </p:nvCxnSpPr>
          <p:spPr>
            <a:xfrm flipH="1">
              <a:off x="5124450" y="3545517"/>
              <a:ext cx="952500" cy="528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75" y="547473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</a:rPr>
                <a:t>Algorithm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319354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</a:rPr>
                <a:t>Backend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00900" y="3211826"/>
              <a:ext cx="14859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???</a:t>
              </a:r>
            </a:p>
          </p:txBody>
        </p:sp>
        <p:cxnSp>
          <p:nvCxnSpPr>
            <p:cNvPr id="19" name="Straight Connector 18"/>
            <p:cNvCxnSpPr>
              <a:stCxn id="25" idx="2"/>
              <a:endCxn id="6" idx="0"/>
            </p:cNvCxnSpPr>
            <p:nvPr/>
          </p:nvCxnSpPr>
          <p:spPr>
            <a:xfrm flipH="1">
              <a:off x="1695450" y="4760090"/>
              <a:ext cx="34290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5" idx="2"/>
              <a:endCxn id="7" idx="0"/>
            </p:cNvCxnSpPr>
            <p:nvPr/>
          </p:nvCxnSpPr>
          <p:spPr>
            <a:xfrm flipH="1">
              <a:off x="3067050" y="4760090"/>
              <a:ext cx="20574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5" idx="2"/>
              <a:endCxn id="8" idx="0"/>
            </p:cNvCxnSpPr>
            <p:nvPr/>
          </p:nvCxnSpPr>
          <p:spPr>
            <a:xfrm flipH="1">
              <a:off x="4438650" y="4760090"/>
              <a:ext cx="6858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5" idx="2"/>
              <a:endCxn id="9" idx="0"/>
            </p:cNvCxnSpPr>
            <p:nvPr/>
          </p:nvCxnSpPr>
          <p:spPr>
            <a:xfrm>
              <a:off x="5124450" y="4760090"/>
              <a:ext cx="6858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5" idx="2"/>
              <a:endCxn id="10" idx="0"/>
            </p:cNvCxnSpPr>
            <p:nvPr/>
          </p:nvCxnSpPr>
          <p:spPr>
            <a:xfrm>
              <a:off x="5124450" y="4760090"/>
              <a:ext cx="2057400" cy="499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2"/>
              <a:endCxn id="25" idx="0"/>
            </p:cNvCxnSpPr>
            <p:nvPr/>
          </p:nvCxnSpPr>
          <p:spPr>
            <a:xfrm flipH="1">
              <a:off x="5124450" y="3554726"/>
              <a:ext cx="2819400" cy="519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38650" y="4074290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VTK-m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9314" y="1409700"/>
            <a:ext cx="8229600" cy="4876800"/>
            <a:chOff x="419314" y="1150512"/>
            <a:chExt cx="8229600" cy="48768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181600" y="1302912"/>
              <a:ext cx="2248114" cy="46482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alibri"/>
                  <a:cs typeface="Calibri"/>
                </a:rPr>
                <a:t>Execution Environment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/>
                <a:cs typeface="Calibri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Cell Operations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Field Operations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Basic Math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Make Cells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552914" y="1302912"/>
              <a:ext cx="2247686" cy="46482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alibri"/>
                  <a:cs typeface="Calibri"/>
                </a:rPr>
                <a:t>Control Environment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/>
                <a:cs typeface="Calibri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Grid Topology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Array Handle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Invoke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4324564" y="2369712"/>
              <a:ext cx="1333500" cy="2514600"/>
            </a:xfrm>
            <a:prstGeom prst="roundRect">
              <a:avLst/>
            </a:prstGeom>
            <a:solidFill>
              <a:srgbClr val="00804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alibri"/>
                  <a:cs typeface="Calibri"/>
                </a:rPr>
                <a:t>Device Adapter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Allocate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Transfer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Schedule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Sort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115514" y="2484012"/>
              <a:ext cx="533400" cy="2209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alibri"/>
                  <a:cs typeface="Calibri"/>
                </a:rPr>
                <a:t>Worklet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9314" y="1150512"/>
              <a:ext cx="2133600" cy="1371600"/>
              <a:chOff x="0" y="990600"/>
              <a:chExt cx="2133600" cy="1371600"/>
            </a:xfrm>
          </p:grpSpPr>
          <p:pic>
            <p:nvPicPr>
              <p:cNvPr id="8" name="Picture 7" descr="Captur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990600"/>
                <a:ext cx="1667510" cy="13716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1524000" y="16764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419314" y="4655712"/>
              <a:ext cx="2133600" cy="1371600"/>
              <a:chOff x="0" y="4495800"/>
              <a:chExt cx="2133600" cy="1371600"/>
            </a:xfrm>
          </p:grpSpPr>
          <p:pic>
            <p:nvPicPr>
              <p:cNvPr id="11" name="Picture 10" descr="Clip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495800"/>
                <a:ext cx="1731645" cy="1371600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1524000" y="5181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3" name="Elbow Connector 12"/>
            <p:cNvCxnSpPr>
              <a:endCxn id="6" idx="0"/>
            </p:cNvCxnSpPr>
            <p:nvPr/>
          </p:nvCxnSpPr>
          <p:spPr bwMode="auto">
            <a:xfrm>
              <a:off x="7429714" y="1836312"/>
              <a:ext cx="952500" cy="6477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Elbow Connector 13"/>
            <p:cNvCxnSpPr>
              <a:stCxn id="6" idx="2"/>
            </p:cNvCxnSpPr>
            <p:nvPr/>
          </p:nvCxnSpPr>
          <p:spPr bwMode="auto">
            <a:xfrm rot="5400000">
              <a:off x="7582114" y="4541412"/>
              <a:ext cx="647700" cy="9525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5" name="Picture 14" descr="Captur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714" y="1536345"/>
              <a:ext cx="292467" cy="3017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Use Cases for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I heard VTK-m has an </a:t>
            </a:r>
            <a:r>
              <a:rPr lang="en-US" dirty="0" err="1" smtClean="0"/>
              <a:t>isosurface</a:t>
            </a:r>
            <a:r>
              <a:rPr lang="en-US" dirty="0" smtClean="0"/>
              <a:t> filter. I want to use it in my software</a:t>
            </a:r>
          </a:p>
          <a:p>
            <a:r>
              <a:rPr lang="en-US" dirty="0" smtClean="0"/>
              <a:t>Develop</a:t>
            </a:r>
          </a:p>
          <a:p>
            <a:pPr lvl="1"/>
            <a:r>
              <a:rPr lang="en-US" dirty="0" smtClean="0"/>
              <a:t>I want to make a new filter that computes fields in the same way as my simulation that works well on multicore devices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 have a new idea for a way to do visualization on multicore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4" y="365126"/>
            <a:ext cx="8450948" cy="1325563"/>
          </a:xfrm>
        </p:spPr>
        <p:txBody>
          <a:bodyPr/>
          <a:lstStyle/>
          <a:p>
            <a:r>
              <a:rPr lang="en-US" dirty="0" smtClean="0"/>
              <a:t>VTK-m Combining Dax, PISTON, EAVL</a:t>
            </a:r>
            <a:endParaRPr lang="en-US" dirty="0"/>
          </a:p>
        </p:txBody>
      </p:sp>
      <p:pic>
        <p:nvPicPr>
          <p:cNvPr id="3" name="Picture 2" descr="VTKm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" y="2108948"/>
            <a:ext cx="9015196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7621" y="6434878"/>
            <a:ext cx="18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LA-UR16-21111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4421</TotalTime>
  <Words>1980</Words>
  <Application>Microsoft Office PowerPoint</Application>
  <PresentationFormat>On-screen Show (4:3)</PresentationFormat>
  <Paragraphs>526</Paragraphs>
  <Slides>45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Calibri Light</vt:lpstr>
      <vt:lpstr>Consolas</vt:lpstr>
      <vt:lpstr>Courier New</vt:lpstr>
      <vt:lpstr>Liberation Sans</vt:lpstr>
      <vt:lpstr>Lohit Devanagari</vt:lpstr>
      <vt:lpstr>StarSymbol</vt:lpstr>
      <vt:lpstr>Tw Cen MT</vt:lpstr>
      <vt:lpstr>WenQuanYi Zen Hei</vt:lpstr>
      <vt:lpstr>Wingdings</vt:lpstr>
      <vt:lpstr>Office Theme</vt:lpstr>
      <vt:lpstr>Acrobat Document</vt:lpstr>
      <vt:lpstr>Adapting the Visualization Toolkit for Many-Core Processors with the VTK-m Library</vt:lpstr>
      <vt:lpstr>Outline</vt:lpstr>
      <vt:lpstr>Overview of VTK-m</vt:lpstr>
      <vt:lpstr>Extreme Scale: Threads, Threads Threads!</vt:lpstr>
      <vt:lpstr>Performance Portability</vt:lpstr>
      <vt:lpstr>Performance Portability</vt:lpstr>
      <vt:lpstr>VTK-m Framework</vt:lpstr>
      <vt:lpstr>The Main Use Cases for VTK-m</vt:lpstr>
      <vt:lpstr>VTK-m Combining Dax, PISTON, EAVL</vt:lpstr>
      <vt:lpstr>PowerPoint Presentation</vt:lpstr>
      <vt:lpstr>Applications Using VTK-m</vt:lpstr>
      <vt:lpstr>Isosurface</vt:lpstr>
      <vt:lpstr>Surface Simplification</vt:lpstr>
      <vt:lpstr>Ray Tracing</vt:lpstr>
      <vt:lpstr>Direct Volume Rendering</vt:lpstr>
      <vt:lpstr>PowerPoint Presentation</vt:lpstr>
      <vt:lpstr>Data-Parallel Programming</vt:lpstr>
      <vt:lpstr>Brief Introduction to Data-Parallel Programming</vt:lpstr>
      <vt:lpstr>Simple Numerical Integration </vt:lpstr>
      <vt:lpstr>Isosurface with Marching Cubes – the Naive Way</vt:lpstr>
      <vt:lpstr>Isosurface with Marching Cubes – Optimization</vt:lpstr>
      <vt:lpstr>Isosurface with Marching Cubes Algorithm</vt:lpstr>
      <vt:lpstr>Variations on Isosurface: Cut Surfaces and Threshold</vt:lpstr>
      <vt:lpstr>Introductory Tutorial</vt:lpstr>
      <vt:lpstr>Prerequisites</vt:lpstr>
      <vt:lpstr>Getting, Building, and Running  VTK-m</vt:lpstr>
      <vt:lpstr>ArrayHandle</vt:lpstr>
      <vt:lpstr>Array Handle Storage</vt:lpstr>
      <vt:lpstr>Fancy Array Handles</vt:lpstr>
      <vt:lpstr>DynamicArrayHandle</vt:lpstr>
      <vt:lpstr>A DataSet Has</vt:lpstr>
      <vt:lpstr>Worklet Types</vt:lpstr>
      <vt:lpstr>PowerPoint Presentation</vt:lpstr>
      <vt:lpstr>Elements of a Worklet</vt:lpstr>
      <vt:lpstr>Cell Shapes</vt:lpstr>
      <vt:lpstr>Using Cell Shapes in Worklets</vt:lpstr>
      <vt:lpstr>Cell Operations</vt:lpstr>
      <vt:lpstr>Device Adapter Algorithms</vt:lpstr>
      <vt:lpstr>Worklet Example: Cell Average</vt:lpstr>
      <vt:lpstr>Filter Example: Cell Average</vt:lpstr>
      <vt:lpstr>Demo</vt:lpstr>
      <vt:lpstr>Demo Part 1: Reading Input</vt:lpstr>
      <vt:lpstr>Demo Part 2: Rendering Data Set</vt:lpstr>
      <vt:lpstr>Demo Part 3: Marching Cubes Filter</vt:lpstr>
      <vt:lpstr>Acknowledgements</vt:lpstr>
    </vt:vector>
  </TitlesOfParts>
  <Company>LANL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the Visualization Toolkit for Many-Core Processors with the VTK-m Library</dc:title>
  <dc:creator>Sewell, Christopher Meyer</dc:creator>
  <cp:lastModifiedBy>Sewell, Christopher Meyer</cp:lastModifiedBy>
  <cp:revision>27</cp:revision>
  <dcterms:created xsi:type="dcterms:W3CDTF">2016-02-19T17:29:47Z</dcterms:created>
  <dcterms:modified xsi:type="dcterms:W3CDTF">2016-03-31T18:57:00Z</dcterms:modified>
</cp:coreProperties>
</file>