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56"/>
  </p:notesMasterIdLst>
  <p:handoutMasterIdLst>
    <p:handoutMasterId r:id="rId57"/>
  </p:handoutMasterIdLst>
  <p:sldIdLst>
    <p:sldId id="398" r:id="rId5"/>
    <p:sldId id="399" r:id="rId6"/>
    <p:sldId id="428" r:id="rId7"/>
    <p:sldId id="430" r:id="rId8"/>
    <p:sldId id="431" r:id="rId9"/>
    <p:sldId id="432" r:id="rId10"/>
    <p:sldId id="433" r:id="rId11"/>
    <p:sldId id="434" r:id="rId12"/>
    <p:sldId id="440" r:id="rId13"/>
    <p:sldId id="256" r:id="rId14"/>
    <p:sldId id="437" r:id="rId15"/>
    <p:sldId id="438" r:id="rId16"/>
    <p:sldId id="909" r:id="rId17"/>
    <p:sldId id="439" r:id="rId18"/>
    <p:sldId id="441" r:id="rId19"/>
    <p:sldId id="257" r:id="rId20"/>
    <p:sldId id="442" r:id="rId21"/>
    <p:sldId id="848" r:id="rId22"/>
    <p:sldId id="849" r:id="rId23"/>
    <p:sldId id="851" r:id="rId24"/>
    <p:sldId id="852" r:id="rId25"/>
    <p:sldId id="853" r:id="rId26"/>
    <p:sldId id="895" r:id="rId27"/>
    <p:sldId id="896" r:id="rId28"/>
    <p:sldId id="897" r:id="rId29"/>
    <p:sldId id="898" r:id="rId30"/>
    <p:sldId id="899" r:id="rId31"/>
    <p:sldId id="923" r:id="rId32"/>
    <p:sldId id="900" r:id="rId33"/>
    <p:sldId id="901" r:id="rId34"/>
    <p:sldId id="907" r:id="rId35"/>
    <p:sldId id="908" r:id="rId36"/>
    <p:sldId id="259" r:id="rId37"/>
    <p:sldId id="902" r:id="rId38"/>
    <p:sldId id="903" r:id="rId39"/>
    <p:sldId id="910" r:id="rId40"/>
    <p:sldId id="904" r:id="rId41"/>
    <p:sldId id="906" r:id="rId42"/>
    <p:sldId id="905" r:id="rId43"/>
    <p:sldId id="911" r:id="rId44"/>
    <p:sldId id="913" r:id="rId45"/>
    <p:sldId id="914" r:id="rId46"/>
    <p:sldId id="258" r:id="rId47"/>
    <p:sldId id="915" r:id="rId48"/>
    <p:sldId id="916" r:id="rId49"/>
    <p:sldId id="917" r:id="rId50"/>
    <p:sldId id="918" r:id="rId51"/>
    <p:sldId id="919" r:id="rId52"/>
    <p:sldId id="920" r:id="rId53"/>
    <p:sldId id="921" r:id="rId54"/>
    <p:sldId id="922" r:id="rId55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C2F"/>
    <a:srgbClr val="C59C27"/>
    <a:srgbClr val="D13940"/>
    <a:srgbClr val="EF9A1A"/>
    <a:srgbClr val="907262"/>
    <a:srgbClr val="B3CD1F"/>
    <a:srgbClr val="43B1E5"/>
    <a:srgbClr val="00B8BB"/>
    <a:srgbClr val="426FB6"/>
    <a:srgbClr val="13A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3" autoAdjust="0"/>
    <p:restoredTop sz="96571" autoAdjust="0"/>
  </p:normalViewPr>
  <p:slideViewPr>
    <p:cSldViewPr snapToGrid="0" showGuides="1">
      <p:cViewPr varScale="1">
        <p:scale>
          <a:sx n="89" d="100"/>
          <a:sy n="89" d="100"/>
        </p:scale>
        <p:origin x="184" y="272"/>
      </p:cViewPr>
      <p:guideLst>
        <p:guide orient="horz" pos="88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273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33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80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19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5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5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77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09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52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92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1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n>
                  <a:noFill/>
                </a:ln>
                <a:solidFill>
                  <a:schemeClr val="bg1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B99210-DC07-C84C-96DC-3274FDCEE9A5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1218895" lvl="1" indent="-423228" rtl="0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343" lvl="2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11293669" y="63192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091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50" r:id="rId4"/>
    <p:sldLayoutId id="2147483940" r:id="rId5"/>
    <p:sldLayoutId id="2147483941" r:id="rId6"/>
    <p:sldLayoutId id="2147483951" r:id="rId7"/>
    <p:sldLayoutId id="2147483952" r:id="rId8"/>
  </p:sldLayoutIdLs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175193" y="276921"/>
            <a:ext cx="4732638" cy="151724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ToolKit</a:t>
            </a:r>
            <a:r>
              <a:rPr lang="en-US" dirty="0"/>
              <a:t> for Scientific Visualization on</a:t>
            </a:r>
            <a:br>
              <a:rPr lang="en-US" dirty="0"/>
            </a:br>
            <a:r>
              <a:rPr lang="en-US" dirty="0"/>
              <a:t>Many-Core Processors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CC0C520-4F64-4602-B6D4-1175D64E9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932" y="2071088"/>
            <a:ext cx="5450078" cy="1516535"/>
          </a:xfrm>
        </p:spPr>
        <p:txBody>
          <a:bodyPr/>
          <a:lstStyle/>
          <a:p>
            <a:pPr algn="r">
              <a:spcBef>
                <a:spcPts val="2400"/>
              </a:spcBef>
            </a:pPr>
            <a:r>
              <a:rPr lang="en-US" sz="2000" dirty="0"/>
              <a:t>Hank Childs</a:t>
            </a:r>
            <a:br>
              <a:rPr lang="en-US" sz="2000" dirty="0"/>
            </a:br>
            <a:r>
              <a:rPr lang="en-US" sz="2000" dirty="0"/>
              <a:t>Kenneth Moreland</a:t>
            </a:r>
            <a:br>
              <a:rPr lang="en-US" sz="2000" dirty="0"/>
            </a:br>
            <a:r>
              <a:rPr lang="en-US" sz="2000" dirty="0"/>
              <a:t>David </a:t>
            </a:r>
            <a:r>
              <a:rPr lang="en-US" sz="2000" dirty="0" err="1"/>
              <a:t>Pugmire</a:t>
            </a:r>
            <a:br>
              <a:rPr lang="en-US" sz="2000" dirty="0"/>
            </a:br>
            <a:r>
              <a:rPr lang="en-US" sz="2000" dirty="0"/>
              <a:t>Robert Maynard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8" y="0"/>
            <a:ext cx="4191000" cy="209550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3CC0C520-4F64-4602-B6D4-1175D64E9894}"/>
              </a:ext>
            </a:extLst>
          </p:cNvPr>
          <p:cNvSpPr txBox="1">
            <a:spLocks/>
          </p:cNvSpPr>
          <p:nvPr/>
        </p:nvSpPr>
        <p:spPr bwMode="auto">
          <a:xfrm>
            <a:off x="5721010" y="2067774"/>
            <a:ext cx="8292317" cy="151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000" dirty="0"/>
              <a:t>University of Oregon</a:t>
            </a:r>
            <a:br>
              <a:rPr lang="en-US" sz="2000" dirty="0"/>
            </a:br>
            <a:r>
              <a:rPr lang="en-US" sz="2000" dirty="0"/>
              <a:t>Sandia National Laboratories</a:t>
            </a:r>
            <a:br>
              <a:rPr lang="en-US" sz="2000" dirty="0"/>
            </a:br>
            <a:r>
              <a:rPr lang="en-US" sz="2000" dirty="0"/>
              <a:t>Oak Ridge National Laboratory</a:t>
            </a:r>
            <a:br>
              <a:rPr lang="en-US" sz="2000" dirty="0"/>
            </a:br>
            <a:r>
              <a:rPr lang="en-US" sz="2000" dirty="0" err="1"/>
              <a:t>Kitware</a:t>
            </a:r>
            <a:r>
              <a:rPr lang="en-US" sz="2000" dirty="0"/>
              <a:t>, Inc.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2F80A10D-6480-624E-8B35-589610487FE2}"/>
              </a:ext>
            </a:extLst>
          </p:cNvPr>
          <p:cNvSpPr txBox="1">
            <a:spLocks/>
          </p:cNvSpPr>
          <p:nvPr/>
        </p:nvSpPr>
        <p:spPr bwMode="auto">
          <a:xfrm>
            <a:off x="3177632" y="3424726"/>
            <a:ext cx="8292317" cy="151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728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More Advanced Algorithm #2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0C27F-1618-0B45-ABF8-13C785DFD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73" y="276921"/>
            <a:ext cx="1971212" cy="533060"/>
          </a:xfrm>
          <a:prstGeom prst="rect">
            <a:avLst/>
          </a:prstGeom>
        </p:spPr>
      </p:pic>
      <p:pic>
        <p:nvPicPr>
          <p:cNvPr id="13" name="Picture 12" descr="ccr-logo-white-transparent-background.png">
            <a:extLst>
              <a:ext uri="{FF2B5EF4-FFF2-40B4-BE49-F238E27FC236}">
                <a16:creationId xmlns:a16="http://schemas.microsoft.com/office/drawing/2014/main" id="{76618A43-27C7-B741-9801-72ED5ABD6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06" y="6241246"/>
            <a:ext cx="1340656" cy="548640"/>
          </a:xfrm>
          <a:prstGeom prst="rect">
            <a:avLst/>
          </a:prstGeom>
        </p:spPr>
      </p:pic>
      <p:pic>
        <p:nvPicPr>
          <p:cNvPr id="14" name="Picture 6" descr="SNL_Stacked_White.png">
            <a:extLst>
              <a:ext uri="{FF2B5EF4-FFF2-40B4-BE49-F238E27FC236}">
                <a16:creationId xmlns:a16="http://schemas.microsoft.com/office/drawing/2014/main" id="{5C9DABC7-16BD-9740-BE86-AEF59BB09A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4249" y="6270487"/>
            <a:ext cx="1427357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5FF8F8-C7B6-EC4B-8D6E-6F69094EF70F}"/>
              </a:ext>
            </a:extLst>
          </p:cNvPr>
          <p:cNvSpPr txBox="1"/>
          <p:nvPr/>
        </p:nvSpPr>
        <p:spPr>
          <a:xfrm>
            <a:off x="3403082" y="5871438"/>
            <a:ext cx="6237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997575" algn="r"/>
              </a:tabLst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National Technology and Engineering Solutions of Sandia, LLC., a wholly owned subsidiary of Honeywell International, Inc., for the U.S. Department of Energy’s National Nuclear Security Administration under contract DE-NA0003525.	SAND </a:t>
            </a:r>
            <a:r>
              <a:rPr lang="en-US" sz="600" dirty="0">
                <a:latin typeface="Arial"/>
                <a:cs typeface="Arial"/>
              </a:rPr>
              <a:t>2019-12482 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42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ruct CountEdgesWorklet : vtkm::worklet::WorkletVisitCellsWithPoints…"/>
          <p:cNvSpPr txBox="1"/>
          <p:nvPr/>
        </p:nvSpPr>
        <p:spPr>
          <a:xfrm>
            <a:off x="0" y="1286714"/>
            <a:ext cx="12362344" cy="405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CountEdgesWorklet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numEdges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_2(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PointCount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VTKM_EXEC_CONT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CellEdgeNumberOfEdges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EC13D3-F416-F548-9A6E-A3F92BDC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number of edges in each cell</a:t>
            </a:r>
          </a:p>
        </p:txBody>
      </p:sp>
    </p:spTree>
    <p:extLst>
      <p:ext uri="{BB962C8B-B14F-4D97-AF65-F5344CB8AC3E}">
        <p14:creationId xmlns:p14="http://schemas.microsoft.com/office/powerpoint/2010/main" val="21538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ruct CountEdgesWorklet : vtkm::worklet::WorkletVisitCellsWithPoints…"/>
          <p:cNvSpPr txBox="1"/>
          <p:nvPr/>
        </p:nvSpPr>
        <p:spPr>
          <a:xfrm>
            <a:off x="0" y="1286714"/>
            <a:ext cx="12362344" cy="405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CountEdgesWorklet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numEdges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_2(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PointCount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VTKM_EXEC_CONT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CellEdgeNumberOfEdges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EC13D3-F416-F548-9A6E-A3F92BDC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number of edges in each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439B1-5425-5D4E-9470-BFB2A4C95515}"/>
              </a:ext>
            </a:extLst>
          </p:cNvPr>
          <p:cNvSpPr txBox="1"/>
          <p:nvPr/>
        </p:nvSpPr>
        <p:spPr>
          <a:xfrm>
            <a:off x="8476343" y="2505225"/>
            <a:ext cx="3414987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We can use special tags to get data that is not a simple mapping of input field.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CBBDBA-308F-924D-9DCC-29B6040C4554}"/>
              </a:ext>
            </a:extLst>
          </p:cNvPr>
          <p:cNvCxnSpPr>
            <a:cxnSpLocks/>
          </p:cNvCxnSpPr>
          <p:nvPr/>
        </p:nvCxnSpPr>
        <p:spPr>
          <a:xfrm flipH="1" flipV="1">
            <a:off x="7387771" y="2505225"/>
            <a:ext cx="1088572" cy="3554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3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ruct CountEdgesWorklet : vtkm::worklet::WorkletVisitCellsWithPoints…"/>
          <p:cNvSpPr txBox="1"/>
          <p:nvPr/>
        </p:nvSpPr>
        <p:spPr>
          <a:xfrm>
            <a:off x="0" y="1286714"/>
            <a:ext cx="12362344" cy="405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CountEdgesWorklet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numEdges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_2(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PointCount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VTKM_EXEC_CONT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CellEdgeNumberOfEdges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EC13D3-F416-F548-9A6E-A3F92BDC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number of edges in each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BA0FC-87D9-0740-84EF-6E5E21688904}"/>
              </a:ext>
            </a:extLst>
          </p:cNvPr>
          <p:cNvSpPr txBox="1"/>
          <p:nvPr/>
        </p:nvSpPr>
        <p:spPr>
          <a:xfrm>
            <a:off x="7736114" y="2685939"/>
            <a:ext cx="3414987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You can specify a return value for the </a:t>
            </a:r>
            <a:r>
              <a:rPr lang="en-US" sz="2400" dirty="0" err="1"/>
              <a:t>ExecutionSignature</a:t>
            </a:r>
            <a:endParaRPr lang="en-US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0A5E86-173E-1545-A328-FE9D26D1F1AA}"/>
              </a:ext>
            </a:extLst>
          </p:cNvPr>
          <p:cNvCxnSpPr>
            <a:cxnSpLocks/>
          </p:cNvCxnSpPr>
          <p:nvPr/>
        </p:nvCxnSpPr>
        <p:spPr>
          <a:xfrm flipH="1" flipV="1">
            <a:off x="4702629" y="2467429"/>
            <a:ext cx="3033485" cy="407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226A10-AA26-4742-9789-B7658655D56B}"/>
              </a:ext>
            </a:extLst>
          </p:cNvPr>
          <p:cNvCxnSpPr>
            <a:cxnSpLocks/>
          </p:cNvCxnSpPr>
          <p:nvPr/>
        </p:nvCxnSpPr>
        <p:spPr>
          <a:xfrm flipH="1">
            <a:off x="4920343" y="3079069"/>
            <a:ext cx="2815771" cy="233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ruct CountEdgesWorklet : vtkm::worklet::WorkletVisitCellsWithPoints…"/>
          <p:cNvSpPr txBox="1"/>
          <p:nvPr/>
        </p:nvSpPr>
        <p:spPr>
          <a:xfrm>
            <a:off x="0" y="1286714"/>
            <a:ext cx="12362344" cy="405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CountEdgesWorklet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numEdges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_2(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PointCount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VTKM_EXEC_CONT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CellEdgeNumberOfEdges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EC13D3-F416-F548-9A6E-A3F92BDC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number of edges in each cell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00B55-107E-5342-8DB1-A4D99716FCD2}"/>
              </a:ext>
            </a:extLst>
          </p:cNvPr>
          <p:cNvSpPr txBox="1"/>
          <p:nvPr/>
        </p:nvSpPr>
        <p:spPr>
          <a:xfrm>
            <a:off x="3958682" y="5225598"/>
            <a:ext cx="3178640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Function to get cell/edge information.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18D63B-FC7B-0144-A7BF-758E0D276CBF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386039" y="4694663"/>
            <a:ext cx="161963" cy="5309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8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21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44EEAC8-2F51-5E42-A6CB-3DA0D781BE00}"/>
              </a:ext>
            </a:extLst>
          </p:cNvPr>
          <p:cNvSpPr/>
          <p:nvPr/>
        </p:nvSpPr>
        <p:spPr>
          <a:xfrm>
            <a:off x="5969911" y="3766480"/>
            <a:ext cx="4954986" cy="1301238"/>
          </a:xfrm>
          <a:prstGeom prst="rect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truct EdgeIdsWorklet : vtkm::worklet::WorkletVisitCellsWithPoints…"/>
          <p:cNvSpPr txBox="1"/>
          <p:nvPr/>
        </p:nvSpPr>
        <p:spPr>
          <a:xfrm>
            <a:off x="0" y="1325880"/>
            <a:ext cx="11439015" cy="282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_2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1097F-B4F7-3D42-8C8D-9885736B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Edges</a:t>
            </a:r>
          </a:p>
        </p:txBody>
      </p:sp>
    </p:spTree>
    <p:extLst>
      <p:ext uri="{BB962C8B-B14F-4D97-AF65-F5344CB8AC3E}">
        <p14:creationId xmlns:p14="http://schemas.microsoft.com/office/powerpoint/2010/main" val="13114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truct EdgeIdsWorklet : vtkm::worklet::WorkletVisitCellsWithPoints…"/>
          <p:cNvSpPr txBox="1"/>
          <p:nvPr/>
        </p:nvSpPr>
        <p:spPr>
          <a:xfrm>
            <a:off x="0" y="1325880"/>
            <a:ext cx="11439015" cy="282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_2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1097F-B4F7-3D42-8C8D-9885736B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D4A53-69B0-E04A-B663-6880A5F89032}"/>
              </a:ext>
            </a:extLst>
          </p:cNvPr>
          <p:cNvSpPr txBox="1"/>
          <p:nvPr/>
        </p:nvSpPr>
        <p:spPr>
          <a:xfrm>
            <a:off x="2106539" y="4918272"/>
            <a:ext cx="4526735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A scatter lets you create more (or less) than 1 output for every input. Allows us to write many edges for each cell.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485A77-4433-404F-83EC-FF7D51716FEC}"/>
              </a:ext>
            </a:extLst>
          </p:cNvPr>
          <p:cNvCxnSpPr>
            <a:cxnSpLocks/>
          </p:cNvCxnSpPr>
          <p:nvPr/>
        </p:nvCxnSpPr>
        <p:spPr>
          <a:xfrm flipH="1" flipV="1">
            <a:off x="2681207" y="4147151"/>
            <a:ext cx="370729" cy="771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58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with No Scatter (1 input to 1 output)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35592"/>
              </p:ext>
            </p:extLst>
          </p:nvPr>
        </p:nvGraphicFramePr>
        <p:xfrm>
          <a:off x="2960158" y="2202190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212907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938702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838939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01420"/>
              </p:ext>
            </p:extLst>
          </p:nvPr>
        </p:nvGraphicFramePr>
        <p:xfrm>
          <a:off x="2974446" y="2982244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85352"/>
              </p:ext>
            </p:extLst>
          </p:nvPr>
        </p:nvGraphicFramePr>
        <p:xfrm>
          <a:off x="2960158" y="4912051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672068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842C5A9-2EBC-9049-AE56-4C0B57105CF1}"/>
              </a:ext>
            </a:extLst>
          </p:cNvPr>
          <p:cNvCxnSpPr>
            <a:cxnSpLocks/>
          </p:cNvCxnSpPr>
          <p:nvPr/>
        </p:nvCxnSpPr>
        <p:spPr>
          <a:xfrm>
            <a:off x="3918717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627F2E14-6309-CB42-9DB7-DC95276109FB}"/>
              </a:ext>
            </a:extLst>
          </p:cNvPr>
          <p:cNvSpPr/>
          <p:nvPr/>
        </p:nvSpPr>
        <p:spPr>
          <a:xfrm>
            <a:off x="3539451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900624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742801" y="3638084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805628-BF11-644A-B246-B6315D0B2597}"/>
              </a:ext>
            </a:extLst>
          </p:cNvPr>
          <p:cNvCxnSpPr>
            <a:cxnSpLocks/>
          </p:cNvCxnSpPr>
          <p:nvPr/>
        </p:nvCxnSpPr>
        <p:spPr>
          <a:xfrm>
            <a:off x="5989450" y="320226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B9F17C9B-7014-EC4E-80FA-886688AD3780}"/>
              </a:ext>
            </a:extLst>
          </p:cNvPr>
          <p:cNvSpPr/>
          <p:nvPr/>
        </p:nvSpPr>
        <p:spPr>
          <a:xfrm>
            <a:off x="5610184" y="2367641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971357" y="4363764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440156" y="3638084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EAC012-1716-404C-A8B3-0E5023553980}"/>
              </a:ext>
            </a:extLst>
          </p:cNvPr>
          <p:cNvCxnSpPr>
            <a:cxnSpLocks/>
          </p:cNvCxnSpPr>
          <p:nvPr/>
        </p:nvCxnSpPr>
        <p:spPr>
          <a:xfrm>
            <a:off x="6686805" y="320226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F0C0EAD2-1947-E14B-A82E-72B1CB00B890}"/>
              </a:ext>
            </a:extLst>
          </p:cNvPr>
          <p:cNvSpPr/>
          <p:nvPr/>
        </p:nvSpPr>
        <p:spPr>
          <a:xfrm>
            <a:off x="6307539" y="2367641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668712" y="4363764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7132277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C9F923F-B163-CD40-9169-B69A7E7AE588}"/>
              </a:ext>
            </a:extLst>
          </p:cNvPr>
          <p:cNvCxnSpPr>
            <a:cxnSpLocks/>
          </p:cNvCxnSpPr>
          <p:nvPr/>
        </p:nvCxnSpPr>
        <p:spPr>
          <a:xfrm>
            <a:off x="7378926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id="{71FF977B-ABCC-D540-9B57-0BD92516D3A3}"/>
              </a:ext>
            </a:extLst>
          </p:cNvPr>
          <p:cNvSpPr/>
          <p:nvPr/>
        </p:nvSpPr>
        <p:spPr>
          <a:xfrm>
            <a:off x="6999660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360833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3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with a Count Scatter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23795"/>
              </p:ext>
            </p:extLst>
          </p:nvPr>
        </p:nvGraphicFramePr>
        <p:xfrm>
          <a:off x="2960158" y="2202190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212907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938702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838939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58995"/>
              </p:ext>
            </p:extLst>
          </p:nvPr>
        </p:nvGraphicFramePr>
        <p:xfrm>
          <a:off x="2974446" y="2982244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68346"/>
              </p:ext>
            </p:extLst>
          </p:nvPr>
        </p:nvGraphicFramePr>
        <p:xfrm>
          <a:off x="2960157" y="4912051"/>
          <a:ext cx="8799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08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78707335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4364228"/>
            <a:ext cx="751634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4364228"/>
            <a:ext cx="715448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4364228"/>
            <a:ext cx="131422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4364228"/>
            <a:ext cx="1230330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5916BC0A-7915-2C42-BA58-ABB6DA2C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31421"/>
              </p:ext>
            </p:extLst>
          </p:nvPr>
        </p:nvGraphicFramePr>
        <p:xfrm>
          <a:off x="2978831" y="1526416"/>
          <a:ext cx="677157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01638199-B52D-F346-A085-A93FFD9E36DD}"/>
              </a:ext>
            </a:extLst>
          </p:cNvPr>
          <p:cNvSpPr txBox="1"/>
          <p:nvPr/>
        </p:nvSpPr>
        <p:spPr>
          <a:xfrm>
            <a:off x="975944" y="1453303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7E670B7-BAF8-E24C-B47B-314BF6852405}"/>
              </a:ext>
            </a:extLst>
          </p:cNvPr>
          <p:cNvCxnSpPr>
            <a:cxnSpLocks/>
          </p:cNvCxnSpPr>
          <p:nvPr/>
        </p:nvCxnSpPr>
        <p:spPr>
          <a:xfrm>
            <a:off x="3246750" y="4371762"/>
            <a:ext cx="657918" cy="72570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7FDDE0-08F6-0042-B938-4D621CD801DA}"/>
              </a:ext>
            </a:extLst>
          </p:cNvPr>
          <p:cNvCxnSpPr>
            <a:cxnSpLocks/>
          </p:cNvCxnSpPr>
          <p:nvPr/>
        </p:nvCxnSpPr>
        <p:spPr>
          <a:xfrm>
            <a:off x="3282274" y="4371762"/>
            <a:ext cx="1287607" cy="7224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91C8D9-B232-294C-A81D-1121123883E1}"/>
              </a:ext>
            </a:extLst>
          </p:cNvPr>
          <p:cNvCxnSpPr>
            <a:cxnSpLocks/>
          </p:cNvCxnSpPr>
          <p:nvPr/>
        </p:nvCxnSpPr>
        <p:spPr>
          <a:xfrm>
            <a:off x="5342199" y="4364228"/>
            <a:ext cx="1302333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B6A232A-72E5-5B41-8D7B-80F60CB70E1C}"/>
              </a:ext>
            </a:extLst>
          </p:cNvPr>
          <p:cNvCxnSpPr>
            <a:cxnSpLocks/>
          </p:cNvCxnSpPr>
          <p:nvPr/>
        </p:nvCxnSpPr>
        <p:spPr>
          <a:xfrm flipH="1">
            <a:off x="7432621" y="4399948"/>
            <a:ext cx="611326" cy="6975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847FCD5-4736-034D-AE4D-191DC0F96076}"/>
              </a:ext>
            </a:extLst>
          </p:cNvPr>
          <p:cNvCxnSpPr>
            <a:cxnSpLocks/>
          </p:cNvCxnSpPr>
          <p:nvPr/>
        </p:nvCxnSpPr>
        <p:spPr>
          <a:xfrm>
            <a:off x="8119295" y="4399948"/>
            <a:ext cx="1200456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640DA87-6FC0-1D46-BAFE-3BFDB3A71254}"/>
              </a:ext>
            </a:extLst>
          </p:cNvPr>
          <p:cNvCxnSpPr>
            <a:cxnSpLocks/>
          </p:cNvCxnSpPr>
          <p:nvPr/>
        </p:nvCxnSpPr>
        <p:spPr>
          <a:xfrm>
            <a:off x="8117838" y="4399948"/>
            <a:ext cx="587278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32D94E7-2BED-0845-8804-66BEE51880E4}"/>
              </a:ext>
            </a:extLst>
          </p:cNvPr>
          <p:cNvCxnSpPr>
            <a:cxnSpLocks/>
          </p:cNvCxnSpPr>
          <p:nvPr/>
        </p:nvCxnSpPr>
        <p:spPr>
          <a:xfrm>
            <a:off x="9508030" y="4357632"/>
            <a:ext cx="1874540" cy="7440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07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8E343-998D-AB41-876A-E9EF8B4F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B68F10-DBC0-C146-A92B-594F4016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Example: Extract Edges</a:t>
            </a:r>
          </a:p>
        </p:txBody>
      </p:sp>
    </p:spTree>
    <p:extLst>
      <p:ext uri="{BB962C8B-B14F-4D97-AF65-F5344CB8AC3E}">
        <p14:creationId xmlns:p14="http://schemas.microsoft.com/office/powerpoint/2010/main" val="3847606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with a Count Scatter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960158" y="2202190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212907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938702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838939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/>
        </p:nvGraphicFramePr>
        <p:xfrm>
          <a:off x="2974446" y="2982244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960157" y="4912051"/>
          <a:ext cx="8799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08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78707335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4364228"/>
            <a:ext cx="751634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4364228"/>
            <a:ext cx="715448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4364228"/>
            <a:ext cx="131422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4364228"/>
            <a:ext cx="1230330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5916BC0A-7915-2C42-BA58-ABB6DA2C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07994"/>
              </p:ext>
            </p:extLst>
          </p:nvPr>
        </p:nvGraphicFramePr>
        <p:xfrm>
          <a:off x="2978831" y="1526416"/>
          <a:ext cx="677157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01638199-B52D-F346-A085-A93FFD9E36DD}"/>
              </a:ext>
            </a:extLst>
          </p:cNvPr>
          <p:cNvSpPr txBox="1"/>
          <p:nvPr/>
        </p:nvSpPr>
        <p:spPr>
          <a:xfrm>
            <a:off x="975944" y="1453303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7E670B7-BAF8-E24C-B47B-314BF6852405}"/>
              </a:ext>
            </a:extLst>
          </p:cNvPr>
          <p:cNvCxnSpPr>
            <a:cxnSpLocks/>
          </p:cNvCxnSpPr>
          <p:nvPr/>
        </p:nvCxnSpPr>
        <p:spPr>
          <a:xfrm>
            <a:off x="3246750" y="4371762"/>
            <a:ext cx="657918" cy="72570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7FDDE0-08F6-0042-B938-4D621CD801DA}"/>
              </a:ext>
            </a:extLst>
          </p:cNvPr>
          <p:cNvCxnSpPr>
            <a:cxnSpLocks/>
          </p:cNvCxnSpPr>
          <p:nvPr/>
        </p:nvCxnSpPr>
        <p:spPr>
          <a:xfrm>
            <a:off x="3282274" y="4371762"/>
            <a:ext cx="1287607" cy="7224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91C8D9-B232-294C-A81D-1121123883E1}"/>
              </a:ext>
            </a:extLst>
          </p:cNvPr>
          <p:cNvCxnSpPr>
            <a:cxnSpLocks/>
          </p:cNvCxnSpPr>
          <p:nvPr/>
        </p:nvCxnSpPr>
        <p:spPr>
          <a:xfrm>
            <a:off x="5342199" y="4364228"/>
            <a:ext cx="1302333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B6A232A-72E5-5B41-8D7B-80F60CB70E1C}"/>
              </a:ext>
            </a:extLst>
          </p:cNvPr>
          <p:cNvCxnSpPr>
            <a:cxnSpLocks/>
          </p:cNvCxnSpPr>
          <p:nvPr/>
        </p:nvCxnSpPr>
        <p:spPr>
          <a:xfrm flipH="1">
            <a:off x="7432621" y="4399948"/>
            <a:ext cx="611326" cy="6975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847FCD5-4736-034D-AE4D-191DC0F96076}"/>
              </a:ext>
            </a:extLst>
          </p:cNvPr>
          <p:cNvCxnSpPr>
            <a:cxnSpLocks/>
          </p:cNvCxnSpPr>
          <p:nvPr/>
        </p:nvCxnSpPr>
        <p:spPr>
          <a:xfrm>
            <a:off x="8119295" y="4399948"/>
            <a:ext cx="1200456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640DA87-6FC0-1D46-BAFE-3BFDB3A71254}"/>
              </a:ext>
            </a:extLst>
          </p:cNvPr>
          <p:cNvCxnSpPr>
            <a:cxnSpLocks/>
          </p:cNvCxnSpPr>
          <p:nvPr/>
        </p:nvCxnSpPr>
        <p:spPr>
          <a:xfrm>
            <a:off x="8117838" y="4399948"/>
            <a:ext cx="587278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32D94E7-2BED-0845-8804-66BEE51880E4}"/>
              </a:ext>
            </a:extLst>
          </p:cNvPr>
          <p:cNvCxnSpPr>
            <a:cxnSpLocks/>
          </p:cNvCxnSpPr>
          <p:nvPr/>
        </p:nvCxnSpPr>
        <p:spPr>
          <a:xfrm>
            <a:off x="9508030" y="4357632"/>
            <a:ext cx="1874540" cy="7440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433AEB-90F3-8545-BB30-3A0435FBC7B3}"/>
              </a:ext>
            </a:extLst>
          </p:cNvPr>
          <p:cNvSpPr txBox="1"/>
          <p:nvPr/>
        </p:nvSpPr>
        <p:spPr>
          <a:xfrm>
            <a:off x="917639" y="5446673"/>
            <a:ext cx="2652875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called 3 times (in parallel) on this input.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9812D6A-7020-9E46-83EA-8302437D2A7A}"/>
              </a:ext>
            </a:extLst>
          </p:cNvPr>
          <p:cNvCxnSpPr>
            <a:cxnSpLocks/>
            <a:stCxn id="42" idx="0"/>
            <a:endCxn id="9" idx="3"/>
          </p:cNvCxnSpPr>
          <p:nvPr/>
        </p:nvCxnSpPr>
        <p:spPr>
          <a:xfrm flipV="1">
            <a:off x="2244077" y="4480013"/>
            <a:ext cx="795499" cy="9666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0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with a Count Scatter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960158" y="2202190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212907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938702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838939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/>
        </p:nvGraphicFramePr>
        <p:xfrm>
          <a:off x="2974446" y="2982244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960157" y="4912051"/>
          <a:ext cx="8799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08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78707335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4364228"/>
            <a:ext cx="751634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4364228"/>
            <a:ext cx="715448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4364228"/>
            <a:ext cx="131422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4364228"/>
            <a:ext cx="1230330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5916BC0A-7915-2C42-BA58-ABB6DA2C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15037"/>
              </p:ext>
            </p:extLst>
          </p:nvPr>
        </p:nvGraphicFramePr>
        <p:xfrm>
          <a:off x="2978831" y="1526416"/>
          <a:ext cx="677157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01638199-B52D-F346-A085-A93FFD9E36DD}"/>
              </a:ext>
            </a:extLst>
          </p:cNvPr>
          <p:cNvSpPr txBox="1"/>
          <p:nvPr/>
        </p:nvSpPr>
        <p:spPr>
          <a:xfrm>
            <a:off x="975944" y="1453303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7E670B7-BAF8-E24C-B47B-314BF6852405}"/>
              </a:ext>
            </a:extLst>
          </p:cNvPr>
          <p:cNvCxnSpPr>
            <a:cxnSpLocks/>
          </p:cNvCxnSpPr>
          <p:nvPr/>
        </p:nvCxnSpPr>
        <p:spPr>
          <a:xfrm>
            <a:off x="3246750" y="4371762"/>
            <a:ext cx="657918" cy="72570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7FDDE0-08F6-0042-B938-4D621CD801DA}"/>
              </a:ext>
            </a:extLst>
          </p:cNvPr>
          <p:cNvCxnSpPr>
            <a:cxnSpLocks/>
          </p:cNvCxnSpPr>
          <p:nvPr/>
        </p:nvCxnSpPr>
        <p:spPr>
          <a:xfrm>
            <a:off x="3282274" y="4371762"/>
            <a:ext cx="1287607" cy="7224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91C8D9-B232-294C-A81D-1121123883E1}"/>
              </a:ext>
            </a:extLst>
          </p:cNvPr>
          <p:cNvCxnSpPr>
            <a:cxnSpLocks/>
          </p:cNvCxnSpPr>
          <p:nvPr/>
        </p:nvCxnSpPr>
        <p:spPr>
          <a:xfrm>
            <a:off x="5342199" y="4364228"/>
            <a:ext cx="1302333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B6A232A-72E5-5B41-8D7B-80F60CB70E1C}"/>
              </a:ext>
            </a:extLst>
          </p:cNvPr>
          <p:cNvCxnSpPr>
            <a:cxnSpLocks/>
          </p:cNvCxnSpPr>
          <p:nvPr/>
        </p:nvCxnSpPr>
        <p:spPr>
          <a:xfrm flipH="1">
            <a:off x="7432621" y="4399948"/>
            <a:ext cx="611326" cy="6975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847FCD5-4736-034D-AE4D-191DC0F96076}"/>
              </a:ext>
            </a:extLst>
          </p:cNvPr>
          <p:cNvCxnSpPr>
            <a:cxnSpLocks/>
          </p:cNvCxnSpPr>
          <p:nvPr/>
        </p:nvCxnSpPr>
        <p:spPr>
          <a:xfrm>
            <a:off x="8119295" y="4399948"/>
            <a:ext cx="1200456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640DA87-6FC0-1D46-BAFE-3BFDB3A71254}"/>
              </a:ext>
            </a:extLst>
          </p:cNvPr>
          <p:cNvCxnSpPr>
            <a:cxnSpLocks/>
          </p:cNvCxnSpPr>
          <p:nvPr/>
        </p:nvCxnSpPr>
        <p:spPr>
          <a:xfrm>
            <a:off x="8117838" y="4399948"/>
            <a:ext cx="587278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32D94E7-2BED-0845-8804-66BEE51880E4}"/>
              </a:ext>
            </a:extLst>
          </p:cNvPr>
          <p:cNvCxnSpPr>
            <a:cxnSpLocks/>
          </p:cNvCxnSpPr>
          <p:nvPr/>
        </p:nvCxnSpPr>
        <p:spPr>
          <a:xfrm>
            <a:off x="9508030" y="4357632"/>
            <a:ext cx="1874540" cy="7440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433AEB-90F3-8545-BB30-3A0435FBC7B3}"/>
              </a:ext>
            </a:extLst>
          </p:cNvPr>
          <p:cNvSpPr txBox="1"/>
          <p:nvPr/>
        </p:nvSpPr>
        <p:spPr>
          <a:xfrm>
            <a:off x="917639" y="5446673"/>
            <a:ext cx="2652875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called 3 times (in parallel) on this input.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9812D6A-7020-9E46-83EA-8302437D2A7A}"/>
              </a:ext>
            </a:extLst>
          </p:cNvPr>
          <p:cNvCxnSpPr>
            <a:cxnSpLocks/>
            <a:stCxn id="42" idx="0"/>
            <a:endCxn id="9" idx="3"/>
          </p:cNvCxnSpPr>
          <p:nvPr/>
        </p:nvCxnSpPr>
        <p:spPr>
          <a:xfrm flipV="1">
            <a:off x="2244077" y="4480013"/>
            <a:ext cx="795499" cy="9666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B9D3F03-F5BF-FD44-BFDA-4C0C277E895A}"/>
              </a:ext>
            </a:extLst>
          </p:cNvPr>
          <p:cNvSpPr txBox="1"/>
          <p:nvPr/>
        </p:nvSpPr>
        <p:spPr>
          <a:xfrm>
            <a:off x="3826142" y="5757245"/>
            <a:ext cx="298702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called once on this input.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7669B2E-851B-7A45-B82A-CFDA5DF677AB}"/>
              </a:ext>
            </a:extLst>
          </p:cNvPr>
          <p:cNvCxnSpPr>
            <a:cxnSpLocks/>
            <a:stCxn id="44" idx="0"/>
            <a:endCxn id="34" idx="4"/>
          </p:cNvCxnSpPr>
          <p:nvPr/>
        </p:nvCxnSpPr>
        <p:spPr>
          <a:xfrm flipH="1" flipV="1">
            <a:off x="4601672" y="4624386"/>
            <a:ext cx="717985" cy="1132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9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with a Count Scatter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960158" y="2202190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212907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938702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838939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/>
        </p:nvGraphicFramePr>
        <p:xfrm>
          <a:off x="2974446" y="2982244"/>
          <a:ext cx="67715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960157" y="4912051"/>
          <a:ext cx="87998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08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3209012504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787073355"/>
                    </a:ext>
                  </a:extLst>
                </a:gridCol>
                <a:gridCol w="676908">
                  <a:extLst>
                    <a:ext uri="{9D8B030D-6E8A-4147-A177-3AD203B41FA5}">
                      <a16:colId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4364228"/>
            <a:ext cx="751634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4364228"/>
            <a:ext cx="715448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436422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4364228"/>
            <a:ext cx="131422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363854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320272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2368105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4364228"/>
            <a:ext cx="1230330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5916BC0A-7915-2C42-BA58-ABB6DA2C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95822"/>
              </p:ext>
            </p:extLst>
          </p:nvPr>
        </p:nvGraphicFramePr>
        <p:xfrm>
          <a:off x="2978831" y="1526416"/>
          <a:ext cx="677157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1101757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01638199-B52D-F346-A085-A93FFD9E36DD}"/>
              </a:ext>
            </a:extLst>
          </p:cNvPr>
          <p:cNvSpPr txBox="1"/>
          <p:nvPr/>
        </p:nvSpPr>
        <p:spPr>
          <a:xfrm>
            <a:off x="975944" y="1453303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7E670B7-BAF8-E24C-B47B-314BF6852405}"/>
              </a:ext>
            </a:extLst>
          </p:cNvPr>
          <p:cNvCxnSpPr>
            <a:cxnSpLocks/>
          </p:cNvCxnSpPr>
          <p:nvPr/>
        </p:nvCxnSpPr>
        <p:spPr>
          <a:xfrm>
            <a:off x="3246750" y="4371762"/>
            <a:ext cx="657918" cy="72570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F7FDDE0-08F6-0042-B938-4D621CD801DA}"/>
              </a:ext>
            </a:extLst>
          </p:cNvPr>
          <p:cNvCxnSpPr>
            <a:cxnSpLocks/>
          </p:cNvCxnSpPr>
          <p:nvPr/>
        </p:nvCxnSpPr>
        <p:spPr>
          <a:xfrm>
            <a:off x="3282274" y="4371762"/>
            <a:ext cx="1287607" cy="72241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91C8D9-B232-294C-A81D-1121123883E1}"/>
              </a:ext>
            </a:extLst>
          </p:cNvPr>
          <p:cNvCxnSpPr>
            <a:cxnSpLocks/>
          </p:cNvCxnSpPr>
          <p:nvPr/>
        </p:nvCxnSpPr>
        <p:spPr>
          <a:xfrm>
            <a:off x="5342199" y="4364228"/>
            <a:ext cx="1302333" cy="72994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B6A232A-72E5-5B41-8D7B-80F60CB70E1C}"/>
              </a:ext>
            </a:extLst>
          </p:cNvPr>
          <p:cNvCxnSpPr>
            <a:cxnSpLocks/>
          </p:cNvCxnSpPr>
          <p:nvPr/>
        </p:nvCxnSpPr>
        <p:spPr>
          <a:xfrm flipH="1">
            <a:off x="7432621" y="4399948"/>
            <a:ext cx="611326" cy="69752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847FCD5-4736-034D-AE4D-191DC0F96076}"/>
              </a:ext>
            </a:extLst>
          </p:cNvPr>
          <p:cNvCxnSpPr>
            <a:cxnSpLocks/>
          </p:cNvCxnSpPr>
          <p:nvPr/>
        </p:nvCxnSpPr>
        <p:spPr>
          <a:xfrm>
            <a:off x="8119295" y="4399948"/>
            <a:ext cx="1200456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640DA87-6FC0-1D46-BAFE-3BFDB3A71254}"/>
              </a:ext>
            </a:extLst>
          </p:cNvPr>
          <p:cNvCxnSpPr>
            <a:cxnSpLocks/>
          </p:cNvCxnSpPr>
          <p:nvPr/>
        </p:nvCxnSpPr>
        <p:spPr>
          <a:xfrm>
            <a:off x="8117838" y="4399948"/>
            <a:ext cx="587278" cy="70082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32D94E7-2BED-0845-8804-66BEE51880E4}"/>
              </a:ext>
            </a:extLst>
          </p:cNvPr>
          <p:cNvCxnSpPr>
            <a:cxnSpLocks/>
          </p:cNvCxnSpPr>
          <p:nvPr/>
        </p:nvCxnSpPr>
        <p:spPr>
          <a:xfrm>
            <a:off x="9508030" y="4357632"/>
            <a:ext cx="1874540" cy="74407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E433AEB-90F3-8545-BB30-3A0435FBC7B3}"/>
              </a:ext>
            </a:extLst>
          </p:cNvPr>
          <p:cNvSpPr txBox="1"/>
          <p:nvPr/>
        </p:nvSpPr>
        <p:spPr>
          <a:xfrm>
            <a:off x="917639" y="5446673"/>
            <a:ext cx="2652875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called 3 times (in parallel) on this input.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9812D6A-7020-9E46-83EA-8302437D2A7A}"/>
              </a:ext>
            </a:extLst>
          </p:cNvPr>
          <p:cNvCxnSpPr>
            <a:cxnSpLocks/>
            <a:stCxn id="42" idx="0"/>
            <a:endCxn id="9" idx="3"/>
          </p:cNvCxnSpPr>
          <p:nvPr/>
        </p:nvCxnSpPr>
        <p:spPr>
          <a:xfrm flipV="1">
            <a:off x="2244077" y="4480013"/>
            <a:ext cx="795499" cy="9666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B9D3F03-F5BF-FD44-BFDA-4C0C277E895A}"/>
              </a:ext>
            </a:extLst>
          </p:cNvPr>
          <p:cNvSpPr txBox="1"/>
          <p:nvPr/>
        </p:nvSpPr>
        <p:spPr>
          <a:xfrm>
            <a:off x="3826142" y="5757245"/>
            <a:ext cx="298702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called once on this input.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7669B2E-851B-7A45-B82A-CFDA5DF677AB}"/>
              </a:ext>
            </a:extLst>
          </p:cNvPr>
          <p:cNvCxnSpPr>
            <a:cxnSpLocks/>
            <a:stCxn id="44" idx="0"/>
            <a:endCxn id="34" idx="4"/>
          </p:cNvCxnSpPr>
          <p:nvPr/>
        </p:nvCxnSpPr>
        <p:spPr>
          <a:xfrm flipH="1" flipV="1">
            <a:off x="4601672" y="4624386"/>
            <a:ext cx="717985" cy="1132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AD186B5-8780-EF48-BB1B-DBFE7F4ECF94}"/>
              </a:ext>
            </a:extLst>
          </p:cNvPr>
          <p:cNvSpPr txBox="1"/>
          <p:nvPr/>
        </p:nvSpPr>
        <p:spPr>
          <a:xfrm>
            <a:off x="6150949" y="319237"/>
            <a:ext cx="298702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never called on this input.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DDDEA1-E40B-7C4A-ACC5-36BB0177F9D1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7346592" y="1168700"/>
            <a:ext cx="297872" cy="12732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77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Cells with Points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44764"/>
              </p:ext>
            </p:extLst>
          </p:nvPr>
        </p:nvGraphicFramePr>
        <p:xfrm>
          <a:off x="2686978" y="5575473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15239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497773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3661404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438793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438793"/>
            <a:ext cx="600337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448595"/>
            <a:ext cx="1209309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457583"/>
            <a:ext cx="485710" cy="13170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393705"/>
            <a:ext cx="600336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403507"/>
            <a:ext cx="1209308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426510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378296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434981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432117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418134"/>
            <a:ext cx="2426824" cy="1500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413233"/>
            <a:ext cx="2104079" cy="140648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436236"/>
            <a:ext cx="1422600" cy="13834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448595"/>
            <a:ext cx="96677" cy="1495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415941"/>
            <a:ext cx="548053" cy="15377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443287"/>
            <a:ext cx="513376" cy="146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411007"/>
            <a:ext cx="193464" cy="15426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460466"/>
            <a:ext cx="1854439" cy="150511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2555B44-3335-2A44-9560-CC5F68F09645}"/>
              </a:ext>
            </a:extLst>
          </p:cNvPr>
          <p:cNvCxnSpPr>
            <a:cxnSpLocks/>
          </p:cNvCxnSpPr>
          <p:nvPr/>
        </p:nvCxnSpPr>
        <p:spPr>
          <a:xfrm>
            <a:off x="3601002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F071B08-23CB-1E43-9156-F6F8627F0226}"/>
              </a:ext>
            </a:extLst>
          </p:cNvPr>
          <p:cNvCxnSpPr>
            <a:cxnSpLocks/>
          </p:cNvCxnSpPr>
          <p:nvPr/>
        </p:nvCxnSpPr>
        <p:spPr>
          <a:xfrm>
            <a:off x="4284485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27CC9A2-94B7-BD42-A033-31EBB1F580FB}"/>
              </a:ext>
            </a:extLst>
          </p:cNvPr>
          <p:cNvCxnSpPr>
            <a:cxnSpLocks/>
          </p:cNvCxnSpPr>
          <p:nvPr/>
        </p:nvCxnSpPr>
        <p:spPr>
          <a:xfrm>
            <a:off x="4967968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2013660-24FF-CC4E-AB55-DB310D2087C7}"/>
              </a:ext>
            </a:extLst>
          </p:cNvPr>
          <p:cNvCxnSpPr>
            <a:cxnSpLocks/>
          </p:cNvCxnSpPr>
          <p:nvPr/>
        </p:nvCxnSpPr>
        <p:spPr>
          <a:xfrm>
            <a:off x="5651452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83054"/>
              </p:ext>
            </p:extLst>
          </p:nvPr>
        </p:nvGraphicFramePr>
        <p:xfrm>
          <a:off x="2526105" y="2208092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97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Count Scatter to Visit Cell Edges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43138"/>
              </p:ext>
            </p:extLst>
          </p:nvPr>
        </p:nvGraphicFramePr>
        <p:xfrm>
          <a:off x="2686977" y="5575473"/>
          <a:ext cx="9477090" cy="37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5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4535519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1579519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033254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118548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5211980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77998305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8273683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326691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0035103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5615260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131425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41644106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1877971949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15239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497773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588572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60343"/>
              </p:ext>
            </p:extLst>
          </p:nvPr>
        </p:nvGraphicFramePr>
        <p:xfrm>
          <a:off x="2526105" y="2208092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4211607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6356027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7912759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10522032" y="3661404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 flipH="1">
            <a:off x="2755902" y="2593395"/>
            <a:ext cx="112744" cy="132506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852036" y="2573474"/>
            <a:ext cx="705003" cy="134498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39066" y="2573474"/>
            <a:ext cx="1243215" cy="14044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2909518" y="2590767"/>
            <a:ext cx="1431455" cy="13581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>
            <a:off x="4195714" y="2590767"/>
            <a:ext cx="197047" cy="13581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4408150" y="2560741"/>
            <a:ext cx="466934" cy="135771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4481062" y="2590767"/>
            <a:ext cx="1089110" cy="131788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>
            <a:off x="6247188" y="2585309"/>
            <a:ext cx="437032" cy="13463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2345513" cy="13339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593312" y="2564410"/>
            <a:ext cx="2917557" cy="14442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>
            <a:off x="7629866" y="2585309"/>
            <a:ext cx="585717" cy="1333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>
            <a:off x="6930288" y="2575654"/>
            <a:ext cx="1196994" cy="137325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>
            <a:off x="6292202" y="2585309"/>
            <a:ext cx="1744634" cy="139258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041" y="2593395"/>
            <a:ext cx="3108573" cy="146256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3798568" cy="158748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4797823" y="2560741"/>
            <a:ext cx="5825849" cy="143552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387" y="2564410"/>
            <a:ext cx="5205102" cy="137595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>
            <a:off x="7629866" y="2573474"/>
            <a:ext cx="3165908" cy="124548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48976B2-689F-A345-A4D2-A28EE1438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83766"/>
              </p:ext>
            </p:extLst>
          </p:nvPr>
        </p:nvGraphicFramePr>
        <p:xfrm>
          <a:off x="2526105" y="1307503"/>
          <a:ext cx="338578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C7600A0-4D81-234C-9CC8-060F92C1C388}"/>
              </a:ext>
            </a:extLst>
          </p:cNvPr>
          <p:cNvSpPr txBox="1"/>
          <p:nvPr/>
        </p:nvSpPr>
        <p:spPr>
          <a:xfrm>
            <a:off x="704482" y="1234390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20486C-941D-2148-9131-A7FB0164D4E1}"/>
              </a:ext>
            </a:extLst>
          </p:cNvPr>
          <p:cNvCxnSpPr>
            <a:cxnSpLocks/>
          </p:cNvCxnSpPr>
          <p:nvPr/>
        </p:nvCxnSpPr>
        <p:spPr>
          <a:xfrm>
            <a:off x="2817128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378B14-5C94-114A-BB0D-5D29100745AD}"/>
              </a:ext>
            </a:extLst>
          </p:cNvPr>
          <p:cNvCxnSpPr>
            <a:cxnSpLocks/>
          </p:cNvCxnSpPr>
          <p:nvPr/>
        </p:nvCxnSpPr>
        <p:spPr>
          <a:xfrm>
            <a:off x="4398438" y="4387084"/>
            <a:ext cx="124960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9A9016-6F84-0146-94FE-0EA4C8B11B97}"/>
              </a:ext>
            </a:extLst>
          </p:cNvPr>
          <p:cNvCxnSpPr>
            <a:cxnSpLocks/>
          </p:cNvCxnSpPr>
          <p:nvPr/>
        </p:nvCxnSpPr>
        <p:spPr>
          <a:xfrm>
            <a:off x="6546047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7F3DAC-524A-DF49-B127-7F4113CC5F69}"/>
              </a:ext>
            </a:extLst>
          </p:cNvPr>
          <p:cNvCxnSpPr>
            <a:cxnSpLocks/>
          </p:cNvCxnSpPr>
          <p:nvPr/>
        </p:nvCxnSpPr>
        <p:spPr>
          <a:xfrm>
            <a:off x="8036836" y="4387084"/>
            <a:ext cx="149178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D4AE368-9E52-1A46-8FD7-01D324DF1153}"/>
              </a:ext>
            </a:extLst>
          </p:cNvPr>
          <p:cNvCxnSpPr>
            <a:cxnSpLocks/>
          </p:cNvCxnSpPr>
          <p:nvPr/>
        </p:nvCxnSpPr>
        <p:spPr>
          <a:xfrm>
            <a:off x="2865681" y="4387084"/>
            <a:ext cx="603260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69CEFC-A1D4-C54E-BD8A-97C4DDBC4CED}"/>
              </a:ext>
            </a:extLst>
          </p:cNvPr>
          <p:cNvCxnSpPr>
            <a:cxnSpLocks/>
          </p:cNvCxnSpPr>
          <p:nvPr/>
        </p:nvCxnSpPr>
        <p:spPr>
          <a:xfrm>
            <a:off x="2962788" y="4387084"/>
            <a:ext cx="1060859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1774312-FA95-2441-BC32-0C413FD2A553}"/>
              </a:ext>
            </a:extLst>
          </p:cNvPr>
          <p:cNvCxnSpPr>
            <a:cxnSpLocks/>
          </p:cNvCxnSpPr>
          <p:nvPr/>
        </p:nvCxnSpPr>
        <p:spPr>
          <a:xfrm>
            <a:off x="4477238" y="4387084"/>
            <a:ext cx="573013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8F70E0E-D064-6D46-8211-98D6F0D45720}"/>
              </a:ext>
            </a:extLst>
          </p:cNvPr>
          <p:cNvCxnSpPr>
            <a:cxnSpLocks/>
          </p:cNvCxnSpPr>
          <p:nvPr/>
        </p:nvCxnSpPr>
        <p:spPr>
          <a:xfrm>
            <a:off x="4550547" y="4364952"/>
            <a:ext cx="1026557" cy="11986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95313D-6EBE-244E-B566-336C18628DA6}"/>
              </a:ext>
            </a:extLst>
          </p:cNvPr>
          <p:cNvCxnSpPr>
            <a:cxnSpLocks/>
          </p:cNvCxnSpPr>
          <p:nvPr/>
        </p:nvCxnSpPr>
        <p:spPr>
          <a:xfrm>
            <a:off x="4582760" y="4285473"/>
            <a:ext cx="1521196" cy="12781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1FE41C-54C4-4444-A901-B742161F4C3D}"/>
              </a:ext>
            </a:extLst>
          </p:cNvPr>
          <p:cNvCxnSpPr>
            <a:cxnSpLocks/>
          </p:cNvCxnSpPr>
          <p:nvPr/>
        </p:nvCxnSpPr>
        <p:spPr>
          <a:xfrm>
            <a:off x="6594600" y="4387084"/>
            <a:ext cx="569954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5DC74D6-4985-6D44-B69A-22EC8459B78B}"/>
              </a:ext>
            </a:extLst>
          </p:cNvPr>
          <p:cNvCxnSpPr>
            <a:cxnSpLocks/>
          </p:cNvCxnSpPr>
          <p:nvPr/>
        </p:nvCxnSpPr>
        <p:spPr>
          <a:xfrm>
            <a:off x="6708931" y="4285473"/>
            <a:ext cx="977023" cy="12781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CCAAC48-0FED-C743-8610-7B946DA8AA7F}"/>
              </a:ext>
            </a:extLst>
          </p:cNvPr>
          <p:cNvCxnSpPr>
            <a:cxnSpLocks/>
          </p:cNvCxnSpPr>
          <p:nvPr/>
        </p:nvCxnSpPr>
        <p:spPr>
          <a:xfrm>
            <a:off x="8124547" y="4387084"/>
            <a:ext cx="772824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192359A-9AB4-EA43-827A-5ED3C0A4874D}"/>
              </a:ext>
            </a:extLst>
          </p:cNvPr>
          <p:cNvCxnSpPr>
            <a:cxnSpLocks/>
          </p:cNvCxnSpPr>
          <p:nvPr/>
        </p:nvCxnSpPr>
        <p:spPr>
          <a:xfrm>
            <a:off x="8222289" y="4364952"/>
            <a:ext cx="1386439" cy="119868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13915FE-0D7F-DD4B-BB83-A00E014A97FA}"/>
              </a:ext>
            </a:extLst>
          </p:cNvPr>
          <p:cNvCxnSpPr>
            <a:cxnSpLocks/>
          </p:cNvCxnSpPr>
          <p:nvPr/>
        </p:nvCxnSpPr>
        <p:spPr>
          <a:xfrm>
            <a:off x="8278373" y="4285473"/>
            <a:ext cx="2041712" cy="12781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568767-7C8C-A744-8087-95C9B248BB34}"/>
              </a:ext>
            </a:extLst>
          </p:cNvPr>
          <p:cNvCxnSpPr>
            <a:cxnSpLocks/>
          </p:cNvCxnSpPr>
          <p:nvPr/>
        </p:nvCxnSpPr>
        <p:spPr>
          <a:xfrm>
            <a:off x="10743489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A367821-EC29-A649-9514-92D592284222}"/>
              </a:ext>
            </a:extLst>
          </p:cNvPr>
          <p:cNvCxnSpPr>
            <a:cxnSpLocks/>
          </p:cNvCxnSpPr>
          <p:nvPr/>
        </p:nvCxnSpPr>
        <p:spPr>
          <a:xfrm>
            <a:off x="10792042" y="4387084"/>
            <a:ext cx="569954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E7E74A6-8898-D141-AA4B-303B0181E7B8}"/>
              </a:ext>
            </a:extLst>
          </p:cNvPr>
          <p:cNvCxnSpPr>
            <a:cxnSpLocks/>
          </p:cNvCxnSpPr>
          <p:nvPr/>
        </p:nvCxnSpPr>
        <p:spPr>
          <a:xfrm>
            <a:off x="10906373" y="4285473"/>
            <a:ext cx="977023" cy="12781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34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Count Scatter to Visit Cell Edges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7" y="5575473"/>
          <a:ext cx="9477090" cy="37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5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4535519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1579519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033254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118548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5211980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77998305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8273683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326691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0035103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5615260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131425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41644106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1877971949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15239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497773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588572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208092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4211607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6356027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7912759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10522032" y="3661404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 flipH="1">
            <a:off x="2755902" y="2593395"/>
            <a:ext cx="112744" cy="132506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852036" y="2573474"/>
            <a:ext cx="705003" cy="13449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39066" y="2573474"/>
            <a:ext cx="1243215" cy="140441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2909518" y="2590767"/>
            <a:ext cx="1431455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>
            <a:off x="4195714" y="2590767"/>
            <a:ext cx="197047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4408150" y="2560741"/>
            <a:ext cx="466934" cy="135771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4481062" y="2590767"/>
            <a:ext cx="1089110" cy="13178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>
            <a:off x="6247188" y="2585309"/>
            <a:ext cx="437032" cy="13463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2345513" cy="13339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593312" y="2564410"/>
            <a:ext cx="2917557" cy="14442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>
            <a:off x="7629866" y="2585309"/>
            <a:ext cx="585717" cy="133314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>
            <a:off x="6930288" y="2575654"/>
            <a:ext cx="1196994" cy="13732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>
            <a:off x="6292202" y="2585309"/>
            <a:ext cx="1744634" cy="13925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041" y="2593395"/>
            <a:ext cx="3108573" cy="14625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3798568" cy="1587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4797823" y="2560741"/>
            <a:ext cx="5825849" cy="143552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387" y="2564410"/>
            <a:ext cx="5205102" cy="137595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>
            <a:off x="7629866" y="2573474"/>
            <a:ext cx="3165908" cy="1245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48976B2-689F-A345-A4D2-A28EE1438C53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1307503"/>
          <a:ext cx="338578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C7600A0-4D81-234C-9CC8-060F92C1C388}"/>
              </a:ext>
            </a:extLst>
          </p:cNvPr>
          <p:cNvSpPr txBox="1"/>
          <p:nvPr/>
        </p:nvSpPr>
        <p:spPr>
          <a:xfrm>
            <a:off x="704482" y="1234390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20486C-941D-2148-9131-A7FB0164D4E1}"/>
              </a:ext>
            </a:extLst>
          </p:cNvPr>
          <p:cNvCxnSpPr>
            <a:cxnSpLocks/>
          </p:cNvCxnSpPr>
          <p:nvPr/>
        </p:nvCxnSpPr>
        <p:spPr>
          <a:xfrm>
            <a:off x="2817128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378B14-5C94-114A-BB0D-5D29100745AD}"/>
              </a:ext>
            </a:extLst>
          </p:cNvPr>
          <p:cNvCxnSpPr>
            <a:cxnSpLocks/>
          </p:cNvCxnSpPr>
          <p:nvPr/>
        </p:nvCxnSpPr>
        <p:spPr>
          <a:xfrm>
            <a:off x="4398438" y="4387084"/>
            <a:ext cx="1249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9A9016-6F84-0146-94FE-0EA4C8B11B97}"/>
              </a:ext>
            </a:extLst>
          </p:cNvPr>
          <p:cNvCxnSpPr>
            <a:cxnSpLocks/>
          </p:cNvCxnSpPr>
          <p:nvPr/>
        </p:nvCxnSpPr>
        <p:spPr>
          <a:xfrm>
            <a:off x="6546047" y="4387084"/>
            <a:ext cx="97107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7F3DAC-524A-DF49-B127-7F4113CC5F69}"/>
              </a:ext>
            </a:extLst>
          </p:cNvPr>
          <p:cNvCxnSpPr>
            <a:cxnSpLocks/>
          </p:cNvCxnSpPr>
          <p:nvPr/>
        </p:nvCxnSpPr>
        <p:spPr>
          <a:xfrm>
            <a:off x="8036836" y="4387084"/>
            <a:ext cx="149178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D4AE368-9E52-1A46-8FD7-01D324DF1153}"/>
              </a:ext>
            </a:extLst>
          </p:cNvPr>
          <p:cNvCxnSpPr>
            <a:cxnSpLocks/>
          </p:cNvCxnSpPr>
          <p:nvPr/>
        </p:nvCxnSpPr>
        <p:spPr>
          <a:xfrm>
            <a:off x="2865681" y="4387084"/>
            <a:ext cx="6032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69CEFC-A1D4-C54E-BD8A-97C4DDBC4CED}"/>
              </a:ext>
            </a:extLst>
          </p:cNvPr>
          <p:cNvCxnSpPr>
            <a:cxnSpLocks/>
          </p:cNvCxnSpPr>
          <p:nvPr/>
        </p:nvCxnSpPr>
        <p:spPr>
          <a:xfrm>
            <a:off x="2962788" y="4387084"/>
            <a:ext cx="1060859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1774312-FA95-2441-BC32-0C413FD2A553}"/>
              </a:ext>
            </a:extLst>
          </p:cNvPr>
          <p:cNvCxnSpPr>
            <a:cxnSpLocks/>
          </p:cNvCxnSpPr>
          <p:nvPr/>
        </p:nvCxnSpPr>
        <p:spPr>
          <a:xfrm>
            <a:off x="4477238" y="4387084"/>
            <a:ext cx="573013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8F70E0E-D064-6D46-8211-98D6F0D45720}"/>
              </a:ext>
            </a:extLst>
          </p:cNvPr>
          <p:cNvCxnSpPr>
            <a:cxnSpLocks/>
          </p:cNvCxnSpPr>
          <p:nvPr/>
        </p:nvCxnSpPr>
        <p:spPr>
          <a:xfrm>
            <a:off x="4550547" y="4364952"/>
            <a:ext cx="1026557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95313D-6EBE-244E-B566-336C18628DA6}"/>
              </a:ext>
            </a:extLst>
          </p:cNvPr>
          <p:cNvCxnSpPr>
            <a:cxnSpLocks/>
          </p:cNvCxnSpPr>
          <p:nvPr/>
        </p:nvCxnSpPr>
        <p:spPr>
          <a:xfrm>
            <a:off x="4582760" y="4285473"/>
            <a:ext cx="1521196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1FE41C-54C4-4444-A901-B742161F4C3D}"/>
              </a:ext>
            </a:extLst>
          </p:cNvPr>
          <p:cNvCxnSpPr>
            <a:cxnSpLocks/>
          </p:cNvCxnSpPr>
          <p:nvPr/>
        </p:nvCxnSpPr>
        <p:spPr>
          <a:xfrm>
            <a:off x="6594600" y="4387084"/>
            <a:ext cx="56995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5DC74D6-4985-6D44-B69A-22EC8459B78B}"/>
              </a:ext>
            </a:extLst>
          </p:cNvPr>
          <p:cNvCxnSpPr>
            <a:cxnSpLocks/>
          </p:cNvCxnSpPr>
          <p:nvPr/>
        </p:nvCxnSpPr>
        <p:spPr>
          <a:xfrm>
            <a:off x="6708931" y="4285473"/>
            <a:ext cx="977023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CCAAC48-0FED-C743-8610-7B946DA8AA7F}"/>
              </a:ext>
            </a:extLst>
          </p:cNvPr>
          <p:cNvCxnSpPr>
            <a:cxnSpLocks/>
          </p:cNvCxnSpPr>
          <p:nvPr/>
        </p:nvCxnSpPr>
        <p:spPr>
          <a:xfrm>
            <a:off x="8124547" y="4387084"/>
            <a:ext cx="77282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192359A-9AB4-EA43-827A-5ED3C0A4874D}"/>
              </a:ext>
            </a:extLst>
          </p:cNvPr>
          <p:cNvCxnSpPr>
            <a:cxnSpLocks/>
          </p:cNvCxnSpPr>
          <p:nvPr/>
        </p:nvCxnSpPr>
        <p:spPr>
          <a:xfrm>
            <a:off x="8222289" y="4364952"/>
            <a:ext cx="1386439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13915FE-0D7F-DD4B-BB83-A00E014A97FA}"/>
              </a:ext>
            </a:extLst>
          </p:cNvPr>
          <p:cNvCxnSpPr>
            <a:cxnSpLocks/>
          </p:cNvCxnSpPr>
          <p:nvPr/>
        </p:nvCxnSpPr>
        <p:spPr>
          <a:xfrm>
            <a:off x="8278373" y="4285473"/>
            <a:ext cx="2041712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568767-7C8C-A744-8087-95C9B248BB34}"/>
              </a:ext>
            </a:extLst>
          </p:cNvPr>
          <p:cNvCxnSpPr>
            <a:cxnSpLocks/>
          </p:cNvCxnSpPr>
          <p:nvPr/>
        </p:nvCxnSpPr>
        <p:spPr>
          <a:xfrm>
            <a:off x="10743489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A367821-EC29-A649-9514-92D592284222}"/>
              </a:ext>
            </a:extLst>
          </p:cNvPr>
          <p:cNvCxnSpPr>
            <a:cxnSpLocks/>
          </p:cNvCxnSpPr>
          <p:nvPr/>
        </p:nvCxnSpPr>
        <p:spPr>
          <a:xfrm>
            <a:off x="10792042" y="4387084"/>
            <a:ext cx="56995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E7E74A6-8898-D141-AA4B-303B0181E7B8}"/>
              </a:ext>
            </a:extLst>
          </p:cNvPr>
          <p:cNvCxnSpPr>
            <a:cxnSpLocks/>
          </p:cNvCxnSpPr>
          <p:nvPr/>
        </p:nvCxnSpPr>
        <p:spPr>
          <a:xfrm>
            <a:off x="10906373" y="4285473"/>
            <a:ext cx="977023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CC229-AC6D-CF4E-841E-6AFBF9575658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ADB257-5A2B-E84A-8807-5AECC843E59C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6E4379-3D71-6C47-B95E-562806C4A168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D28A3A1-C3A5-4F49-8C13-6593BD7D7F50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56B1A-4BB7-1945-A637-ABEB5C4BCE28}"/>
              </a:ext>
            </a:extLst>
          </p:cNvPr>
          <p:cNvCxnSpPr>
            <a:cxnSpLocks/>
          </p:cNvCxnSpPr>
          <p:nvPr/>
        </p:nvCxnSpPr>
        <p:spPr>
          <a:xfrm flipV="1">
            <a:off x="8445137" y="2080260"/>
            <a:ext cx="1449977" cy="261257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1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Count Scatter to Visit Cell Edges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7" y="5575473"/>
          <a:ext cx="9477090" cy="37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5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4535519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1579519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033254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118548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5211980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77998305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8273683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326691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0035103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5615260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131425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41644106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1877971949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15239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497773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588572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208092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4211607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6356027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7912759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10522032" y="3661404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 flipH="1">
            <a:off x="2755902" y="2593395"/>
            <a:ext cx="112744" cy="132506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852036" y="2573474"/>
            <a:ext cx="705003" cy="13449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39066" y="2573474"/>
            <a:ext cx="1243215" cy="140441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2909518" y="2590767"/>
            <a:ext cx="1431455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>
            <a:off x="4195714" y="2590767"/>
            <a:ext cx="197047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4408150" y="2560741"/>
            <a:ext cx="466934" cy="135771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4481062" y="2590767"/>
            <a:ext cx="1089110" cy="13178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>
            <a:off x="6247188" y="2585309"/>
            <a:ext cx="437032" cy="13463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2345513" cy="13339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593312" y="2564410"/>
            <a:ext cx="2917557" cy="14442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>
            <a:off x="7629866" y="2585309"/>
            <a:ext cx="585717" cy="133314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>
            <a:off x="6930288" y="2575654"/>
            <a:ext cx="1196994" cy="13732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>
            <a:off x="6292202" y="2585309"/>
            <a:ext cx="1744634" cy="13925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041" y="2593395"/>
            <a:ext cx="3108573" cy="14625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3798568" cy="1587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4797823" y="2560741"/>
            <a:ext cx="5825849" cy="143552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387" y="2564410"/>
            <a:ext cx="5205102" cy="137595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>
            <a:off x="7629866" y="2573474"/>
            <a:ext cx="3165908" cy="1245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48976B2-689F-A345-A4D2-A28EE1438C53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1307503"/>
          <a:ext cx="338578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C7600A0-4D81-234C-9CC8-060F92C1C388}"/>
              </a:ext>
            </a:extLst>
          </p:cNvPr>
          <p:cNvSpPr txBox="1"/>
          <p:nvPr/>
        </p:nvSpPr>
        <p:spPr>
          <a:xfrm>
            <a:off x="704482" y="1234390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20486C-941D-2148-9131-A7FB0164D4E1}"/>
              </a:ext>
            </a:extLst>
          </p:cNvPr>
          <p:cNvCxnSpPr>
            <a:cxnSpLocks/>
          </p:cNvCxnSpPr>
          <p:nvPr/>
        </p:nvCxnSpPr>
        <p:spPr>
          <a:xfrm>
            <a:off x="2817128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378B14-5C94-114A-BB0D-5D29100745AD}"/>
              </a:ext>
            </a:extLst>
          </p:cNvPr>
          <p:cNvCxnSpPr>
            <a:cxnSpLocks/>
          </p:cNvCxnSpPr>
          <p:nvPr/>
        </p:nvCxnSpPr>
        <p:spPr>
          <a:xfrm>
            <a:off x="4398438" y="4387084"/>
            <a:ext cx="1249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9A9016-6F84-0146-94FE-0EA4C8B11B97}"/>
              </a:ext>
            </a:extLst>
          </p:cNvPr>
          <p:cNvCxnSpPr>
            <a:cxnSpLocks/>
          </p:cNvCxnSpPr>
          <p:nvPr/>
        </p:nvCxnSpPr>
        <p:spPr>
          <a:xfrm>
            <a:off x="6546047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7F3DAC-524A-DF49-B127-7F4113CC5F69}"/>
              </a:ext>
            </a:extLst>
          </p:cNvPr>
          <p:cNvCxnSpPr>
            <a:cxnSpLocks/>
          </p:cNvCxnSpPr>
          <p:nvPr/>
        </p:nvCxnSpPr>
        <p:spPr>
          <a:xfrm>
            <a:off x="8036836" y="4387084"/>
            <a:ext cx="149178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D4AE368-9E52-1A46-8FD7-01D324DF1153}"/>
              </a:ext>
            </a:extLst>
          </p:cNvPr>
          <p:cNvCxnSpPr>
            <a:cxnSpLocks/>
          </p:cNvCxnSpPr>
          <p:nvPr/>
        </p:nvCxnSpPr>
        <p:spPr>
          <a:xfrm>
            <a:off x="2865681" y="4387084"/>
            <a:ext cx="6032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69CEFC-A1D4-C54E-BD8A-97C4DDBC4CED}"/>
              </a:ext>
            </a:extLst>
          </p:cNvPr>
          <p:cNvCxnSpPr>
            <a:cxnSpLocks/>
          </p:cNvCxnSpPr>
          <p:nvPr/>
        </p:nvCxnSpPr>
        <p:spPr>
          <a:xfrm>
            <a:off x="2962788" y="4387084"/>
            <a:ext cx="1060859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1774312-FA95-2441-BC32-0C413FD2A553}"/>
              </a:ext>
            </a:extLst>
          </p:cNvPr>
          <p:cNvCxnSpPr>
            <a:cxnSpLocks/>
          </p:cNvCxnSpPr>
          <p:nvPr/>
        </p:nvCxnSpPr>
        <p:spPr>
          <a:xfrm>
            <a:off x="4477238" y="4387084"/>
            <a:ext cx="573013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8F70E0E-D064-6D46-8211-98D6F0D45720}"/>
              </a:ext>
            </a:extLst>
          </p:cNvPr>
          <p:cNvCxnSpPr>
            <a:cxnSpLocks/>
          </p:cNvCxnSpPr>
          <p:nvPr/>
        </p:nvCxnSpPr>
        <p:spPr>
          <a:xfrm>
            <a:off x="4550547" y="4364952"/>
            <a:ext cx="1026557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95313D-6EBE-244E-B566-336C18628DA6}"/>
              </a:ext>
            </a:extLst>
          </p:cNvPr>
          <p:cNvCxnSpPr>
            <a:cxnSpLocks/>
          </p:cNvCxnSpPr>
          <p:nvPr/>
        </p:nvCxnSpPr>
        <p:spPr>
          <a:xfrm>
            <a:off x="4582760" y="4285473"/>
            <a:ext cx="1521196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1FE41C-54C4-4444-A901-B742161F4C3D}"/>
              </a:ext>
            </a:extLst>
          </p:cNvPr>
          <p:cNvCxnSpPr>
            <a:cxnSpLocks/>
          </p:cNvCxnSpPr>
          <p:nvPr/>
        </p:nvCxnSpPr>
        <p:spPr>
          <a:xfrm>
            <a:off x="6594600" y="4387084"/>
            <a:ext cx="569954" cy="11765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5DC74D6-4985-6D44-B69A-22EC8459B78B}"/>
              </a:ext>
            </a:extLst>
          </p:cNvPr>
          <p:cNvCxnSpPr>
            <a:cxnSpLocks/>
          </p:cNvCxnSpPr>
          <p:nvPr/>
        </p:nvCxnSpPr>
        <p:spPr>
          <a:xfrm>
            <a:off x="6708931" y="4285473"/>
            <a:ext cx="977023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CCAAC48-0FED-C743-8610-7B946DA8AA7F}"/>
              </a:ext>
            </a:extLst>
          </p:cNvPr>
          <p:cNvCxnSpPr>
            <a:cxnSpLocks/>
          </p:cNvCxnSpPr>
          <p:nvPr/>
        </p:nvCxnSpPr>
        <p:spPr>
          <a:xfrm>
            <a:off x="8124547" y="4387084"/>
            <a:ext cx="77282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192359A-9AB4-EA43-827A-5ED3C0A4874D}"/>
              </a:ext>
            </a:extLst>
          </p:cNvPr>
          <p:cNvCxnSpPr>
            <a:cxnSpLocks/>
          </p:cNvCxnSpPr>
          <p:nvPr/>
        </p:nvCxnSpPr>
        <p:spPr>
          <a:xfrm>
            <a:off x="8222289" y="4364952"/>
            <a:ext cx="1386439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13915FE-0D7F-DD4B-BB83-A00E014A97FA}"/>
              </a:ext>
            </a:extLst>
          </p:cNvPr>
          <p:cNvCxnSpPr>
            <a:cxnSpLocks/>
          </p:cNvCxnSpPr>
          <p:nvPr/>
        </p:nvCxnSpPr>
        <p:spPr>
          <a:xfrm>
            <a:off x="8278373" y="4285473"/>
            <a:ext cx="2041712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568767-7C8C-A744-8087-95C9B248BB34}"/>
              </a:ext>
            </a:extLst>
          </p:cNvPr>
          <p:cNvCxnSpPr>
            <a:cxnSpLocks/>
          </p:cNvCxnSpPr>
          <p:nvPr/>
        </p:nvCxnSpPr>
        <p:spPr>
          <a:xfrm>
            <a:off x="10743489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A367821-EC29-A649-9514-92D592284222}"/>
              </a:ext>
            </a:extLst>
          </p:cNvPr>
          <p:cNvCxnSpPr>
            <a:cxnSpLocks/>
          </p:cNvCxnSpPr>
          <p:nvPr/>
        </p:nvCxnSpPr>
        <p:spPr>
          <a:xfrm>
            <a:off x="10792042" y="4387084"/>
            <a:ext cx="56995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E7E74A6-8898-D141-AA4B-303B0181E7B8}"/>
              </a:ext>
            </a:extLst>
          </p:cNvPr>
          <p:cNvCxnSpPr>
            <a:cxnSpLocks/>
          </p:cNvCxnSpPr>
          <p:nvPr/>
        </p:nvCxnSpPr>
        <p:spPr>
          <a:xfrm>
            <a:off x="10906373" y="4285473"/>
            <a:ext cx="977023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CC229-AC6D-CF4E-841E-6AFBF9575658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ADB257-5A2B-E84A-8807-5AECC843E59C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6E4379-3D71-6C47-B95E-562806C4A168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D28A3A1-C3A5-4F49-8C13-6593BD7D7F50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A9ECFB-9337-834D-A913-3F0B5AE1A529}"/>
              </a:ext>
            </a:extLst>
          </p:cNvPr>
          <p:cNvCxnSpPr>
            <a:cxnSpLocks/>
          </p:cNvCxnSpPr>
          <p:nvPr/>
        </p:nvCxnSpPr>
        <p:spPr>
          <a:xfrm flipV="1">
            <a:off x="8445137" y="1193800"/>
            <a:ext cx="279763" cy="1147718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91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Count Scatter to Visit Cell Edges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7" y="5575473"/>
          <a:ext cx="9477090" cy="37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5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4535519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1579519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033254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118548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5211980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77998305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8273683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326691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0035103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5615260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131425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41644106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1877971949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15239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497773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588572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208092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4211607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6356027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7912759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10522032" y="3661404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 flipH="1">
            <a:off x="2755902" y="2593395"/>
            <a:ext cx="112744" cy="132506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852036" y="2573474"/>
            <a:ext cx="705003" cy="13449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39066" y="2573474"/>
            <a:ext cx="1243215" cy="140441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2909518" y="2590767"/>
            <a:ext cx="1431455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>
            <a:off x="4195714" y="2590767"/>
            <a:ext cx="197047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4408150" y="2560741"/>
            <a:ext cx="466934" cy="135771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4481062" y="2590767"/>
            <a:ext cx="1089110" cy="13178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>
            <a:off x="6247188" y="2585309"/>
            <a:ext cx="437032" cy="13463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2345513" cy="13339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593312" y="2564410"/>
            <a:ext cx="2917557" cy="14442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>
            <a:off x="7629866" y="2585309"/>
            <a:ext cx="585717" cy="133314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>
            <a:off x="6930288" y="2575654"/>
            <a:ext cx="1196994" cy="13732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>
            <a:off x="6292202" y="2585309"/>
            <a:ext cx="1744634" cy="13925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041" y="2593395"/>
            <a:ext cx="3108573" cy="14625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3798568" cy="1587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4797823" y="2560741"/>
            <a:ext cx="5825849" cy="143552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387" y="2564410"/>
            <a:ext cx="5205102" cy="137595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>
            <a:off x="7629866" y="2573474"/>
            <a:ext cx="3165908" cy="1245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48976B2-689F-A345-A4D2-A28EE1438C53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1307503"/>
          <a:ext cx="338578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C7600A0-4D81-234C-9CC8-060F92C1C388}"/>
              </a:ext>
            </a:extLst>
          </p:cNvPr>
          <p:cNvSpPr txBox="1"/>
          <p:nvPr/>
        </p:nvSpPr>
        <p:spPr>
          <a:xfrm>
            <a:off x="704482" y="1234390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20486C-941D-2148-9131-A7FB0164D4E1}"/>
              </a:ext>
            </a:extLst>
          </p:cNvPr>
          <p:cNvCxnSpPr>
            <a:cxnSpLocks/>
          </p:cNvCxnSpPr>
          <p:nvPr/>
        </p:nvCxnSpPr>
        <p:spPr>
          <a:xfrm>
            <a:off x="2817128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378B14-5C94-114A-BB0D-5D29100745AD}"/>
              </a:ext>
            </a:extLst>
          </p:cNvPr>
          <p:cNvCxnSpPr>
            <a:cxnSpLocks/>
          </p:cNvCxnSpPr>
          <p:nvPr/>
        </p:nvCxnSpPr>
        <p:spPr>
          <a:xfrm>
            <a:off x="4398438" y="4387084"/>
            <a:ext cx="1249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9A9016-6F84-0146-94FE-0EA4C8B11B97}"/>
              </a:ext>
            </a:extLst>
          </p:cNvPr>
          <p:cNvCxnSpPr>
            <a:cxnSpLocks/>
          </p:cNvCxnSpPr>
          <p:nvPr/>
        </p:nvCxnSpPr>
        <p:spPr>
          <a:xfrm>
            <a:off x="6546047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7F3DAC-524A-DF49-B127-7F4113CC5F69}"/>
              </a:ext>
            </a:extLst>
          </p:cNvPr>
          <p:cNvCxnSpPr>
            <a:cxnSpLocks/>
          </p:cNvCxnSpPr>
          <p:nvPr/>
        </p:nvCxnSpPr>
        <p:spPr>
          <a:xfrm>
            <a:off x="8036836" y="4387084"/>
            <a:ext cx="149178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D4AE368-9E52-1A46-8FD7-01D324DF1153}"/>
              </a:ext>
            </a:extLst>
          </p:cNvPr>
          <p:cNvCxnSpPr>
            <a:cxnSpLocks/>
          </p:cNvCxnSpPr>
          <p:nvPr/>
        </p:nvCxnSpPr>
        <p:spPr>
          <a:xfrm>
            <a:off x="2865681" y="4387084"/>
            <a:ext cx="6032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69CEFC-A1D4-C54E-BD8A-97C4DDBC4CED}"/>
              </a:ext>
            </a:extLst>
          </p:cNvPr>
          <p:cNvCxnSpPr>
            <a:cxnSpLocks/>
          </p:cNvCxnSpPr>
          <p:nvPr/>
        </p:nvCxnSpPr>
        <p:spPr>
          <a:xfrm>
            <a:off x="2962788" y="4387084"/>
            <a:ext cx="1060859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1774312-FA95-2441-BC32-0C413FD2A553}"/>
              </a:ext>
            </a:extLst>
          </p:cNvPr>
          <p:cNvCxnSpPr>
            <a:cxnSpLocks/>
          </p:cNvCxnSpPr>
          <p:nvPr/>
        </p:nvCxnSpPr>
        <p:spPr>
          <a:xfrm>
            <a:off x="4477238" y="4387084"/>
            <a:ext cx="573013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8F70E0E-D064-6D46-8211-98D6F0D45720}"/>
              </a:ext>
            </a:extLst>
          </p:cNvPr>
          <p:cNvCxnSpPr>
            <a:cxnSpLocks/>
          </p:cNvCxnSpPr>
          <p:nvPr/>
        </p:nvCxnSpPr>
        <p:spPr>
          <a:xfrm>
            <a:off x="4550547" y="4364952"/>
            <a:ext cx="1026557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95313D-6EBE-244E-B566-336C18628DA6}"/>
              </a:ext>
            </a:extLst>
          </p:cNvPr>
          <p:cNvCxnSpPr>
            <a:cxnSpLocks/>
          </p:cNvCxnSpPr>
          <p:nvPr/>
        </p:nvCxnSpPr>
        <p:spPr>
          <a:xfrm>
            <a:off x="4582760" y="4285473"/>
            <a:ext cx="1521196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1FE41C-54C4-4444-A901-B742161F4C3D}"/>
              </a:ext>
            </a:extLst>
          </p:cNvPr>
          <p:cNvCxnSpPr>
            <a:cxnSpLocks/>
          </p:cNvCxnSpPr>
          <p:nvPr/>
        </p:nvCxnSpPr>
        <p:spPr>
          <a:xfrm>
            <a:off x="6594600" y="4387084"/>
            <a:ext cx="56995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5DC74D6-4985-6D44-B69A-22EC8459B78B}"/>
              </a:ext>
            </a:extLst>
          </p:cNvPr>
          <p:cNvCxnSpPr>
            <a:cxnSpLocks/>
          </p:cNvCxnSpPr>
          <p:nvPr/>
        </p:nvCxnSpPr>
        <p:spPr>
          <a:xfrm>
            <a:off x="6708931" y="4285473"/>
            <a:ext cx="977023" cy="12781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CCAAC48-0FED-C743-8610-7B946DA8AA7F}"/>
              </a:ext>
            </a:extLst>
          </p:cNvPr>
          <p:cNvCxnSpPr>
            <a:cxnSpLocks/>
          </p:cNvCxnSpPr>
          <p:nvPr/>
        </p:nvCxnSpPr>
        <p:spPr>
          <a:xfrm>
            <a:off x="8124547" y="4387084"/>
            <a:ext cx="77282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192359A-9AB4-EA43-827A-5ED3C0A4874D}"/>
              </a:ext>
            </a:extLst>
          </p:cNvPr>
          <p:cNvCxnSpPr>
            <a:cxnSpLocks/>
          </p:cNvCxnSpPr>
          <p:nvPr/>
        </p:nvCxnSpPr>
        <p:spPr>
          <a:xfrm>
            <a:off x="8222289" y="4364952"/>
            <a:ext cx="1386439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13915FE-0D7F-DD4B-BB83-A00E014A97FA}"/>
              </a:ext>
            </a:extLst>
          </p:cNvPr>
          <p:cNvCxnSpPr>
            <a:cxnSpLocks/>
          </p:cNvCxnSpPr>
          <p:nvPr/>
        </p:nvCxnSpPr>
        <p:spPr>
          <a:xfrm>
            <a:off x="8278373" y="4285473"/>
            <a:ext cx="2041712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568767-7C8C-A744-8087-95C9B248BB34}"/>
              </a:ext>
            </a:extLst>
          </p:cNvPr>
          <p:cNvCxnSpPr>
            <a:cxnSpLocks/>
          </p:cNvCxnSpPr>
          <p:nvPr/>
        </p:nvCxnSpPr>
        <p:spPr>
          <a:xfrm>
            <a:off x="10743489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A367821-EC29-A649-9514-92D592284222}"/>
              </a:ext>
            </a:extLst>
          </p:cNvPr>
          <p:cNvCxnSpPr>
            <a:cxnSpLocks/>
          </p:cNvCxnSpPr>
          <p:nvPr/>
        </p:nvCxnSpPr>
        <p:spPr>
          <a:xfrm>
            <a:off x="10792042" y="4387084"/>
            <a:ext cx="56995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E7E74A6-8898-D141-AA4B-303B0181E7B8}"/>
              </a:ext>
            </a:extLst>
          </p:cNvPr>
          <p:cNvCxnSpPr>
            <a:cxnSpLocks/>
          </p:cNvCxnSpPr>
          <p:nvPr/>
        </p:nvCxnSpPr>
        <p:spPr>
          <a:xfrm>
            <a:off x="10906373" y="4285473"/>
            <a:ext cx="977023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CC229-AC6D-CF4E-841E-6AFBF9575658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ADB257-5A2B-E84A-8807-5AECC843E59C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6E4379-3D71-6C47-B95E-562806C4A168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D28A3A1-C3A5-4F49-8C13-6593BD7D7F50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B78E7E-D89D-1C44-87A2-1AA1D93EFBE8}"/>
              </a:ext>
            </a:extLst>
          </p:cNvPr>
          <p:cNvCxnSpPr>
            <a:cxnSpLocks/>
          </p:cNvCxnSpPr>
          <p:nvPr/>
        </p:nvCxnSpPr>
        <p:spPr>
          <a:xfrm>
            <a:off x="8728075" y="1203325"/>
            <a:ext cx="1167039" cy="876936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0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459;p50">
            <a:extLst>
              <a:ext uri="{FF2B5EF4-FFF2-40B4-BE49-F238E27FC236}">
                <a16:creationId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Count Scatter to Visit Cell Edges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7" y="5575473"/>
          <a:ext cx="9477090" cy="37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05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4535519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1579519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0332547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118548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95211980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779983052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8273683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323266913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0035103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256152607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2531314255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4164410624"/>
                    </a:ext>
                  </a:extLst>
                </a:gridCol>
                <a:gridCol w="526505">
                  <a:extLst>
                    <a:ext uri="{9D8B030D-6E8A-4147-A177-3AD203B41FA5}">
                      <a16:colId xmlns:a16="http://schemas.microsoft.com/office/drawing/2014/main" val="1877971949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152397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497773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588572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208092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4211607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6356027" y="3661868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7912759" y="3661868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10522032" y="3661404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 flipH="1">
            <a:off x="2755902" y="2593395"/>
            <a:ext cx="112744" cy="1325063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852036" y="2573474"/>
            <a:ext cx="705003" cy="13449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39066" y="2573474"/>
            <a:ext cx="1243215" cy="140441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2909518" y="2590767"/>
            <a:ext cx="1431455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>
            <a:off x="4195714" y="2590767"/>
            <a:ext cx="197047" cy="135814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4408150" y="2560741"/>
            <a:ext cx="466934" cy="135771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4481062" y="2590767"/>
            <a:ext cx="1089110" cy="13178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>
            <a:off x="6247188" y="2585309"/>
            <a:ext cx="437032" cy="13463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2345513" cy="13339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593312" y="2564410"/>
            <a:ext cx="2917557" cy="14442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>
            <a:off x="7629866" y="2585309"/>
            <a:ext cx="585717" cy="133314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>
            <a:off x="6930288" y="2575654"/>
            <a:ext cx="1196994" cy="13732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>
            <a:off x="6292202" y="2585309"/>
            <a:ext cx="1744634" cy="139258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041" y="2593395"/>
            <a:ext cx="3108573" cy="14625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238268" y="2584539"/>
            <a:ext cx="3798568" cy="1587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4797823" y="2560741"/>
            <a:ext cx="5825849" cy="143552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387" y="2564410"/>
            <a:ext cx="5205102" cy="137595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>
            <a:off x="7629866" y="2573474"/>
            <a:ext cx="3165908" cy="124548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48976B2-689F-A345-A4D2-A28EE1438C53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1307503"/>
          <a:ext cx="3385785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157">
                  <a:extLst>
                    <a:ext uri="{9D8B030D-6E8A-4147-A177-3AD203B41FA5}">
                      <a16:colId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C7600A0-4D81-234C-9CC8-060F92C1C388}"/>
              </a:ext>
            </a:extLst>
          </p:cNvPr>
          <p:cNvSpPr txBox="1"/>
          <p:nvPr/>
        </p:nvSpPr>
        <p:spPr>
          <a:xfrm>
            <a:off x="704482" y="1234390"/>
            <a:ext cx="1866152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Count Array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320486C-941D-2148-9131-A7FB0164D4E1}"/>
              </a:ext>
            </a:extLst>
          </p:cNvPr>
          <p:cNvCxnSpPr>
            <a:cxnSpLocks/>
          </p:cNvCxnSpPr>
          <p:nvPr/>
        </p:nvCxnSpPr>
        <p:spPr>
          <a:xfrm>
            <a:off x="2817128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D378B14-5C94-114A-BB0D-5D29100745AD}"/>
              </a:ext>
            </a:extLst>
          </p:cNvPr>
          <p:cNvCxnSpPr>
            <a:cxnSpLocks/>
          </p:cNvCxnSpPr>
          <p:nvPr/>
        </p:nvCxnSpPr>
        <p:spPr>
          <a:xfrm>
            <a:off x="4398438" y="4387084"/>
            <a:ext cx="1249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9A9016-6F84-0146-94FE-0EA4C8B11B97}"/>
              </a:ext>
            </a:extLst>
          </p:cNvPr>
          <p:cNvCxnSpPr>
            <a:cxnSpLocks/>
          </p:cNvCxnSpPr>
          <p:nvPr/>
        </p:nvCxnSpPr>
        <p:spPr>
          <a:xfrm>
            <a:off x="6546047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7F3DAC-524A-DF49-B127-7F4113CC5F69}"/>
              </a:ext>
            </a:extLst>
          </p:cNvPr>
          <p:cNvCxnSpPr>
            <a:cxnSpLocks/>
          </p:cNvCxnSpPr>
          <p:nvPr/>
        </p:nvCxnSpPr>
        <p:spPr>
          <a:xfrm>
            <a:off x="8036836" y="4387084"/>
            <a:ext cx="149178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D4AE368-9E52-1A46-8FD7-01D324DF1153}"/>
              </a:ext>
            </a:extLst>
          </p:cNvPr>
          <p:cNvCxnSpPr>
            <a:cxnSpLocks/>
          </p:cNvCxnSpPr>
          <p:nvPr/>
        </p:nvCxnSpPr>
        <p:spPr>
          <a:xfrm>
            <a:off x="2865681" y="4387084"/>
            <a:ext cx="603260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969CEFC-A1D4-C54E-BD8A-97C4DDBC4CED}"/>
              </a:ext>
            </a:extLst>
          </p:cNvPr>
          <p:cNvCxnSpPr>
            <a:cxnSpLocks/>
          </p:cNvCxnSpPr>
          <p:nvPr/>
        </p:nvCxnSpPr>
        <p:spPr>
          <a:xfrm>
            <a:off x="2962788" y="4387084"/>
            <a:ext cx="1060859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1774312-FA95-2441-BC32-0C413FD2A553}"/>
              </a:ext>
            </a:extLst>
          </p:cNvPr>
          <p:cNvCxnSpPr>
            <a:cxnSpLocks/>
          </p:cNvCxnSpPr>
          <p:nvPr/>
        </p:nvCxnSpPr>
        <p:spPr>
          <a:xfrm>
            <a:off x="4477238" y="4387084"/>
            <a:ext cx="573013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8F70E0E-D064-6D46-8211-98D6F0D45720}"/>
              </a:ext>
            </a:extLst>
          </p:cNvPr>
          <p:cNvCxnSpPr>
            <a:cxnSpLocks/>
          </p:cNvCxnSpPr>
          <p:nvPr/>
        </p:nvCxnSpPr>
        <p:spPr>
          <a:xfrm>
            <a:off x="4550547" y="4364952"/>
            <a:ext cx="1026557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B95313D-6EBE-244E-B566-336C18628DA6}"/>
              </a:ext>
            </a:extLst>
          </p:cNvPr>
          <p:cNvCxnSpPr>
            <a:cxnSpLocks/>
          </p:cNvCxnSpPr>
          <p:nvPr/>
        </p:nvCxnSpPr>
        <p:spPr>
          <a:xfrm>
            <a:off x="4582760" y="4285473"/>
            <a:ext cx="1521196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1FE41C-54C4-4444-A901-B742161F4C3D}"/>
              </a:ext>
            </a:extLst>
          </p:cNvPr>
          <p:cNvCxnSpPr>
            <a:cxnSpLocks/>
          </p:cNvCxnSpPr>
          <p:nvPr/>
        </p:nvCxnSpPr>
        <p:spPr>
          <a:xfrm>
            <a:off x="6594600" y="4387084"/>
            <a:ext cx="56995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5DC74D6-4985-6D44-B69A-22EC8459B78B}"/>
              </a:ext>
            </a:extLst>
          </p:cNvPr>
          <p:cNvCxnSpPr>
            <a:cxnSpLocks/>
          </p:cNvCxnSpPr>
          <p:nvPr/>
        </p:nvCxnSpPr>
        <p:spPr>
          <a:xfrm>
            <a:off x="6708931" y="4285473"/>
            <a:ext cx="977023" cy="12781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CCAAC48-0FED-C743-8610-7B946DA8AA7F}"/>
              </a:ext>
            </a:extLst>
          </p:cNvPr>
          <p:cNvCxnSpPr>
            <a:cxnSpLocks/>
          </p:cNvCxnSpPr>
          <p:nvPr/>
        </p:nvCxnSpPr>
        <p:spPr>
          <a:xfrm>
            <a:off x="8124547" y="4387084"/>
            <a:ext cx="77282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F192359A-9AB4-EA43-827A-5ED3C0A4874D}"/>
              </a:ext>
            </a:extLst>
          </p:cNvPr>
          <p:cNvCxnSpPr>
            <a:cxnSpLocks/>
          </p:cNvCxnSpPr>
          <p:nvPr/>
        </p:nvCxnSpPr>
        <p:spPr>
          <a:xfrm>
            <a:off x="8222289" y="4364952"/>
            <a:ext cx="1386439" cy="119868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213915FE-0D7F-DD4B-BB83-A00E014A97FA}"/>
              </a:ext>
            </a:extLst>
          </p:cNvPr>
          <p:cNvCxnSpPr>
            <a:cxnSpLocks/>
          </p:cNvCxnSpPr>
          <p:nvPr/>
        </p:nvCxnSpPr>
        <p:spPr>
          <a:xfrm>
            <a:off x="8278373" y="4285473"/>
            <a:ext cx="2041712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1568767-7C8C-A744-8087-95C9B248BB34}"/>
              </a:ext>
            </a:extLst>
          </p:cNvPr>
          <p:cNvCxnSpPr>
            <a:cxnSpLocks/>
          </p:cNvCxnSpPr>
          <p:nvPr/>
        </p:nvCxnSpPr>
        <p:spPr>
          <a:xfrm>
            <a:off x="10743489" y="4387084"/>
            <a:ext cx="97107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A367821-EC29-A649-9514-92D592284222}"/>
              </a:ext>
            </a:extLst>
          </p:cNvPr>
          <p:cNvCxnSpPr>
            <a:cxnSpLocks/>
          </p:cNvCxnSpPr>
          <p:nvPr/>
        </p:nvCxnSpPr>
        <p:spPr>
          <a:xfrm>
            <a:off x="10792042" y="4387084"/>
            <a:ext cx="569954" cy="1176554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E7E74A6-8898-D141-AA4B-303B0181E7B8}"/>
              </a:ext>
            </a:extLst>
          </p:cNvPr>
          <p:cNvCxnSpPr>
            <a:cxnSpLocks/>
          </p:cNvCxnSpPr>
          <p:nvPr/>
        </p:nvCxnSpPr>
        <p:spPr>
          <a:xfrm>
            <a:off x="10906373" y="4285473"/>
            <a:ext cx="977023" cy="1278165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CC229-AC6D-CF4E-841E-6AFBF9575658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ADB257-5A2B-E84A-8807-5AECC843E59C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6E4379-3D71-6C47-B95E-562806C4A168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D28A3A1-C3A5-4F49-8C13-6593BD7D7F50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B78E7E-D89D-1C44-87A2-1AA1D93EFBE8}"/>
              </a:ext>
            </a:extLst>
          </p:cNvPr>
          <p:cNvCxnSpPr>
            <a:cxnSpLocks/>
          </p:cNvCxnSpPr>
          <p:nvPr/>
        </p:nvCxnSpPr>
        <p:spPr>
          <a:xfrm>
            <a:off x="8728075" y="1203325"/>
            <a:ext cx="1167039" cy="876936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CF7D183-68F9-AF48-93BD-549DF346ADCC}"/>
              </a:ext>
            </a:extLst>
          </p:cNvPr>
          <p:cNvSpPr txBox="1"/>
          <p:nvPr/>
        </p:nvSpPr>
        <p:spPr>
          <a:xfrm>
            <a:off x="4623397" y="6028681"/>
            <a:ext cx="4698243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How do we know which edge the worklet is computing?</a:t>
            </a:r>
          </a:p>
        </p:txBody>
      </p:sp>
    </p:spTree>
    <p:extLst>
      <p:ext uri="{BB962C8B-B14F-4D97-AF65-F5344CB8AC3E}">
        <p14:creationId xmlns:p14="http://schemas.microsoft.com/office/powerpoint/2010/main" val="106089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truct EdgeIdsWorklet : vtkm::worklet::WorkletVisitCellsWithPoints…"/>
          <p:cNvSpPr txBox="1"/>
          <p:nvPr/>
        </p:nvSpPr>
        <p:spPr>
          <a:xfrm>
            <a:off x="0" y="1325880"/>
            <a:ext cx="11439015" cy="282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_2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1097F-B4F7-3D42-8C8D-9885736B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Edges</a:t>
            </a:r>
          </a:p>
        </p:txBody>
      </p:sp>
    </p:spTree>
    <p:extLst>
      <p:ext uri="{BB962C8B-B14F-4D97-AF65-F5344CB8AC3E}">
        <p14:creationId xmlns:p14="http://schemas.microsoft.com/office/powerpoint/2010/main" val="131466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F049-DC34-0347-B2D1-37642BC5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follow along…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4388-95DD-C844-BA00-42A26E9E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source code shown in this session is in the </a:t>
            </a:r>
            <a:r>
              <a:rPr lang="en-US" b="1" dirty="0" err="1"/>
              <a:t>tut_extract_edges.cxx</a:t>
            </a:r>
            <a:r>
              <a:rPr lang="en-US" dirty="0"/>
              <a:t> file.</a:t>
            </a:r>
          </a:p>
        </p:txBody>
      </p:sp>
    </p:spTree>
    <p:extLst>
      <p:ext uri="{BB962C8B-B14F-4D97-AF65-F5344CB8AC3E}">
        <p14:creationId xmlns:p14="http://schemas.microsoft.com/office/powerpoint/2010/main" val="855388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truct EdgeIdsWorklet : vtkm::worklet::WorkletVisitCellsWithPoints…"/>
          <p:cNvSpPr txBox="1"/>
          <p:nvPr/>
        </p:nvSpPr>
        <p:spPr>
          <a:xfrm>
            <a:off x="0" y="1325880"/>
            <a:ext cx="11439015" cy="282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_2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1097F-B4F7-3D42-8C8D-9885736B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D4A53-69B0-E04A-B663-6880A5F89032}"/>
              </a:ext>
            </a:extLst>
          </p:cNvPr>
          <p:cNvSpPr txBox="1"/>
          <p:nvPr/>
        </p:nvSpPr>
        <p:spPr>
          <a:xfrm>
            <a:off x="8508380" y="3429000"/>
            <a:ext cx="3468030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err="1"/>
              <a:t>VisitIndex</a:t>
            </a:r>
            <a:r>
              <a:rPr lang="en-US" sz="2400" dirty="0"/>
              <a:t> lets you know which instance (in this case which edge) the worklet is run for.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485A77-4433-404F-83EC-FF7D51716FEC}"/>
              </a:ext>
            </a:extLst>
          </p:cNvPr>
          <p:cNvCxnSpPr>
            <a:cxnSpLocks/>
          </p:cNvCxnSpPr>
          <p:nvPr/>
        </p:nvCxnSpPr>
        <p:spPr>
          <a:xfrm flipH="1" flipV="1">
            <a:off x="6768790" y="3100039"/>
            <a:ext cx="1739590" cy="535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26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truct EdgeIdsWorklet : vtkm::worklet::WorkletVisitCellsWithPoints…"/>
          <p:cNvSpPr txBox="1"/>
          <p:nvPr/>
        </p:nvSpPr>
        <p:spPr>
          <a:xfrm>
            <a:off x="0" y="0"/>
            <a:ext cx="12977898" cy="713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_2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PointIndexVecType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GetNumberOfComponents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CellEdgeCanonicalId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611496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truct EdgeIdsWorklet : vtkm::worklet::WorkletVisitCellsWithPoints…"/>
          <p:cNvSpPr txBox="1"/>
          <p:nvPr/>
        </p:nvSpPr>
        <p:spPr>
          <a:xfrm>
            <a:off x="0" y="0"/>
            <a:ext cx="12977898" cy="7130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WorkletVisitCellsWithPoints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VisitIndex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_2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PointIndexVecType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CellShapeTag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PointIndexVecType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GetNumberOfComponents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CellEdgeCanonicalId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21983-18A6-E644-9CF5-9DCE29815896}"/>
              </a:ext>
            </a:extLst>
          </p:cNvPr>
          <p:cNvSpPr txBox="1"/>
          <p:nvPr/>
        </p:nvSpPr>
        <p:spPr>
          <a:xfrm>
            <a:off x="9010185" y="5291381"/>
            <a:ext cx="3178640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Function to get cell/edge information.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80500AD-00B6-AD46-A846-10EC65A99C37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7895063" y="5716113"/>
            <a:ext cx="1115122" cy="2274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883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55EF-9633-FB4F-9307-516843F7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Scatter (in the Filter)</a:t>
            </a:r>
          </a:p>
        </p:txBody>
      </p:sp>
      <p:sp>
        <p:nvSpPr>
          <p:cNvPr id="5" name="template&lt;typename Policy&gt;…">
            <a:extLst>
              <a:ext uri="{FF2B5EF4-FFF2-40B4-BE49-F238E27FC236}">
                <a16:creationId xmlns:a16="http://schemas.microsoft.com/office/drawing/2014/main" id="{14CAE61B-EECA-E24C-BEA5-61B95CE13861}"/>
              </a:ext>
            </a:extLst>
          </p:cNvPr>
          <p:cNvSpPr txBox="1"/>
          <p:nvPr/>
        </p:nvSpPr>
        <p:spPr>
          <a:xfrm>
            <a:off x="0" y="2671706"/>
            <a:ext cx="12670121" cy="128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scatter(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edgeCounts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D81B6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{}, scatter,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92379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55EF-9633-FB4F-9307-516843F7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Scatter (in the Filter)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E10A91-BF8C-804A-957A-AE37BDE34AEA}"/>
              </a:ext>
            </a:extLst>
          </p:cNvPr>
          <p:cNvSpPr txBox="1"/>
          <p:nvPr/>
        </p:nvSpPr>
        <p:spPr>
          <a:xfrm>
            <a:off x="4192858" y="1680034"/>
            <a:ext cx="3468030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Create a scatter object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3FFDCB-41D8-AB42-84BC-94C49FA75FAA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5452946" y="2197099"/>
            <a:ext cx="473927" cy="497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3BBB19-D7E2-1848-87F1-9F453121190A}"/>
              </a:ext>
            </a:extLst>
          </p:cNvPr>
          <p:cNvSpPr txBox="1"/>
          <p:nvPr/>
        </p:nvSpPr>
        <p:spPr>
          <a:xfrm>
            <a:off x="5070087" y="4523016"/>
            <a:ext cx="3728225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Pass the scatter object as the second argument to the Invoker.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93A071-2C4C-E043-9EAB-AD497D106DAF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934200" y="3944060"/>
            <a:ext cx="381001" cy="578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mplate&lt;typename Policy&gt;…">
            <a:extLst>
              <a:ext uri="{FF2B5EF4-FFF2-40B4-BE49-F238E27FC236}">
                <a16:creationId xmlns:a16="http://schemas.microsoft.com/office/drawing/2014/main" id="{8B1E7CFE-341D-3A47-89E8-04930DC7CE1F}"/>
              </a:ext>
            </a:extLst>
          </p:cNvPr>
          <p:cNvSpPr txBox="1"/>
          <p:nvPr/>
        </p:nvSpPr>
        <p:spPr>
          <a:xfrm>
            <a:off x="0" y="2671706"/>
            <a:ext cx="12670121" cy="128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scatter(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edgeCounts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D81B6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{}, scatter,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92571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2600376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82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2600376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EA4B9ED-8581-CF47-9FB8-8DB4BE033044}"/>
              </a:ext>
            </a:extLst>
          </p:cNvPr>
          <p:cNvSpPr txBox="1"/>
          <p:nvPr/>
        </p:nvSpPr>
        <p:spPr>
          <a:xfrm>
            <a:off x="407378" y="4884153"/>
            <a:ext cx="1999742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Some edges duplicated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8FB607B-90FC-404D-9427-466F22A80E48}"/>
              </a:ext>
            </a:extLst>
          </p:cNvPr>
          <p:cNvCxnSpPr>
            <a:cxnSpLocks/>
          </p:cNvCxnSpPr>
          <p:nvPr/>
        </p:nvCxnSpPr>
        <p:spPr>
          <a:xfrm>
            <a:off x="2376669" y="5098223"/>
            <a:ext cx="77003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918D79-78B3-1441-B1E6-D1944942C8B1}"/>
              </a:ext>
            </a:extLst>
          </p:cNvPr>
          <p:cNvCxnSpPr>
            <a:cxnSpLocks/>
          </p:cNvCxnSpPr>
          <p:nvPr/>
        </p:nvCxnSpPr>
        <p:spPr>
          <a:xfrm flipV="1">
            <a:off x="2241395" y="5265027"/>
            <a:ext cx="2780241" cy="438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6BE2331-1A0C-654B-9E8E-3FDAA150899E}"/>
              </a:ext>
            </a:extLst>
          </p:cNvPr>
          <p:cNvCxnSpPr>
            <a:cxnSpLocks/>
          </p:cNvCxnSpPr>
          <p:nvPr/>
        </p:nvCxnSpPr>
        <p:spPr>
          <a:xfrm>
            <a:off x="2106121" y="5475689"/>
            <a:ext cx="905400" cy="359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57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if edge not already written:</a:t>
            </a:r>
          </a:p>
          <a:p>
            <a:pPr marL="914400" lvl="3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if edge not already written:</a:t>
            </a:r>
          </a:p>
          <a:p>
            <a:pPr marL="914400" lvl="3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2600376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416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if edge not already written:</a:t>
            </a:r>
          </a:p>
          <a:p>
            <a:pPr marL="914400" lvl="3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if edge not already written:</a:t>
            </a:r>
          </a:p>
          <a:p>
            <a:pPr marL="914400" lvl="3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2600376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33" name="Cross 32">
            <a:extLst>
              <a:ext uri="{FF2B5EF4-FFF2-40B4-BE49-F238E27FC236}">
                <a16:creationId xmlns:a16="http://schemas.microsoft.com/office/drawing/2014/main" id="{65515EA0-833C-8F44-A05B-D13E09548514}"/>
              </a:ext>
            </a:extLst>
          </p:cNvPr>
          <p:cNvSpPr/>
          <p:nvPr/>
        </p:nvSpPr>
        <p:spPr>
          <a:xfrm rot="2700000">
            <a:off x="8683539" y="4404519"/>
            <a:ext cx="769434" cy="769434"/>
          </a:xfrm>
          <a:prstGeom prst="plus">
            <a:avLst>
              <a:gd name="adj" fmla="val 39493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5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if edge not already written:</a:t>
            </a:r>
          </a:p>
          <a:p>
            <a:pPr marL="914400" lvl="3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record edge id to output</a:t>
            </a:r>
          </a:p>
          <a:p>
            <a:pPr marL="0" indent="0">
              <a:buNone/>
            </a:pPr>
            <a:r>
              <a:rPr lang="en-US" dirty="0"/>
              <a:t>group identical edge ids</a:t>
            </a:r>
          </a:p>
          <a:p>
            <a:pPr marL="0" indent="0">
              <a:buNone/>
            </a:pPr>
            <a:r>
              <a:rPr lang="en-US" dirty="0"/>
              <a:t>for each unique edge id do in parallel:</a:t>
            </a:r>
          </a:p>
          <a:p>
            <a:pPr marL="395287" lvl="1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2600376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37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D0D79F4-5176-DB41-9522-D5D45C225FFD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87562AD-DF16-E14C-9D1C-22CA3B6FB8D5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93A01F2-0652-9145-9C00-97E6D2B62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E4741A-5508-CC4D-8ECB-06430C5FDEF6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4F5416C-4111-0446-9EDF-A8349E256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1A6A937-D56B-8649-B6EE-5DC4B40C75E7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CEDFC40-E0C7-A84F-B9FF-67E0E7CEB1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45AF88F-2482-4B4C-9DD2-51DB293A8D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55D9619-E2F5-084B-BBFA-AD6C5F713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7B59627-6E1C-D142-BB92-65FDC3B1A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7DA703-ED6E-7F46-A5B3-FEFA8E6430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E50D0E8-B78A-0247-9D5D-29CD35C950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E8D0956-8AF8-144F-A14B-EA030CBBB1E8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0207FFE-FD87-4244-A2C5-AE36B241C4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96B1232-F68B-2544-B0EA-063A559AF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9394F1E-17E0-774C-BFAD-F501E76F4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6F5BD18-9137-8F47-BF89-3BEE2B14A4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8157C02-D122-D240-9357-B1647A4458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C6BCBAC-4263-5D4C-9948-E7A1396F09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FC05DDA-6E68-8D4C-ADF7-FC7B7ACF0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2F2465C-C54B-5F49-92C5-B50841DBD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A0D92D2-35FC-144F-B8F8-FA9B7B2E5766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7D4CB80-D4E0-6845-B4F4-F21E7B695033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5D2ED66-BF89-DF41-94A8-ED71174E7793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AAA92E7-9030-8D43-A11B-DB7371137D4B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0D4A528-101C-2040-8DBF-4AD77A577126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0800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if edge not already written:</a:t>
            </a:r>
          </a:p>
          <a:p>
            <a:pPr marL="914400" lvl="3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record edge id to output</a:t>
            </a:r>
          </a:p>
          <a:p>
            <a:pPr marL="0" indent="0">
              <a:buNone/>
            </a:pPr>
            <a:r>
              <a:rPr lang="en-US" dirty="0"/>
              <a:t>group identical edge ids</a:t>
            </a:r>
          </a:p>
          <a:p>
            <a:pPr marL="0" indent="0">
              <a:buNone/>
            </a:pPr>
            <a:r>
              <a:rPr lang="en-US" dirty="0"/>
              <a:t>for each unique edge id do in parallel:</a:t>
            </a:r>
          </a:p>
          <a:p>
            <a:pPr marL="395287" lvl="1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2600376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77FBE-ACD8-5A4C-BE13-374EC669A474}"/>
              </a:ext>
            </a:extLst>
          </p:cNvPr>
          <p:cNvSpPr/>
          <p:nvPr/>
        </p:nvSpPr>
        <p:spPr>
          <a:xfrm>
            <a:off x="5969911" y="4956198"/>
            <a:ext cx="3565695" cy="597109"/>
          </a:xfrm>
          <a:prstGeom prst="rect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938E-EC67-714E-95D9-E5E26685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items (such as edge identifiers) are grouped by Keys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0250E-662C-A746-8A27-EEC520B28666}"/>
              </a:ext>
            </a:extLst>
          </p:cNvPr>
          <p:cNvSpPr txBox="1"/>
          <p:nvPr/>
        </p:nvSpPr>
        <p:spPr>
          <a:xfrm>
            <a:off x="5302763" y="4884153"/>
            <a:ext cx="4789090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Create a Keys object with the canonical edge identifiers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3F0505-81F2-914D-8851-B201D92AC192}"/>
              </a:ext>
            </a:extLst>
          </p:cNvPr>
          <p:cNvCxnSpPr>
            <a:cxnSpLocks/>
          </p:cNvCxnSpPr>
          <p:nvPr/>
        </p:nvCxnSpPr>
        <p:spPr>
          <a:xfrm flipH="1" flipV="1">
            <a:off x="6181172" y="4261872"/>
            <a:ext cx="598769" cy="700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24972C-6B7D-8F4C-ABAF-4858D87C2B05}"/>
              </a:ext>
            </a:extLst>
          </p:cNvPr>
          <p:cNvCxnSpPr>
            <a:cxnSpLocks/>
          </p:cNvCxnSpPr>
          <p:nvPr/>
        </p:nvCxnSpPr>
        <p:spPr>
          <a:xfrm flipV="1">
            <a:off x="8430322" y="4261872"/>
            <a:ext cx="524107" cy="700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mplate&lt;typename Policy&gt;…">
            <a:extLst>
              <a:ext uri="{FF2B5EF4-FFF2-40B4-BE49-F238E27FC236}">
                <a16:creationId xmlns:a16="http://schemas.microsoft.com/office/drawing/2014/main" id="{92FE1693-986F-184C-BFD0-7C545965707B}"/>
              </a:ext>
            </a:extLst>
          </p:cNvPr>
          <p:cNvSpPr txBox="1"/>
          <p:nvPr/>
        </p:nvSpPr>
        <p:spPr>
          <a:xfrm>
            <a:off x="-11151" y="2363930"/>
            <a:ext cx="12670121" cy="18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ScatterCounting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scatter(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edgeCounts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D81B6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EdgeIdsWorklet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{}, scatter,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D81B6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CellToEdgeKeys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25640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if edge not already written:</a:t>
            </a:r>
          </a:p>
          <a:p>
            <a:pPr marL="914400" lvl="3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record edge id to output</a:t>
            </a:r>
          </a:p>
          <a:p>
            <a:pPr marL="0" indent="0">
              <a:buNone/>
            </a:pPr>
            <a:r>
              <a:rPr lang="en-US" dirty="0"/>
              <a:t>group identical edge ids</a:t>
            </a:r>
          </a:p>
          <a:p>
            <a:pPr marL="0" indent="0">
              <a:buNone/>
            </a:pPr>
            <a:r>
              <a:rPr lang="en-US" dirty="0"/>
              <a:t>for each unique edge id do in parallel:</a:t>
            </a:r>
          </a:p>
          <a:p>
            <a:pPr marL="395287" lvl="1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2600376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7677FBE-ACD8-5A4C-BE13-374EC669A474}"/>
              </a:ext>
            </a:extLst>
          </p:cNvPr>
          <p:cNvSpPr/>
          <p:nvPr/>
        </p:nvSpPr>
        <p:spPr>
          <a:xfrm>
            <a:off x="5969911" y="5448169"/>
            <a:ext cx="5036343" cy="821190"/>
          </a:xfrm>
          <a:prstGeom prst="rect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1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uct EdgeIndicesWorklet : vtkm::worklet::WorkletReduceByKey…"/>
          <p:cNvSpPr txBox="1"/>
          <p:nvPr/>
        </p:nvSpPr>
        <p:spPr>
          <a:xfrm>
            <a:off x="0" y="325594"/>
            <a:ext cx="10207909" cy="620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EdgeIndicesWorklet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WorkletReduceByKey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keys,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WholeCellSetIn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ReducedValuesOut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(_2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_3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_4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_5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</p:spTree>
    <p:extLst>
      <p:ext uri="{BB962C8B-B14F-4D97-AF65-F5344CB8AC3E}">
        <p14:creationId xmlns:p14="http://schemas.microsoft.com/office/powerpoint/2010/main" val="3730754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uct EdgeIndicesWorklet : vtkm::worklet::WorkletReduceByKey…"/>
          <p:cNvSpPr txBox="1"/>
          <p:nvPr/>
        </p:nvSpPr>
        <p:spPr>
          <a:xfrm>
            <a:off x="0" y="325594"/>
            <a:ext cx="10207909" cy="620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EdgeIndicesWorklet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WorkletReduceByKey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keys,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WholeCellSetIn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ReducedValuesOut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(_2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_3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_4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_5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3C749-CC8E-EB44-8ECD-2F1D3089A779}"/>
              </a:ext>
            </a:extLst>
          </p:cNvPr>
          <p:cNvSpPr txBox="1"/>
          <p:nvPr/>
        </p:nvSpPr>
        <p:spPr>
          <a:xfrm>
            <a:off x="9300117" y="637677"/>
            <a:ext cx="2776653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Reduce-by-key worklet used to collapse elements of the same type.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A3884B-B079-CF41-B381-397904467D76}"/>
              </a:ext>
            </a:extLst>
          </p:cNvPr>
          <p:cNvCxnSpPr>
            <a:cxnSpLocks/>
          </p:cNvCxnSpPr>
          <p:nvPr/>
        </p:nvCxnSpPr>
        <p:spPr>
          <a:xfrm flipH="1" flipV="1">
            <a:off x="8943278" y="735980"/>
            <a:ext cx="356839" cy="3902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69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uct EdgeIndicesWorklet : vtkm::worklet::WorkletReduceByKey…"/>
          <p:cNvSpPr txBox="1"/>
          <p:nvPr/>
        </p:nvSpPr>
        <p:spPr>
          <a:xfrm>
            <a:off x="0" y="325594"/>
            <a:ext cx="10207909" cy="620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EdgeIndicesWorklet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WorkletReduceByKey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keys,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WholeCellSetIn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ReducedValuesOut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(_2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_3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_4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_5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3C749-CC8E-EB44-8ECD-2F1D3089A779}"/>
              </a:ext>
            </a:extLst>
          </p:cNvPr>
          <p:cNvSpPr txBox="1"/>
          <p:nvPr/>
        </p:nvSpPr>
        <p:spPr>
          <a:xfrm>
            <a:off x="9300117" y="637678"/>
            <a:ext cx="2776653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Reduce-by-key worklet takes a Keys object as its input domain.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A3884B-B079-CF41-B381-397904467D76}"/>
              </a:ext>
            </a:extLst>
          </p:cNvPr>
          <p:cNvCxnSpPr>
            <a:cxnSpLocks/>
          </p:cNvCxnSpPr>
          <p:nvPr/>
        </p:nvCxnSpPr>
        <p:spPr>
          <a:xfrm flipH="1">
            <a:off x="6746488" y="1137424"/>
            <a:ext cx="25536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25C851-C104-2E41-A532-9A1F49581347}"/>
              </a:ext>
            </a:extLst>
          </p:cNvPr>
          <p:cNvSpPr txBox="1"/>
          <p:nvPr/>
        </p:nvSpPr>
        <p:spPr>
          <a:xfrm>
            <a:off x="9300116" y="2838069"/>
            <a:ext cx="2776653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Worklet gets called once for every </a:t>
            </a:r>
            <a:r>
              <a:rPr lang="en-US" sz="2400" i="1" dirty="0"/>
              <a:t>unique</a:t>
            </a:r>
            <a:r>
              <a:rPr lang="en-US" sz="2400" dirty="0"/>
              <a:t> key.</a:t>
            </a:r>
          </a:p>
        </p:txBody>
      </p:sp>
    </p:spTree>
    <p:extLst>
      <p:ext uri="{BB962C8B-B14F-4D97-AF65-F5344CB8AC3E}">
        <p14:creationId xmlns:p14="http://schemas.microsoft.com/office/powerpoint/2010/main" val="2082800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uct EdgeIndicesWorklet : vtkm::worklet::WorkletReduceByKey…"/>
          <p:cNvSpPr txBox="1"/>
          <p:nvPr/>
        </p:nvSpPr>
        <p:spPr>
          <a:xfrm>
            <a:off x="0" y="325594"/>
            <a:ext cx="10207909" cy="620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EdgeIndicesWorklet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WorkletReduceByKey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keys,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WholeCellSetIn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ReducedValuesOut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(_2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_3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_4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_5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3C749-CC8E-EB44-8ECD-2F1D3089A779}"/>
              </a:ext>
            </a:extLst>
          </p:cNvPr>
          <p:cNvSpPr txBox="1"/>
          <p:nvPr/>
        </p:nvSpPr>
        <p:spPr>
          <a:xfrm>
            <a:off x="9300117" y="2994091"/>
            <a:ext cx="2776653" cy="2179058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err="1"/>
              <a:t>ValuesIn</a:t>
            </a:r>
            <a:r>
              <a:rPr lang="en-US" sz="2400" dirty="0"/>
              <a:t> parameters produce a </a:t>
            </a:r>
            <a:r>
              <a:rPr lang="en-US" sz="2400" dirty="0" err="1"/>
              <a:t>Vec</a:t>
            </a:r>
            <a:r>
              <a:rPr lang="en-US" sz="2400" dirty="0"/>
              <a:t>-like containing all values that had the same key.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A3884B-B079-CF41-B381-397904467D76}"/>
              </a:ext>
            </a:extLst>
          </p:cNvPr>
          <p:cNvCxnSpPr>
            <a:cxnSpLocks/>
          </p:cNvCxnSpPr>
          <p:nvPr/>
        </p:nvCxnSpPr>
        <p:spPr>
          <a:xfrm flipH="1" flipV="1">
            <a:off x="6094413" y="1962614"/>
            <a:ext cx="3205704" cy="13492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D1A20F-004D-154B-9F20-BAC8C2BF147D}"/>
              </a:ext>
            </a:extLst>
          </p:cNvPr>
          <p:cNvCxnSpPr>
            <a:cxnSpLocks/>
          </p:cNvCxnSpPr>
          <p:nvPr/>
        </p:nvCxnSpPr>
        <p:spPr>
          <a:xfrm flipH="1">
            <a:off x="7515922" y="4855328"/>
            <a:ext cx="1784196" cy="750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85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uct EdgeIndicesWorklet : vtkm::worklet::WorkletReduceByKey…"/>
          <p:cNvSpPr txBox="1"/>
          <p:nvPr/>
        </p:nvSpPr>
        <p:spPr>
          <a:xfrm>
            <a:off x="0" y="325594"/>
            <a:ext cx="10207909" cy="620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EdgeIndicesWorklet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WorkletReduceByKey</a:t>
            </a: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KeysIn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keys,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WholeCellSetIn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ReducedValuesOut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ExecutionSignature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(_2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inputCells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_3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_4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_5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3C749-CC8E-EB44-8ECD-2F1D3089A779}"/>
              </a:ext>
            </a:extLst>
          </p:cNvPr>
          <p:cNvSpPr txBox="1"/>
          <p:nvPr/>
        </p:nvSpPr>
        <p:spPr>
          <a:xfrm>
            <a:off x="9065941" y="3326490"/>
            <a:ext cx="3010829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 err="1"/>
              <a:t>ReducedValuesOut</a:t>
            </a:r>
            <a:r>
              <a:rPr lang="en-US" sz="2400" dirty="0"/>
              <a:t> records a single (reduced) value for each unique key.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A3884B-B079-CF41-B381-397904467D76}"/>
              </a:ext>
            </a:extLst>
          </p:cNvPr>
          <p:cNvCxnSpPr>
            <a:cxnSpLocks/>
          </p:cNvCxnSpPr>
          <p:nvPr/>
        </p:nvCxnSpPr>
        <p:spPr>
          <a:xfrm flipH="1" flipV="1">
            <a:off x="6094413" y="2433842"/>
            <a:ext cx="2971528" cy="1324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D1A20F-004D-154B-9F20-BAC8C2BF147D}"/>
              </a:ext>
            </a:extLst>
          </p:cNvPr>
          <p:cNvCxnSpPr>
            <a:cxnSpLocks/>
          </p:cNvCxnSpPr>
          <p:nvPr/>
        </p:nvCxnSpPr>
        <p:spPr>
          <a:xfrm flipH="1">
            <a:off x="7515922" y="4650609"/>
            <a:ext cx="1550019" cy="13013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5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uct EdgeIndicesWorklet : vtkm::worklet::WorkletReduceByKey…"/>
          <p:cNvSpPr txBox="1"/>
          <p:nvPr/>
        </p:nvSpPr>
        <p:spPr>
          <a:xfrm>
            <a:off x="0" y="171705"/>
            <a:ext cx="12824009" cy="651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CellSetType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OriginCellsType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OriginEdgesType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  <a:endParaRPr lang="en-US"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kern="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"/>
              </a:rPr>
              <a:t>    </a:t>
            </a:r>
            <a:r>
              <a:rPr lang="en-US" sz="2000" kern="0" dirty="0">
                <a:solidFill>
                  <a:srgbClr val="D81B6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"/>
              </a:rPr>
              <a:t>// Collect info of edge associated with key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cellSet.</a:t>
            </a:r>
            <a:r>
              <a:rPr lang="en-US"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GetNumberOfIndices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originEdges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kern="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kern="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"/>
              </a:rPr>
              <a:t>    </a:t>
            </a:r>
            <a:r>
              <a:rPr lang="en-US" sz="2000" kern="0" dirty="0">
                <a:solidFill>
                  <a:srgbClr val="D81B6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"/>
              </a:rPr>
              <a:t>// Get local indices for edge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pointInCellIndex0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CellEdgeLocalIndex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pointInCellIndex1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CellEdgeLocalIndex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numPointsInCell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cellShape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kern="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kern="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"/>
              </a:rPr>
              <a:t>    </a:t>
            </a:r>
            <a:r>
              <a:rPr lang="en-US" sz="2000" kern="0" dirty="0">
                <a:solidFill>
                  <a:srgbClr val="D81B6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"/>
              </a:rPr>
              <a:t>// Record point indices for edge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GetIndices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originCells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[pointInCellIndex0];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globalPointIndicesForCell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[pointInCellIndex1];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473188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mplate&lt;typename Policy&gt;…"/>
          <p:cNvSpPr txBox="1"/>
          <p:nvPr/>
        </p:nvSpPr>
        <p:spPr>
          <a:xfrm>
            <a:off x="297961" y="1902265"/>
            <a:ext cx="11592903" cy="282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CellToEdgeKeys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canonicalIds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D81B6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solidFill>
                <a:srgbClr val="37474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ArrayHandle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connectivityArray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EdgeIndicesWorklet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CellToEdgeKeys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OutputToInputCellMap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outputToInputEdgeMap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make_ArrayHandleGroupVec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connectivityArray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630C3-9F16-B347-BA3E-39BD4F67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Flat Connection Array to Id2 Array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F047B-8E36-7B47-A8A3-4064334B4ECA}"/>
              </a:ext>
            </a:extLst>
          </p:cNvPr>
          <p:cNvSpPr txBox="1"/>
          <p:nvPr/>
        </p:nvSpPr>
        <p:spPr>
          <a:xfrm>
            <a:off x="4377212" y="5157316"/>
            <a:ext cx="4789090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Use </a:t>
            </a:r>
            <a:r>
              <a:rPr lang="en-US" sz="2400" dirty="0" err="1"/>
              <a:t>ArrayhandleGroupVec</a:t>
            </a:r>
            <a:r>
              <a:rPr lang="en-US" sz="2400" dirty="0"/>
              <a:t> to make a flat array of </a:t>
            </a:r>
            <a:r>
              <a:rPr lang="en-US" sz="2400" dirty="0" err="1"/>
              <a:t>vtkm</a:t>
            </a:r>
            <a:r>
              <a:rPr lang="en-US" sz="2400" dirty="0"/>
              <a:t>::Id look like an array of </a:t>
            </a:r>
            <a:r>
              <a:rPr lang="en-US" sz="2400" dirty="0" err="1"/>
              <a:t>vtkm</a:t>
            </a:r>
            <a:r>
              <a:rPr lang="en-US" sz="2400" dirty="0"/>
              <a:t>::Id2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BC9287-7164-4C4E-84E2-0B42696D5D73}"/>
              </a:ext>
            </a:extLst>
          </p:cNvPr>
          <p:cNvCxnSpPr>
            <a:cxnSpLocks/>
          </p:cNvCxnSpPr>
          <p:nvPr/>
        </p:nvCxnSpPr>
        <p:spPr>
          <a:xfrm flipV="1">
            <a:off x="6333893" y="4690084"/>
            <a:ext cx="0" cy="467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7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43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mplate&lt;typename Policy&gt;…"/>
          <p:cNvSpPr txBox="1"/>
          <p:nvPr/>
        </p:nvSpPr>
        <p:spPr>
          <a:xfrm>
            <a:off x="0" y="1325880"/>
            <a:ext cx="12362344" cy="4975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393" tIns="25393" rIns="25393" bIns="25393" anchor="ctr">
            <a:spAutoFit/>
          </a:bodyPr>
          <a:lstStyle/>
          <a:p>
            <a:pPr defTabSz="228554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CellSetSingleType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 </a:t>
            </a:r>
            <a:r>
              <a:rPr sz="2000" dirty="0" err="1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outCellSet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outCellSet.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Fill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inCellSet.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GetNumberOfPoints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::CELL_SHAPE_LINE,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connectivityArray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outData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outData.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outCellSet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IdComponent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coordSystemIndex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coordSystemIndex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inData.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GetNumberOfCoordinateSystems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++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coordSystemIndex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outData.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AddCoordinateSystem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inData.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GetCoordinateSystem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coordSystemIndex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228554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outData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169E04-2F90-7641-A45F-08D1361E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Computed Connectivity to Build a </a:t>
            </a:r>
            <a:r>
              <a:rPr lang="en-US" dirty="0" err="1"/>
              <a:t>CellSetSingleType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81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175193" y="276921"/>
            <a:ext cx="4732638" cy="1517246"/>
          </a:xfrm>
        </p:spPr>
        <p:txBody>
          <a:bodyPr/>
          <a:lstStyle/>
          <a:p>
            <a:r>
              <a:rPr lang="en-US" sz="8800" dirty="0"/>
              <a:t>Q&amp;A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58" y="0"/>
            <a:ext cx="4191000" cy="2095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80C27F-1618-0B45-ABF8-13C785DFD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773" y="276921"/>
            <a:ext cx="1971212" cy="533060"/>
          </a:xfrm>
          <a:prstGeom prst="rect">
            <a:avLst/>
          </a:prstGeom>
        </p:spPr>
      </p:pic>
      <p:pic>
        <p:nvPicPr>
          <p:cNvPr id="13" name="Picture 12" descr="ccr-logo-white-transparent-background.png">
            <a:extLst>
              <a:ext uri="{FF2B5EF4-FFF2-40B4-BE49-F238E27FC236}">
                <a16:creationId xmlns:a16="http://schemas.microsoft.com/office/drawing/2014/main" id="{76618A43-27C7-B741-9801-72ED5ABD6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06" y="6241246"/>
            <a:ext cx="1340656" cy="548640"/>
          </a:xfrm>
          <a:prstGeom prst="rect">
            <a:avLst/>
          </a:prstGeom>
        </p:spPr>
      </p:pic>
      <p:pic>
        <p:nvPicPr>
          <p:cNvPr id="14" name="Picture 6" descr="SNL_Stacked_White.png">
            <a:extLst>
              <a:ext uri="{FF2B5EF4-FFF2-40B4-BE49-F238E27FC236}">
                <a16:creationId xmlns:a16="http://schemas.microsoft.com/office/drawing/2014/main" id="{5C9DABC7-16BD-9740-BE86-AEF59BB09A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4249" y="6270487"/>
            <a:ext cx="1427357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5FF8F8-C7B6-EC4B-8D6E-6F69094EF70F}"/>
              </a:ext>
            </a:extLst>
          </p:cNvPr>
          <p:cNvSpPr txBox="1"/>
          <p:nvPr/>
        </p:nvSpPr>
        <p:spPr>
          <a:xfrm>
            <a:off x="3403082" y="5871438"/>
            <a:ext cx="6237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97575" algn="r"/>
              </a:tabLst>
              <a:defRPr/>
            </a:pPr>
            <a:r>
              <a:rPr lang="en-US" sz="6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multi-mission laboratory managed and operated by National Technology and Engineering Solutions of Sandia, LLC., a wholly owned subsidiary of Honeywell International, Inc., for the U.S. Department of Energy’s National Nuclear Security Administration under contract DE-NA0003525.	SAND NO. 2019-XXXXP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6C6737-3092-554C-9A47-BBF6D65C0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9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" name="Cross 8">
            <a:extLst>
              <a:ext uri="{FF2B5EF4-FFF2-40B4-BE49-F238E27FC236}">
                <a16:creationId xmlns:a16="http://schemas.microsoft.com/office/drawing/2014/main" id="{40E87CC6-36A4-2245-8CF7-3D9454238CFF}"/>
              </a:ext>
            </a:extLst>
          </p:cNvPr>
          <p:cNvSpPr/>
          <p:nvPr/>
        </p:nvSpPr>
        <p:spPr>
          <a:xfrm rot="2700000">
            <a:off x="7906215" y="3129385"/>
            <a:ext cx="769434" cy="769434"/>
          </a:xfrm>
          <a:prstGeom prst="plus">
            <a:avLst>
              <a:gd name="adj" fmla="val 39493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7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07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6377093-D128-154F-A09F-7EB56068C084}"/>
              </a:ext>
            </a:extLst>
          </p:cNvPr>
          <p:cNvSpPr txBox="1"/>
          <p:nvPr/>
        </p:nvSpPr>
        <p:spPr>
          <a:xfrm>
            <a:off x="10482146" y="2844713"/>
            <a:ext cx="1706679" cy="1514261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Not trivial, but VTK-m does this for you.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2BFEB6D-B000-D14C-94A5-84C1EB39A373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9500839" y="3601844"/>
            <a:ext cx="9813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4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6434-33A5-9A4B-AC44-5E8A6CA3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D409A-3CE7-1F41-8672-14D7EC6F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Serial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E23D5-9E12-4C42-A112-BF04008A7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do:</a:t>
            </a:r>
          </a:p>
          <a:p>
            <a:pPr marL="395287" lvl="1" indent="0">
              <a:buNone/>
            </a:pPr>
            <a:r>
              <a:rPr lang="en-US" sz="2000" dirty="0"/>
              <a:t>for each edge in cell do: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687712-0A5E-484C-A0E4-E85F313F4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Parallel Approach (many threads)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FC2B8-7183-3345-A895-31C724651C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record number of edges in cell</a:t>
            </a:r>
          </a:p>
          <a:p>
            <a:pPr marL="0" indent="0">
              <a:buNone/>
            </a:pPr>
            <a:r>
              <a:rPr lang="en-US" dirty="0"/>
              <a:t>build output data structures</a:t>
            </a:r>
          </a:p>
          <a:p>
            <a:pPr marL="0" indent="0">
              <a:buNone/>
            </a:pPr>
            <a:r>
              <a:rPr lang="en-US" dirty="0"/>
              <a:t>for each cell in data set do in parallel:</a:t>
            </a:r>
          </a:p>
          <a:p>
            <a:pPr marL="395287" lvl="1" indent="0">
              <a:buNone/>
            </a:pPr>
            <a:r>
              <a:rPr lang="en-US" sz="2000" dirty="0"/>
              <a:t>for each edge in cell do in parallel:</a:t>
            </a:r>
          </a:p>
          <a:p>
            <a:pPr marL="684212" lvl="2" indent="0">
              <a:buNone/>
            </a:pPr>
            <a:r>
              <a:rPr lang="en-US" sz="2000" dirty="0"/>
              <a:t>write edge to output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8BC68B-E4A7-EE4B-8547-32780630AA32}"/>
              </a:ext>
            </a:extLst>
          </p:cNvPr>
          <p:cNvGrpSpPr/>
          <p:nvPr/>
        </p:nvGrpSpPr>
        <p:grpSpPr>
          <a:xfrm>
            <a:off x="3642952" y="4441371"/>
            <a:ext cx="3369535" cy="2311598"/>
            <a:chOff x="1905116" y="1514287"/>
            <a:chExt cx="6907143" cy="473849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9604514-A945-E04F-9FC2-02347080105B}"/>
                </a:ext>
              </a:extLst>
            </p:cNvPr>
            <p:cNvCxnSpPr>
              <a:cxnSpLocks/>
            </p:cNvCxnSpPr>
            <p:nvPr/>
          </p:nvCxnSpPr>
          <p:spPr>
            <a:xfrm>
              <a:off x="5302250" y="1625600"/>
              <a:ext cx="1819312" cy="10422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0BD48BD-87EE-F742-8F81-E2FD74CCC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1976" y="2667896"/>
              <a:ext cx="259586" cy="15222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D788F9-D5A4-FB47-832D-BE5DE8D29C05}"/>
                </a:ext>
              </a:extLst>
            </p:cNvPr>
            <p:cNvCxnSpPr>
              <a:cxnSpLocks/>
            </p:cNvCxnSpPr>
            <p:nvPr/>
          </p:nvCxnSpPr>
          <p:spPr>
            <a:xfrm>
              <a:off x="5009322" y="4098364"/>
              <a:ext cx="1852654" cy="917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C39052E-F96B-7242-8BF3-72A4DF266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4560" y="4098364"/>
              <a:ext cx="3014762" cy="5000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4C9842-72F8-1A4D-9C70-2CA97750B50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288" y="2451548"/>
              <a:ext cx="2417034" cy="1682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F95BBA-8748-C94E-97BA-7F555B4DE6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13438" y="2451548"/>
              <a:ext cx="578852" cy="214682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8C1B451-1634-0543-83D3-A7E701226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2289" y="1625600"/>
              <a:ext cx="2709961" cy="8259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761EACC-6FCA-144E-B2EF-5DF09F670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8172" y="5111646"/>
              <a:ext cx="3093116" cy="1029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D9AE364-C279-0946-9917-65274CE33A26}"/>
                </a:ext>
              </a:extLst>
            </p:cNvPr>
            <p:cNvCxnSpPr>
              <a:cxnSpLocks/>
            </p:cNvCxnSpPr>
            <p:nvPr/>
          </p:nvCxnSpPr>
          <p:spPr>
            <a:xfrm>
              <a:off x="6861976" y="4190105"/>
              <a:ext cx="1819312" cy="9215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4CF613-7972-1B42-827A-62B916FC4A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1562" y="2667896"/>
              <a:ext cx="1593068" cy="24437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0A22CE9-FA12-2F41-A5E7-707E92BB49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9321" y="4133626"/>
              <a:ext cx="578851" cy="2007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66D9EAF-E214-E249-A5E9-8A32038A1C29}"/>
                </a:ext>
              </a:extLst>
            </p:cNvPr>
            <p:cNvCxnSpPr>
              <a:cxnSpLocks/>
            </p:cNvCxnSpPr>
            <p:nvPr/>
          </p:nvCxnSpPr>
          <p:spPr>
            <a:xfrm>
              <a:off x="2013437" y="4598378"/>
              <a:ext cx="3585072" cy="15429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2CB5DBA-2A9E-D841-9B6A-BAF404D5B5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4446" y="1514287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1D72EED-373C-F141-8234-E2E9874DE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3659" y="4981319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440B51-BA94-A04B-9C5E-D3ABB834A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7339" y="407580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B9EFB5A-A38D-4547-8259-5C7A1D4306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7262" y="25696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561AC08-5B34-E148-9BCA-711C38C6A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8599" y="6024185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55104F2-30A2-1D4F-90F8-B65BB6D2F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1679" y="398406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0D6B83C-90CC-8B4F-9EA0-CA6F8E97F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5116" y="448245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7A25DA-038F-A346-BC9F-E8EFB34A6A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7987" y="2341023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8EEAA4-E1DC-E540-B203-84EF468BA57D}"/>
                </a:ext>
              </a:extLst>
            </p:cNvPr>
            <p:cNvSpPr txBox="1"/>
            <p:nvPr/>
          </p:nvSpPr>
          <p:spPr>
            <a:xfrm>
              <a:off x="5009321" y="2330795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B0AA236-9CA0-A541-BAD4-DB633900A781}"/>
                </a:ext>
              </a:extLst>
            </p:cNvPr>
            <p:cNvSpPr txBox="1"/>
            <p:nvPr/>
          </p:nvSpPr>
          <p:spPr>
            <a:xfrm>
              <a:off x="2747913" y="3480647"/>
              <a:ext cx="411588" cy="5170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ADC46B5-9413-3C4C-AC85-6C8638A5D569}"/>
                </a:ext>
              </a:extLst>
            </p:cNvPr>
            <p:cNvSpPr txBox="1"/>
            <p:nvPr/>
          </p:nvSpPr>
          <p:spPr>
            <a:xfrm>
              <a:off x="4008578" y="4376688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916A842-4D3F-F449-82A1-6CD7F2FDD638}"/>
                </a:ext>
              </a:extLst>
            </p:cNvPr>
            <p:cNvSpPr txBox="1"/>
            <p:nvPr/>
          </p:nvSpPr>
          <p:spPr>
            <a:xfrm>
              <a:off x="5987247" y="4544897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8C721B8-6ECE-F943-A893-A59543C8FCCB}"/>
                </a:ext>
              </a:extLst>
            </p:cNvPr>
            <p:cNvSpPr txBox="1"/>
            <p:nvPr/>
          </p:nvSpPr>
          <p:spPr>
            <a:xfrm>
              <a:off x="7240062" y="3479952"/>
              <a:ext cx="843706" cy="1059921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44EEAC8-2F51-5E42-A6CB-3DA0D781BE00}"/>
              </a:ext>
            </a:extLst>
          </p:cNvPr>
          <p:cNvSpPr/>
          <p:nvPr/>
        </p:nvSpPr>
        <p:spPr>
          <a:xfrm>
            <a:off x="6045782" y="2357624"/>
            <a:ext cx="4954986" cy="1071375"/>
          </a:xfrm>
          <a:prstGeom prst="rect">
            <a:avLst/>
          </a:prstGeom>
          <a:gradFill flip="none" rotWithShape="1">
            <a:gsLst>
              <a:gs pos="75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C0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6643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Milestone Report Template-v1.0_20171106" id="{DE0D50E6-FDF9-4BD6-9CF0-0026F53C4317}" vid="{60E96384-6C5B-42A0-8ADA-A35A3605A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64437F680748A68B85EB6594EA7D" ma:contentTypeVersion="0" ma:contentTypeDescription="Create a new document." ma:contentTypeScope="" ma:versionID="fe3f4dd58d5914c51cfc6deaa8ad8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DB7DEB-074E-4EE8-9B6E-FD2773231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50EC660-24D0-43A0-AE5E-E274115E726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1457</TotalTime>
  <Words>3901</Words>
  <Application>Microsoft Macintosh PowerPoint</Application>
  <PresentationFormat>Custom</PresentationFormat>
  <Paragraphs>919</Paragraphs>
  <Slides>51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Courier New</vt:lpstr>
      <vt:lpstr>Presentations (Wide Screen)</vt:lpstr>
      <vt:lpstr>A ToolKit for Scientific Visualization on Many-Core Processors</vt:lpstr>
      <vt:lpstr>Motivating Example: Extract Edges</vt:lpstr>
      <vt:lpstr>To follow along…</vt:lpstr>
      <vt:lpstr>Pseudocode</vt:lpstr>
      <vt:lpstr>Pseudocode</vt:lpstr>
      <vt:lpstr>Pseudocode</vt:lpstr>
      <vt:lpstr>Pseudocode</vt:lpstr>
      <vt:lpstr>Pseudocode</vt:lpstr>
      <vt:lpstr>Pseudocode</vt:lpstr>
      <vt:lpstr>Record number of edges in each cell</vt:lpstr>
      <vt:lpstr>Record number of edges in each cell</vt:lpstr>
      <vt:lpstr>Record number of edges in each cell</vt:lpstr>
      <vt:lpstr>Record number of edges in each cell</vt:lpstr>
      <vt:lpstr>Pseudocode</vt:lpstr>
      <vt:lpstr>Pseudocode</vt:lpstr>
      <vt:lpstr>Write Edges</vt:lpstr>
      <vt:lpstr>Write Edges</vt:lpstr>
      <vt:lpstr>Scheduling with No Scatter (1 input to 1 output)</vt:lpstr>
      <vt:lpstr>Scheduling with a Count Scatter</vt:lpstr>
      <vt:lpstr>Scheduling with a Count Scatter</vt:lpstr>
      <vt:lpstr>Scheduling with a Count Scatter</vt:lpstr>
      <vt:lpstr>Scheduling with a Count Scatter</vt:lpstr>
      <vt:lpstr>VTK-m Parallel Pattern: Visit Cells with Points</vt:lpstr>
      <vt:lpstr>Using Count Scatter to Visit Cell Edges</vt:lpstr>
      <vt:lpstr>Using Count Scatter to Visit Cell Edges</vt:lpstr>
      <vt:lpstr>Using Count Scatter to Visit Cell Edges</vt:lpstr>
      <vt:lpstr>Using Count Scatter to Visit Cell Edges</vt:lpstr>
      <vt:lpstr>Using Count Scatter to Visit Cell Edges</vt:lpstr>
      <vt:lpstr>Write Edges</vt:lpstr>
      <vt:lpstr>Write Edges</vt:lpstr>
      <vt:lpstr>PowerPoint Presentation</vt:lpstr>
      <vt:lpstr>PowerPoint Presentation</vt:lpstr>
      <vt:lpstr>Setting up the Scatter (in the Filter)</vt:lpstr>
      <vt:lpstr>Setting up the Scatter (in the Filter)</vt:lpstr>
      <vt:lpstr>Pseudocode</vt:lpstr>
      <vt:lpstr>Pseudocode</vt:lpstr>
      <vt:lpstr>Pseudocode</vt:lpstr>
      <vt:lpstr>Pseudocode</vt:lpstr>
      <vt:lpstr>Pseudocode</vt:lpstr>
      <vt:lpstr>Pseudocode</vt:lpstr>
      <vt:lpstr>Like items (such as edge identifiers) are grouped by Keys object</vt:lpstr>
      <vt:lpstr>Pseudocode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Converting Flat Connection Array to Id2 Array</vt:lpstr>
      <vt:lpstr>Use the Computed Connectivity to Build a CellSetSingleType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Exascale Computing</dc:title>
  <dc:creator>Kenneth Moreland</dc:creator>
  <cp:lastModifiedBy>Kenneth Moreland</cp:lastModifiedBy>
  <cp:revision>57</cp:revision>
  <cp:lastPrinted>2017-11-02T18:35:01Z</cp:lastPrinted>
  <dcterms:created xsi:type="dcterms:W3CDTF">2019-10-09T23:58:34Z</dcterms:created>
  <dcterms:modified xsi:type="dcterms:W3CDTF">2019-10-14T21:58:14Z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0x010100565464437F680748A68B85EB6594EA7D</vt:lpwstr>
  </property>
</Properties>
</file>