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mov" ContentType="video/quicktime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83" r:id="rId1"/>
  </p:sldMasterIdLst>
  <p:notesMasterIdLst>
    <p:notesMasterId r:id="rId11"/>
  </p:notesMasterIdLst>
  <p:handoutMasterIdLst>
    <p:handoutMasterId r:id="rId12"/>
  </p:handoutMasterIdLst>
  <p:sldIdLst>
    <p:sldId id="256" r:id="rId2"/>
    <p:sldId id="314" r:id="rId3"/>
    <p:sldId id="317" r:id="rId4"/>
    <p:sldId id="321" r:id="rId5"/>
    <p:sldId id="318" r:id="rId6"/>
    <p:sldId id="319" r:id="rId7"/>
    <p:sldId id="320" r:id="rId8"/>
    <p:sldId id="316" r:id="rId9"/>
    <p:sldId id="257" r:id="rId10"/>
  </p:sldIdLst>
  <p:sldSz cx="9144000" cy="5715000" type="screen16x1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800" userDrawn="1">
          <p15:clr>
            <a:srgbClr val="A4A3A4"/>
          </p15:clr>
        </p15:guide>
        <p15:guide id="2" pos="4752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173201"/>
    <a:srgbClr val="336F01"/>
    <a:srgbClr val="008000"/>
    <a:srgbClr val="5BFA40"/>
    <a:srgbClr val="1CB703"/>
    <a:srgbClr val="1DC80C"/>
    <a:srgbClr val="00FF00"/>
    <a:srgbClr val="408000"/>
    <a:srgbClr val="30A6C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05"/>
    <p:restoredTop sz="86405" autoAdjust="0"/>
  </p:normalViewPr>
  <p:slideViewPr>
    <p:cSldViewPr snapToObjects="1">
      <p:cViewPr varScale="1">
        <p:scale>
          <a:sx n="96" d="100"/>
          <a:sy n="96" d="100"/>
        </p:scale>
        <p:origin x="1424" y="168"/>
      </p:cViewPr>
      <p:guideLst>
        <p:guide orient="horz" pos="1800"/>
        <p:guide pos="4752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handoutMaster" Target="handoutMasters/handoutMaster1.xml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2E8FA7-2F4C-5D49-9BA4-AF921E49AE74}" type="datetime1">
              <a:rPr lang="en-US" smtClean="0"/>
              <a:pPr/>
              <a:t>2/1/17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4337E74-6FDC-BA4C-B798-CEB3174D958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4349898"/>
      </p:ext>
    </p:extLst>
  </p:cSld>
  <p:clrMap bg1="lt1" tx1="dk1" bg2="lt2" tx2="dk2" accent1="accent1" accent2="accent2" accent3="accent3" accent4="accent4" accent5="accent5" accent6="accent6" hlink="hlink" folHlink="folHlink"/>
  <p:hf sldNum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426B0FB-EA67-3A40-825F-8F252A860502}" type="datetime1">
              <a:rPr lang="en-US" smtClean="0"/>
              <a:pPr/>
              <a:t>2/1/17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685800"/>
            <a:ext cx="54864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E2C66A3-1D14-8C46-8C0C-97773EFB716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33337"/>
      </p:ext>
    </p:extLst>
  </p:cSld>
  <p:clrMap bg1="lt1" tx1="dk1" bg2="lt2" tx2="dk2" accent1="accent1" accent2="accent2" accent3="accent3" accent4="accent4" accent5="accent5" accent6="accent6" hlink="hlink" folHlink="folHlink"/>
  <p:hf sldNum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538083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basic software stack for the </a:t>
            </a:r>
            <a:r>
              <a:rPr lang="en-US" baseline="0" dirty="0" err="1" smtClean="0"/>
              <a:t>XVis</a:t>
            </a:r>
            <a:r>
              <a:rPr lang="en-US" baseline="0" dirty="0" smtClean="0"/>
              <a:t> project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02959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are </a:t>
            </a:r>
            <a:r>
              <a:rPr lang="en-US" dirty="0" err="1" smtClean="0"/>
              <a:t>ParaView</a:t>
            </a:r>
            <a:r>
              <a:rPr lang="en-US" dirty="0" smtClean="0"/>
              <a:t> and</a:t>
            </a:r>
            <a:r>
              <a:rPr lang="en-US" baseline="0" dirty="0" smtClean="0"/>
              <a:t> </a:t>
            </a:r>
            <a:r>
              <a:rPr lang="en-US" baseline="0" dirty="0" err="1" smtClean="0"/>
              <a:t>VisIt</a:t>
            </a:r>
            <a:r>
              <a:rPr lang="en-US" baseline="0" dirty="0" smtClean="0"/>
              <a:t>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124343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basic software stack for the </a:t>
            </a:r>
            <a:r>
              <a:rPr lang="en-US" baseline="0" dirty="0" err="1" smtClean="0"/>
              <a:t>XVis</a:t>
            </a:r>
            <a:r>
              <a:rPr lang="en-US" baseline="0" dirty="0" smtClean="0"/>
              <a:t> project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9212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What is VTK-m?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944816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en-US" dirty="0" smtClean="0"/>
              <a:t>The</a:t>
            </a:r>
            <a:r>
              <a:rPr lang="en-US" baseline="0" dirty="0" smtClean="0"/>
              <a:t> basic software stack for the </a:t>
            </a:r>
            <a:r>
              <a:rPr lang="en-US" baseline="0" dirty="0" err="1" smtClean="0"/>
              <a:t>XVis</a:t>
            </a:r>
            <a:r>
              <a:rPr lang="en-US" baseline="0" dirty="0" smtClean="0"/>
              <a:t> project</a:t>
            </a:r>
            <a:endParaRPr lang="en-US" dirty="0"/>
          </a:p>
        </p:txBody>
      </p:sp>
      <p:sp>
        <p:nvSpPr>
          <p:cNvPr id="4" name="Header Placeholder 3"/>
          <p:cNvSpPr>
            <a:spLocks noGrp="1"/>
          </p:cNvSpPr>
          <p:nvPr>
            <p:ph type="hdr" sz="quarter" idx="10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96942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6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 userDrawn="1"/>
        </p:nvSpPr>
        <p:spPr>
          <a:xfrm>
            <a:off x="0" y="4"/>
            <a:ext cx="9144000" cy="1328209"/>
          </a:xfrm>
          <a:prstGeom prst="rect">
            <a:avLst/>
          </a:prstGeom>
          <a:solidFill>
            <a:srgbClr val="102E54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5461000"/>
            <a:ext cx="9144000" cy="254000"/>
          </a:xfrm>
          <a:prstGeom prst="rect">
            <a:avLst/>
          </a:prstGeom>
          <a:solidFill>
            <a:srgbClr val="9E8C78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0" y="5376333"/>
            <a:ext cx="9144000" cy="63500"/>
          </a:xfrm>
          <a:prstGeom prst="rect">
            <a:avLst/>
          </a:prstGeom>
          <a:solidFill>
            <a:srgbClr val="800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10" y="2753382"/>
            <a:ext cx="8228489" cy="762000"/>
          </a:xfrm>
        </p:spPr>
        <p:txBody>
          <a:bodyPr/>
          <a:lstStyle>
            <a:lvl1pPr algn="r">
              <a:defRPr>
                <a:solidFill>
                  <a:srgbClr val="9D8C78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0" y="3515387"/>
            <a:ext cx="8228489" cy="1585097"/>
          </a:xfrm>
        </p:spPr>
        <p:txBody>
          <a:bodyPr/>
          <a:lstStyle>
            <a:lvl1pPr marL="0" indent="0" algn="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pic>
        <p:nvPicPr>
          <p:cNvPr id="15" name="Picture 6" descr="SNL_Stacked_White.png"/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 bwMode="auto">
          <a:xfrm>
            <a:off x="6934200" y="338671"/>
            <a:ext cx="1524000" cy="650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7" descr="SNL_Motto.png"/>
          <p:cNvPicPr>
            <a:picLocks noChangeAspect="1"/>
          </p:cNvPicPr>
          <p:nvPr userDrawn="1"/>
        </p:nvPicPr>
        <p:blipFill>
          <a:blip r:embed="rId3"/>
          <a:srcRect/>
          <a:stretch>
            <a:fillRect/>
          </a:stretch>
        </p:blipFill>
        <p:spPr bwMode="auto">
          <a:xfrm>
            <a:off x="1227147" y="494772"/>
            <a:ext cx="5394325" cy="3386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/>
          <p:nvPr userDrawn="1"/>
        </p:nvSpPr>
        <p:spPr>
          <a:xfrm>
            <a:off x="3124200" y="5025379"/>
            <a:ext cx="5562600" cy="276999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>
                <a:tab pos="5376863" algn="r"/>
              </a:tabLst>
              <a:defRPr/>
            </a:pPr>
            <a:r>
              <a:rPr lang="en-US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Sandia National Laboratories is a multi-program laboratory managed and operated by Sandia Corporation, a wholly owned subsidiary of Lockheed Martin Corporation, for the U.S. Department of Energy’s National Nuclear Security Administration under contract DE-AC04-94AL85000.	SAND NO. </a:t>
            </a:r>
            <a:r>
              <a:rPr lang="sk-SK" sz="600" kern="1200" dirty="0" smtClean="0">
                <a:solidFill>
                  <a:schemeClr val="tx1"/>
                </a:solidFill>
                <a:effectLst/>
                <a:latin typeface="Arial"/>
                <a:ea typeface="+mn-ea"/>
                <a:cs typeface="Arial"/>
              </a:rPr>
              <a:t>2017-1097 PE</a:t>
            </a:r>
            <a:endParaRPr lang="en-US" sz="600" kern="1200" dirty="0">
              <a:solidFill>
                <a:schemeClr val="tx1"/>
              </a:solidFill>
              <a:effectLst/>
              <a:latin typeface="Arial"/>
              <a:ea typeface="+mn-ea"/>
              <a:cs typeface="Arial"/>
            </a:endParaRPr>
          </a:p>
        </p:txBody>
      </p:sp>
      <p:pic>
        <p:nvPicPr>
          <p:cNvPr id="25" name="Picture 24" descr="New_DOE_Logo_White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725" y="5058833"/>
            <a:ext cx="981012" cy="274320"/>
          </a:xfrm>
          <a:prstGeom prst="rect">
            <a:avLst/>
          </a:prstGeom>
        </p:spPr>
      </p:pic>
      <p:pic>
        <p:nvPicPr>
          <p:cNvPr id="27" name="Picture 26" descr="NNSA Logo_White.png"/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0066" y="5058833"/>
            <a:ext cx="888456" cy="274320"/>
          </a:xfrm>
          <a:prstGeom prst="rect">
            <a:avLst/>
          </a:prstGeom>
        </p:spPr>
      </p:pic>
      <p:pic>
        <p:nvPicPr>
          <p:cNvPr id="14" name="Picture 13" descr="ccr-logo-white-transparent-background.png"/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1920" y="5058833"/>
            <a:ext cx="670328" cy="274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2298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7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28870"/>
            <a:ext cx="2057400" cy="487627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28870"/>
            <a:ext cx="6019800" cy="487627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7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 preserve="1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866"/>
            <a:ext cx="8229600" cy="9525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7200" y="1333501"/>
            <a:ext cx="4038600" cy="3771636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48200" y="1333502"/>
            <a:ext cx="4038600" cy="1821657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48200" y="3282162"/>
            <a:ext cx="4038600" cy="1822979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>
          <a:xfrm>
            <a:off x="6553200" y="5204355"/>
            <a:ext cx="2133600" cy="396876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6200" y="656168"/>
            <a:ext cx="8991600" cy="499533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1398" y="2537355"/>
            <a:ext cx="7772400" cy="1135062"/>
          </a:xfrm>
        </p:spPr>
        <p:txBody>
          <a:bodyPr anchor="b"/>
          <a:lstStyle>
            <a:lvl1pPr algn="l">
              <a:defRPr sz="4000" b="1" cap="none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1398" y="3672416"/>
            <a:ext cx="7772400" cy="1250156"/>
          </a:xfrm>
        </p:spPr>
        <p:txBody>
          <a:bodyPr anchor="t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76200" y="656171"/>
            <a:ext cx="4419600" cy="499533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656173"/>
            <a:ext cx="4419600" cy="499533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6200" y="656170"/>
            <a:ext cx="4421188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76200" y="1190428"/>
            <a:ext cx="4421188" cy="44610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5" y="657290"/>
            <a:ext cx="4422775" cy="533136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5" y="1191587"/>
            <a:ext cx="4422775" cy="445991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5" name="Rectangle 4"/>
          <p:cNvSpPr/>
          <p:nvPr userDrawn="1"/>
        </p:nvSpPr>
        <p:spPr>
          <a:xfrm>
            <a:off x="0" y="0"/>
            <a:ext cx="9144000" cy="57150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0" y="227541"/>
            <a:ext cx="3008313" cy="968376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27546"/>
            <a:ext cx="5111750" cy="4877594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0" y="1195920"/>
            <a:ext cx="3008313" cy="3909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7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DB0E4600-0381-4CF3-88F2-7ED7D2E3F9C8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000501"/>
            <a:ext cx="5486400" cy="47228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510646"/>
            <a:ext cx="5486400" cy="3429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472786"/>
            <a:ext cx="5486400" cy="6707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 noChangeArrowheads="1"/>
          </p:cNvSpPr>
          <p:nvPr>
            <p:ph type="dt" sz="half" idx="10"/>
          </p:nvPr>
        </p:nvSpPr>
        <p:spPr>
          <a:xfrm>
            <a:off x="109274" y="5139111"/>
            <a:ext cx="1490926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6" name="Footer Placeholder 5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3405" y="5432778"/>
            <a:ext cx="2895600" cy="237222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8305800" y="5127627"/>
            <a:ext cx="609600" cy="312209"/>
          </a:xfrm>
          <a:prstGeom prst="rect">
            <a:avLst/>
          </a:prstGeom>
          <a:ln/>
        </p:spPr>
        <p:txBody>
          <a:bodyPr/>
          <a:lstStyle>
            <a:lvl1pPr>
              <a:defRPr/>
            </a:lvl1pPr>
          </a:lstStyle>
          <a:p>
            <a:fld id="{A5E55A7B-7854-E145-92D9-B491DF4BAE2D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4" Type="http://schemas.openxmlformats.org/officeDocument/2006/relationships/image" Target="../media/image1.png"/><Relationship Id="rId15" Type="http://schemas.microsoft.com/office/2007/relationships/hdphoto" Target="../media/hdphoto1.wdp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9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76200" y="5"/>
            <a:ext cx="8077200" cy="6561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30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76200" y="656168"/>
            <a:ext cx="8991600" cy="4995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pic>
        <p:nvPicPr>
          <p:cNvPr id="9" name="Picture 6" descr="SNL_Stacked_White.png"/>
          <p:cNvPicPr>
            <a:picLocks noChangeAspect="1"/>
          </p:cNvPicPr>
          <p:nvPr userDrawn="1"/>
        </p:nvPicPr>
        <p:blipFill>
          <a:blip r:embed="rId14">
            <a:extLst>
              <a:ext uri="{BEBA8EAE-BF5A-486C-A8C5-ECC9F3942E4B}">
                <a14:imgProps xmlns:a14="http://schemas.microsoft.com/office/drawing/2010/main">
                  <a14:imgLayer r:embed="rId15">
                    <a14:imgEffect>
                      <a14:brightnessContrast bright="-35000"/>
                    </a14:imgEffect>
                  </a14:imgLayer>
                </a14:imgProps>
              </a:ext>
            </a:extLst>
          </a:blip>
          <a:srcRect/>
          <a:stretch>
            <a:fillRect/>
          </a:stretch>
        </p:blipFill>
        <p:spPr bwMode="auto">
          <a:xfrm>
            <a:off x="8023225" y="148167"/>
            <a:ext cx="914400" cy="390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dk1" tx1="lt1" bg2="dk2" tx2="lt2" accent1="accent1" accent2="accent2" accent3="accent3" accent4="accent4" accent5="accent5" accent6="accent6" hlink="hlink" folHlink="folHlink"/>
  <p:sldLayoutIdLst>
    <p:sldLayoutId id="2147483801" r:id="rId1"/>
    <p:sldLayoutId id="2147483785" r:id="rId2"/>
    <p:sldLayoutId id="2147483786" r:id="rId3"/>
    <p:sldLayoutId id="2147483787" r:id="rId4"/>
    <p:sldLayoutId id="2147483788" r:id="rId5"/>
    <p:sldLayoutId id="2147483789" r:id="rId6"/>
    <p:sldLayoutId id="2147483790" r:id="rId7"/>
    <p:sldLayoutId id="2147483791" r:id="rId8"/>
    <p:sldLayoutId id="2147483792" r:id="rId9"/>
    <p:sldLayoutId id="2147483793" r:id="rId10"/>
    <p:sldLayoutId id="2147483794" r:id="rId11"/>
    <p:sldLayoutId id="2147483795" r:id="rId12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accent5">
              <a:lumMod val="20000"/>
              <a:lumOff val="80000"/>
            </a:schemeClr>
          </a:solidFill>
          <a:latin typeface="Calibri"/>
          <a:ea typeface="ＭＳ Ｐゴシック" charset="-128"/>
          <a:cs typeface="Calibri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000">
          <a:solidFill>
            <a:srgbClr val="102E54"/>
          </a:solidFill>
          <a:latin typeface="Calibri" charset="0"/>
          <a:ea typeface="ＭＳ Ｐゴシック" charset="-128"/>
        </a:defRPr>
      </a:lvl5pPr>
      <a:lvl6pPr marL="4572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6pPr>
      <a:lvl7pPr marL="9144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7pPr>
      <a:lvl8pPr marL="13716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8pPr>
      <a:lvl9pPr marL="1828800" algn="ctr" rtl="0" eaLnBrk="1" fontAlgn="base" hangingPunct="1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12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Clr>
          <a:schemeClr val="accent5">
            <a:lumMod val="60000"/>
            <a:lumOff val="40000"/>
          </a:schemeClr>
        </a:buClr>
        <a:buFont typeface="Wingdings" pitchFamily="-111" charset="2"/>
        <a:buChar char="§"/>
        <a:defRPr sz="2000">
          <a:solidFill>
            <a:schemeClr val="tx1"/>
          </a:solidFill>
          <a:latin typeface="Calibri"/>
          <a:ea typeface="ＭＳ Ｐゴシック" charset="-128"/>
          <a:cs typeface="Calibri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accent1"/>
        </a:buClr>
        <a:buFont typeface="Wingdings" pitchFamily="-111" charset="2"/>
        <a:buChar char="§"/>
        <a:defRPr sz="18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accent3"/>
        </a:buClr>
        <a:buFont typeface="Wingdings" pitchFamily="-111" charset="2"/>
        <a:buChar char="§"/>
        <a:defRPr sz="16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har char="–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har char="»"/>
        <a:defRPr sz="1400">
          <a:solidFill>
            <a:schemeClr val="tx1"/>
          </a:solidFill>
          <a:latin typeface="Calibri"/>
          <a:ea typeface="ＭＳ Ｐゴシック" pitchFamily="-112" charset="-128"/>
          <a:cs typeface="Calibri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12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image" Target="../media/image9.png"/><Relationship Id="rId6" Type="http://schemas.openxmlformats.org/officeDocument/2006/relationships/image" Target="../media/image10.png"/><Relationship Id="rId7" Type="http://schemas.openxmlformats.org/officeDocument/2006/relationships/image" Target="../media/image11.tiff"/><Relationship Id="rId8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1.tiff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notesSlide" Target="../notesSlides/notesSlide3.xml"/><Relationship Id="rId5" Type="http://schemas.openxmlformats.org/officeDocument/2006/relationships/image" Target="../media/image16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1.tiff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8.png"/><Relationship Id="rId6" Type="http://schemas.openxmlformats.org/officeDocument/2006/relationships/image" Target="../media/image10.png"/><Relationship Id="rId7" Type="http://schemas.openxmlformats.org/officeDocument/2006/relationships/image" Target="../media/image19.emf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1" Type="http://schemas.openxmlformats.org/officeDocument/2006/relationships/slideLayout" Target="../slideLayouts/slideLayout5.xml"/><Relationship Id="rId2" Type="http://schemas.openxmlformats.org/officeDocument/2006/relationships/image" Target="../media/image2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8" Type="http://schemas.openxmlformats.org/officeDocument/2006/relationships/image" Target="../media/image14.png"/><Relationship Id="rId9" Type="http://schemas.openxmlformats.org/officeDocument/2006/relationships/image" Target="../media/image15.png"/><Relationship Id="rId10" Type="http://schemas.openxmlformats.org/officeDocument/2006/relationships/image" Target="../media/image11.tiff"/><Relationship Id="rId11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4" Type="http://schemas.openxmlformats.org/officeDocument/2006/relationships/image" Target="../media/image26.jpg"/><Relationship Id="rId5" Type="http://schemas.openxmlformats.org/officeDocument/2006/relationships/image" Target="../media/image1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Group 9"/>
          <p:cNvGrpSpPr/>
          <p:nvPr/>
        </p:nvGrpSpPr>
        <p:grpSpPr>
          <a:xfrm>
            <a:off x="130070" y="1271578"/>
            <a:ext cx="2689330" cy="1657480"/>
            <a:chOff x="2423860" y="711988"/>
            <a:chExt cx="3005957" cy="1852623"/>
          </a:xfrm>
        </p:grpSpPr>
        <p:pic>
          <p:nvPicPr>
            <p:cNvPr id="11" name="Content Placeholder 7" descr="Shuttle2.png"/>
            <p:cNvPicPr>
              <a:picLocks noChangeAspect="1"/>
            </p:cNvPicPr>
            <p:nvPr/>
          </p:nvPicPr>
          <p:blipFill>
            <a:blip r:embed="rId3"/>
            <a:srcRect t="-4340" b="-4340"/>
            <a:stretch>
              <a:fillRect/>
            </a:stretch>
          </p:blipFill>
          <p:spPr bwMode="auto">
            <a:xfrm>
              <a:off x="2454127" y="711988"/>
              <a:ext cx="2727473" cy="185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2" name="Picture 11" descr="ParaView_white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860" y="1790700"/>
              <a:ext cx="3005957" cy="702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/>
          <p:cNvGrpSpPr/>
          <p:nvPr/>
        </p:nvGrpSpPr>
        <p:grpSpPr>
          <a:xfrm>
            <a:off x="3587004" y="1333499"/>
            <a:ext cx="2069323" cy="1531619"/>
            <a:chOff x="1272460" y="2943058"/>
            <a:chExt cx="2367885" cy="1752601"/>
          </a:xfrm>
        </p:grpSpPr>
        <p:pic>
          <p:nvPicPr>
            <p:cNvPr id="14" name="Picture 13"/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5" name="Picture 14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7" name="Group 16"/>
          <p:cNvGrpSpPr/>
          <p:nvPr/>
        </p:nvGrpSpPr>
        <p:grpSpPr>
          <a:xfrm>
            <a:off x="6400800" y="1333499"/>
            <a:ext cx="2590001" cy="1537626"/>
            <a:chOff x="3505999" y="4154884"/>
            <a:chExt cx="2590001" cy="1537626"/>
          </a:xfrm>
        </p:grpSpPr>
        <p:pic>
          <p:nvPicPr>
            <p:cNvPr id="18" name="Picture 17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74579" y="4154884"/>
              <a:ext cx="2121421" cy="1537626"/>
            </a:xfrm>
            <a:prstGeom prst="rect">
              <a:avLst/>
            </a:prstGeom>
          </p:spPr>
        </p:pic>
        <p:grpSp>
          <p:nvGrpSpPr>
            <p:cNvPr id="19" name="Group 18"/>
            <p:cNvGrpSpPr/>
            <p:nvPr/>
          </p:nvGrpSpPr>
          <p:grpSpPr>
            <a:xfrm>
              <a:off x="3505999" y="4933050"/>
              <a:ext cx="1809270" cy="759460"/>
              <a:chOff x="2749760" y="5159642"/>
              <a:chExt cx="1809270" cy="759460"/>
            </a:xfrm>
          </p:grpSpPr>
          <p:sp>
            <p:nvSpPr>
              <p:cNvPr id="20" name="TextBox 15"/>
              <p:cNvSpPr txBox="1">
                <a:spLocks noChangeArrowheads="1"/>
              </p:cNvSpPr>
              <p:nvPr/>
            </p:nvSpPr>
            <p:spPr bwMode="auto">
              <a:xfrm>
                <a:off x="3676160" y="5160807"/>
                <a:ext cx="882870" cy="757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40" dirty="0" smtClean="0"/>
                  <a:t>Cinema</a:t>
                </a:r>
              </a:p>
              <a:p>
                <a:r>
                  <a:rPr lang="en-US" sz="1440" dirty="0" smtClean="0"/>
                  <a:t>Database</a:t>
                </a:r>
              </a:p>
              <a:p>
                <a:r>
                  <a:rPr lang="en-US" sz="1440" dirty="0" smtClean="0"/>
                  <a:t>Support</a:t>
                </a:r>
                <a:endParaRPr lang="en-US" sz="1440" dirty="0"/>
              </a:p>
            </p:txBody>
          </p:sp>
          <p:pic>
            <p:nvPicPr>
              <p:cNvPr id="21" name="Picture 20"/>
              <p:cNvPicPr>
                <a:picLocks noChangeAspect="1"/>
              </p:cNvPicPr>
              <p:nvPr/>
            </p:nvPicPr>
            <p:blipFill>
              <a:blip r:embed="rId8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9760" y="5159642"/>
                <a:ext cx="1005840" cy="759460"/>
              </a:xfrm>
              <a:prstGeom prst="rect">
                <a:avLst/>
              </a:prstGeom>
            </p:spPr>
          </p:pic>
        </p:grp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10" y="2753386"/>
            <a:ext cx="8228489" cy="1035451"/>
          </a:xfrm>
        </p:spPr>
        <p:txBody>
          <a:bodyPr/>
          <a:lstStyle/>
          <a:p>
            <a:r>
              <a:rPr lang="en-US" dirty="0" smtClean="0"/>
              <a:t>DOE Visualization Software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57210" y="3788833"/>
            <a:ext cx="8228489" cy="1311647"/>
          </a:xfrm>
        </p:spPr>
        <p:txBody>
          <a:bodyPr/>
          <a:lstStyle/>
          <a:p>
            <a:r>
              <a:rPr lang="en-US" sz="2400" dirty="0" smtClean="0"/>
              <a:t>ECP Annual Meeting</a:t>
            </a:r>
          </a:p>
          <a:p>
            <a:r>
              <a:rPr lang="en-US" sz="2400" dirty="0" smtClean="0"/>
              <a:t>Kenneth Moreland  </a:t>
            </a:r>
            <a:r>
              <a:rPr lang="en-US" sz="1800" dirty="0" smtClean="0"/>
              <a:t>Sandia National Laboratories</a:t>
            </a:r>
            <a:endParaRPr lang="en-US" sz="2400" dirty="0" smtClean="0"/>
          </a:p>
          <a:p>
            <a:r>
              <a:rPr lang="en-US" sz="1600" dirty="0" smtClean="0"/>
              <a:t>February 1, 2016</a:t>
            </a:r>
            <a:endParaRPr lang="en-US" sz="160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86" y="1824172"/>
            <a:ext cx="2344614" cy="914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25333" y="342900"/>
            <a:ext cx="3005957" cy="1852623"/>
            <a:chOff x="2423860" y="711988"/>
            <a:chExt cx="3005957" cy="1852623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4"/>
            <a:srcRect t="-4340" b="-4340"/>
            <a:stretch>
              <a:fillRect/>
            </a:stretch>
          </p:blipFill>
          <p:spPr bwMode="auto">
            <a:xfrm>
              <a:off x="2454127" y="711988"/>
              <a:ext cx="2727473" cy="185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860" y="1790700"/>
              <a:ext cx="3005957" cy="702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4044369" y="2247900"/>
            <a:ext cx="2367885" cy="1752601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PV_Cataly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37318"/>
            <a:ext cx="1828800" cy="6637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1971" y="2761002"/>
            <a:ext cx="1515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Libsim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-76200" y="377798"/>
            <a:ext cx="609600" cy="38420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/>
              <a:t>Simulations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55600" y="8467"/>
            <a:ext cx="273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GUI / Parallel Management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7390" y="1257300"/>
            <a:ext cx="19428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 Vis Library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(Algorithm Implementation)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220884" y="1562101"/>
            <a:ext cx="1056506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3600" y="2400300"/>
            <a:ext cx="133379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9554" y="252168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Situ Vis Library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(Integration with </a:t>
            </a:r>
            <a:r>
              <a:rPr lang="en-US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Sim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6" idx="1"/>
            <a:endCxn id="12" idx="3"/>
          </p:cNvCxnSpPr>
          <p:nvPr/>
        </p:nvCxnSpPr>
        <p:spPr>
          <a:xfrm flipH="1">
            <a:off x="3124200" y="1269212"/>
            <a:ext cx="63140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2967630" y="3114945"/>
            <a:ext cx="1076739" cy="925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" idx="1"/>
          </p:cNvCxnSpPr>
          <p:nvPr/>
        </p:nvCxnSpPr>
        <p:spPr>
          <a:xfrm flipH="1">
            <a:off x="381000" y="3114945"/>
            <a:ext cx="107097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1"/>
          </p:cNvCxnSpPr>
          <p:nvPr/>
        </p:nvCxnSpPr>
        <p:spPr>
          <a:xfrm flipH="1" flipV="1">
            <a:off x="381000" y="1257300"/>
            <a:ext cx="914400" cy="119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8478" y="3752805"/>
            <a:ext cx="1828800" cy="914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062136" y="3343202"/>
            <a:ext cx="208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Multithreaded Algorithms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Processor Portability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650286" y="2467244"/>
            <a:ext cx="122114" cy="87595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" idx="1"/>
          </p:cNvCxnSpPr>
          <p:nvPr/>
        </p:nvCxnSpPr>
        <p:spPr>
          <a:xfrm flipH="1" flipV="1">
            <a:off x="6071179" y="3866422"/>
            <a:ext cx="1017299" cy="343583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669" y="4116587"/>
            <a:ext cx="1828800" cy="914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61897" y="3813574"/>
            <a:ext cx="1739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Flexible Data Models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Flyweight Integration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381000" y="4000500"/>
            <a:ext cx="526148" cy="53932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505999" y="4154884"/>
            <a:ext cx="2590001" cy="1537626"/>
            <a:chOff x="3505999" y="4154884"/>
            <a:chExt cx="2590001" cy="153762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74579" y="4154884"/>
              <a:ext cx="2121421" cy="153762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3505999" y="4933050"/>
              <a:ext cx="1809270" cy="759460"/>
              <a:chOff x="2749760" y="5159642"/>
              <a:chExt cx="1809270" cy="759460"/>
            </a:xfrm>
          </p:grpSpPr>
          <p:sp>
            <p:nvSpPr>
              <p:cNvPr id="36" name="TextBox 15"/>
              <p:cNvSpPr txBox="1">
                <a:spLocks noChangeArrowheads="1"/>
              </p:cNvSpPr>
              <p:nvPr/>
            </p:nvSpPr>
            <p:spPr bwMode="auto">
              <a:xfrm>
                <a:off x="3676160" y="5160807"/>
                <a:ext cx="882870" cy="757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40" dirty="0" smtClean="0"/>
                  <a:t>Cinema</a:t>
                </a:r>
              </a:p>
              <a:p>
                <a:r>
                  <a:rPr lang="en-US" sz="1440" dirty="0" smtClean="0"/>
                  <a:t>Database</a:t>
                </a:r>
              </a:p>
              <a:p>
                <a:r>
                  <a:rPr lang="en-US" sz="1440" dirty="0" smtClean="0"/>
                  <a:t>Support</a:t>
                </a:r>
                <a:endParaRPr lang="en-US" sz="1440" dirty="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9760" y="5159642"/>
                <a:ext cx="1005840" cy="7594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42290492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araViewDemo1-small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62000" y="3175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856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016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86" y="1824172"/>
            <a:ext cx="2344614" cy="914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25333" y="342900"/>
            <a:ext cx="3005957" cy="1852623"/>
            <a:chOff x="2423860" y="711988"/>
            <a:chExt cx="3005957" cy="1852623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4"/>
            <a:srcRect t="-4340" b="-4340"/>
            <a:stretch>
              <a:fillRect/>
            </a:stretch>
          </p:blipFill>
          <p:spPr bwMode="auto">
            <a:xfrm>
              <a:off x="2454127" y="711988"/>
              <a:ext cx="2727473" cy="185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860" y="1790700"/>
              <a:ext cx="3005957" cy="702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4044369" y="2247900"/>
            <a:ext cx="2367885" cy="1752601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PV_Cataly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37318"/>
            <a:ext cx="1828800" cy="6637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1971" y="2761002"/>
            <a:ext cx="1515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Libsim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-76200" y="377798"/>
            <a:ext cx="609600" cy="38420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/>
              <a:t>Simulations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55600" y="8467"/>
            <a:ext cx="273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GUI / Parallel Management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7390" y="1257300"/>
            <a:ext cx="19428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 Vis Library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(Algorithm Implementation)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220884" y="1562101"/>
            <a:ext cx="1056506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3600" y="2400300"/>
            <a:ext cx="133379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9554" y="252168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Situ Vis Library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(Integration with </a:t>
            </a:r>
            <a:r>
              <a:rPr lang="en-US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Sim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6" idx="1"/>
            <a:endCxn id="12" idx="3"/>
          </p:cNvCxnSpPr>
          <p:nvPr/>
        </p:nvCxnSpPr>
        <p:spPr>
          <a:xfrm flipH="1">
            <a:off x="3124200" y="1269212"/>
            <a:ext cx="63140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2967630" y="3114945"/>
            <a:ext cx="1076739" cy="925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" idx="1"/>
          </p:cNvCxnSpPr>
          <p:nvPr/>
        </p:nvCxnSpPr>
        <p:spPr>
          <a:xfrm flipH="1">
            <a:off x="381000" y="3114945"/>
            <a:ext cx="107097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1"/>
          </p:cNvCxnSpPr>
          <p:nvPr/>
        </p:nvCxnSpPr>
        <p:spPr>
          <a:xfrm flipH="1" flipV="1">
            <a:off x="381000" y="1257300"/>
            <a:ext cx="914400" cy="119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8478" y="3752805"/>
            <a:ext cx="1828800" cy="914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062136" y="3343202"/>
            <a:ext cx="208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Multithreaded Algorithms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Processor Portability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650286" y="2467244"/>
            <a:ext cx="122114" cy="87595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" idx="1"/>
          </p:cNvCxnSpPr>
          <p:nvPr/>
        </p:nvCxnSpPr>
        <p:spPr>
          <a:xfrm flipH="1" flipV="1">
            <a:off x="6071179" y="3866422"/>
            <a:ext cx="1017299" cy="343583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669" y="4116587"/>
            <a:ext cx="1828800" cy="914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61897" y="3813574"/>
            <a:ext cx="1739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Flexible Data Models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Flyweight Integration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381000" y="4000500"/>
            <a:ext cx="526148" cy="53932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505999" y="4154884"/>
            <a:ext cx="2590001" cy="1537626"/>
            <a:chOff x="3505999" y="4154884"/>
            <a:chExt cx="2590001" cy="153762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74579" y="4154884"/>
              <a:ext cx="2121421" cy="153762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3505999" y="4933050"/>
              <a:ext cx="1809270" cy="759460"/>
              <a:chOff x="2749760" y="5159642"/>
              <a:chExt cx="1809270" cy="759460"/>
            </a:xfrm>
          </p:grpSpPr>
          <p:sp>
            <p:nvSpPr>
              <p:cNvPr id="36" name="TextBox 15"/>
              <p:cNvSpPr txBox="1">
                <a:spLocks noChangeArrowheads="1"/>
              </p:cNvSpPr>
              <p:nvPr/>
            </p:nvSpPr>
            <p:spPr bwMode="auto">
              <a:xfrm>
                <a:off x="3676160" y="5160807"/>
                <a:ext cx="882870" cy="757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40" dirty="0" smtClean="0"/>
                  <a:t>Cinema</a:t>
                </a:r>
              </a:p>
              <a:p>
                <a:r>
                  <a:rPr lang="en-US" sz="1440" dirty="0" smtClean="0"/>
                  <a:t>Database</a:t>
                </a:r>
              </a:p>
              <a:p>
                <a:r>
                  <a:rPr lang="en-US" sz="1440" dirty="0" smtClean="0"/>
                  <a:t>Support</a:t>
                </a:r>
                <a:endParaRPr lang="en-US" sz="1440" dirty="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9760" y="5159642"/>
                <a:ext cx="1005840" cy="7594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9358205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030" descr="Viz cluster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66" r="59079"/>
          <a:stretch/>
        </p:blipFill>
        <p:spPr bwMode="auto">
          <a:xfrm>
            <a:off x="6092606" y="1714328"/>
            <a:ext cx="1838026" cy="4000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DecomposedGrid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8401" y="2"/>
            <a:ext cx="5538595" cy="5538595"/>
          </a:xfrm>
          <a:prstGeom prst="rect">
            <a:avLst/>
          </a:prstGeom>
        </p:spPr>
      </p:pic>
      <p:cxnSp>
        <p:nvCxnSpPr>
          <p:cNvPr id="4" name="Elbow Connector 3"/>
          <p:cNvCxnSpPr/>
          <p:nvPr/>
        </p:nvCxnSpPr>
        <p:spPr>
          <a:xfrm flipV="1">
            <a:off x="4971704" y="3428656"/>
            <a:ext cx="2109941" cy="923099"/>
          </a:xfrm>
          <a:prstGeom prst="bentConnector3">
            <a:avLst>
              <a:gd name="adj1" fmla="val 38425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5" name="Elbow Connector 4"/>
          <p:cNvCxnSpPr/>
          <p:nvPr/>
        </p:nvCxnSpPr>
        <p:spPr>
          <a:xfrm flipV="1">
            <a:off x="2400209" y="3098978"/>
            <a:ext cx="4681432" cy="923099"/>
          </a:xfrm>
          <a:prstGeom prst="bentConnector3">
            <a:avLst>
              <a:gd name="adj1" fmla="val 17884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6" name="Elbow Connector 5"/>
          <p:cNvCxnSpPr/>
          <p:nvPr/>
        </p:nvCxnSpPr>
        <p:spPr>
          <a:xfrm>
            <a:off x="5037640" y="1714329"/>
            <a:ext cx="2044005" cy="1054971"/>
          </a:xfrm>
          <a:prstGeom prst="bentConnector3">
            <a:avLst>
              <a:gd name="adj1" fmla="val 36559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7" name="Elbow Connector 6"/>
          <p:cNvCxnSpPr/>
          <p:nvPr/>
        </p:nvCxnSpPr>
        <p:spPr>
          <a:xfrm>
            <a:off x="3916730" y="263743"/>
            <a:ext cx="3164912" cy="2175877"/>
          </a:xfrm>
          <a:prstGeom prst="bentConnector3">
            <a:avLst>
              <a:gd name="adj1" fmla="val 78213"/>
            </a:avLst>
          </a:prstGeom>
          <a:ln>
            <a:tailEnd type="arrow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8" name="Elbow Connector 7"/>
          <p:cNvCxnSpPr/>
          <p:nvPr/>
        </p:nvCxnSpPr>
        <p:spPr>
          <a:xfrm flipV="1">
            <a:off x="2334274" y="263745"/>
            <a:ext cx="1582456" cy="1384649"/>
          </a:xfrm>
          <a:prstGeom prst="bentConnector3">
            <a:avLst>
              <a:gd name="adj1" fmla="val 57716"/>
            </a:avLst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7573542" y="1790702"/>
            <a:ext cx="1570458" cy="83099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Inter-Node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sp>
        <p:nvSpPr>
          <p:cNvPr id="10" name="Oval 9"/>
          <p:cNvSpPr/>
          <p:nvPr/>
        </p:nvSpPr>
        <p:spPr>
          <a:xfrm>
            <a:off x="6795241" y="2175879"/>
            <a:ext cx="923099" cy="1582456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767914" y="2933702"/>
            <a:ext cx="1983887" cy="2044005"/>
          </a:xfrm>
          <a:prstGeom prst="ellipse">
            <a:avLst/>
          </a:prstGeom>
          <a:gradFill flip="none" rotWithShape="1">
            <a:gsLst>
              <a:gs pos="75000">
                <a:schemeClr val="dk1">
                  <a:tint val="100000"/>
                  <a:shade val="100000"/>
                  <a:satMod val="130000"/>
                  <a:alpha val="0"/>
                </a:schemeClr>
              </a:gs>
              <a:gs pos="100000">
                <a:schemeClr val="tx1"/>
              </a:gs>
            </a:gsLst>
            <a:path path="shape">
              <a:fillToRect l="50000" t="50000" r="50000" b="50000"/>
            </a:path>
            <a:tileRect/>
          </a:gradFill>
          <a:ln>
            <a:solidFill>
              <a:schemeClr val="tx1"/>
            </a:solidFill>
          </a:ln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5914" y="4813754"/>
            <a:ext cx="1676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Intra-Node</a:t>
            </a:r>
          </a:p>
          <a:p>
            <a:r>
              <a:rPr lang="en-US" sz="2400" dirty="0" smtClean="0"/>
              <a:t>Parallelism</a:t>
            </a:r>
            <a:endParaRPr lang="en-US" sz="2400" dirty="0"/>
          </a:p>
        </p:txBody>
      </p:sp>
      <p:pic>
        <p:nvPicPr>
          <p:cNvPr id="14" name="Picture 13" descr="ParaView_white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77979" y="2769300"/>
            <a:ext cx="1752600" cy="409554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033537" y="3185898"/>
            <a:ext cx="1066800" cy="495969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305802" y="3680147"/>
            <a:ext cx="6719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DIY</a:t>
            </a:r>
            <a:endParaRPr lang="en-US" sz="2800" dirty="0"/>
          </a:p>
        </p:txBody>
      </p:sp>
      <p:pic>
        <p:nvPicPr>
          <p:cNvPr id="16" name="Picture 15" descr="VTKm_Logo2.pdf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62392" y="5067299"/>
            <a:ext cx="1194858" cy="45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019513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Many Architectures to Support?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GPU (NVIDIA)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Sub-architectures:</a:t>
            </a:r>
          </a:p>
          <a:p>
            <a:pPr lvl="1"/>
            <a:r>
              <a:rPr lang="en-US" dirty="0" smtClean="0"/>
              <a:t>Fermi, </a:t>
            </a:r>
            <a:r>
              <a:rPr lang="en-US" dirty="0" err="1" smtClean="0"/>
              <a:t>Kepler</a:t>
            </a:r>
            <a:r>
              <a:rPr lang="en-US" dirty="0" smtClean="0"/>
              <a:t>, Maxwell</a:t>
            </a:r>
          </a:p>
          <a:p>
            <a:r>
              <a:rPr lang="en-US" dirty="0" smtClean="0"/>
              <a:t>Multiple Memory Types:</a:t>
            </a:r>
          </a:p>
          <a:p>
            <a:pPr lvl="1"/>
            <a:r>
              <a:rPr lang="en-US" dirty="0" smtClean="0"/>
              <a:t>Global, shared, constant, texture</a:t>
            </a:r>
          </a:p>
          <a:p>
            <a:r>
              <a:rPr lang="en-US" dirty="0" smtClean="0"/>
              <a:t>Memory Amount: </a:t>
            </a:r>
            <a:r>
              <a:rPr lang="en-US" sz="2000" dirty="0" smtClean="0"/>
              <a:t>Up to 12 GB</a:t>
            </a:r>
            <a:endParaRPr lang="en-US" dirty="0" smtClean="0"/>
          </a:p>
          <a:p>
            <a:r>
              <a:rPr lang="en-US" dirty="0" smtClean="0"/>
              <a:t>1000s of threads</a:t>
            </a:r>
          </a:p>
          <a:p>
            <a:pPr lvl="1"/>
            <a:r>
              <a:rPr lang="en-US" dirty="0" smtClean="0"/>
              <a:t>Grids, blocks, and warps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CPU/MIC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 err="1" smtClean="0"/>
              <a:t>Mulple</a:t>
            </a:r>
            <a:r>
              <a:rPr lang="en-US" dirty="0" smtClean="0"/>
              <a:t> ISAs:</a:t>
            </a:r>
          </a:p>
          <a:p>
            <a:pPr lvl="1"/>
            <a:r>
              <a:rPr lang="en-US" dirty="0" smtClean="0"/>
              <a:t>Vector unit widths: 2,4,8 / 16</a:t>
            </a:r>
          </a:p>
          <a:p>
            <a:r>
              <a:rPr lang="en-US" dirty="0" smtClean="0"/>
              <a:t>Single Memory Type</a:t>
            </a:r>
          </a:p>
          <a:p>
            <a:pPr lvl="1"/>
            <a:r>
              <a:rPr lang="en-US" dirty="0" smtClean="0"/>
              <a:t>Except when not (cache, HSM)</a:t>
            </a:r>
          </a:p>
          <a:p>
            <a:r>
              <a:rPr lang="en-US" dirty="0" smtClean="0"/>
              <a:t>Larger Memory Size</a:t>
            </a:r>
          </a:p>
          <a:p>
            <a:r>
              <a:rPr lang="en-US" dirty="0" smtClean="0"/>
              <a:t>Up to 60/260 threads</a:t>
            </a:r>
          </a:p>
          <a:p>
            <a:pPr lvl="1"/>
            <a:r>
              <a:rPr lang="en-US" dirty="0" smtClean="0"/>
              <a:t>No explicit organization</a:t>
            </a:r>
            <a:endParaRPr lang="en-US" dirty="0"/>
          </a:p>
        </p:txBody>
      </p:sp>
      <p:pic>
        <p:nvPicPr>
          <p:cNvPr id="7" name="Picture 6" descr="nvidia-k6000-2013-07-24-0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494" y="3974690"/>
            <a:ext cx="3173506" cy="1740310"/>
          </a:xfrm>
          <a:prstGeom prst="rect">
            <a:avLst/>
          </a:prstGeom>
        </p:spPr>
      </p:pic>
      <p:pic>
        <p:nvPicPr>
          <p:cNvPr id="8" name="Picture 7" descr="_423047_i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6983" y="4042169"/>
            <a:ext cx="1905000" cy="1633538"/>
          </a:xfrm>
          <a:prstGeom prst="rect">
            <a:avLst/>
          </a:prstGeom>
        </p:spPr>
      </p:pic>
      <p:pic>
        <p:nvPicPr>
          <p:cNvPr id="9" name="Picture 8" descr="Xeon_Phi_Active_Angl_Wht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1987" y="3924302"/>
            <a:ext cx="2692017" cy="1795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31006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4186" y="1824172"/>
            <a:ext cx="2344614" cy="914400"/>
          </a:xfrm>
          <a:prstGeom prst="rect">
            <a:avLst/>
          </a:prstGeom>
        </p:spPr>
      </p:pic>
      <p:grpSp>
        <p:nvGrpSpPr>
          <p:cNvPr id="8" name="Group 7"/>
          <p:cNvGrpSpPr/>
          <p:nvPr/>
        </p:nvGrpSpPr>
        <p:grpSpPr>
          <a:xfrm>
            <a:off x="3725333" y="342900"/>
            <a:ext cx="3005957" cy="1852623"/>
            <a:chOff x="2423860" y="711988"/>
            <a:chExt cx="3005957" cy="1852623"/>
          </a:xfrm>
        </p:grpSpPr>
        <p:pic>
          <p:nvPicPr>
            <p:cNvPr id="6" name="Content Placeholder 7" descr="Shuttle2.png"/>
            <p:cNvPicPr>
              <a:picLocks noChangeAspect="1"/>
            </p:cNvPicPr>
            <p:nvPr/>
          </p:nvPicPr>
          <p:blipFill>
            <a:blip r:embed="rId4"/>
            <a:srcRect t="-4340" b="-4340"/>
            <a:stretch>
              <a:fillRect/>
            </a:stretch>
          </p:blipFill>
          <p:spPr bwMode="auto">
            <a:xfrm>
              <a:off x="2454127" y="711988"/>
              <a:ext cx="2727473" cy="185262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7" name="Picture 6" descr="ParaView_white.png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423860" y="1790700"/>
              <a:ext cx="3005957" cy="70244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1" name="Group 10"/>
          <p:cNvGrpSpPr/>
          <p:nvPr/>
        </p:nvGrpSpPr>
        <p:grpSpPr>
          <a:xfrm>
            <a:off x="4044369" y="2247900"/>
            <a:ext cx="2367885" cy="1752601"/>
            <a:chOff x="1272460" y="2943058"/>
            <a:chExt cx="2367885" cy="1752601"/>
          </a:xfrm>
        </p:grpSpPr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1272460" y="2943058"/>
              <a:ext cx="2190750" cy="1752600"/>
            </a:xfrm>
            <a:prstGeom prst="rect">
              <a:avLst/>
            </a:prstGeom>
          </p:spPr>
        </p:pic>
        <p:pic>
          <p:nvPicPr>
            <p:cNvPr id="10" name="Picture 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1981200" y="3924301"/>
              <a:ext cx="1659145" cy="771358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2" name="Picture 11" descr="PV_Catalyst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5400" y="937318"/>
            <a:ext cx="1828800" cy="663787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451971" y="2761002"/>
            <a:ext cx="15156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4000" dirty="0" err="1" smtClean="0"/>
              <a:t>Libsim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-76200" y="377798"/>
            <a:ext cx="609600" cy="3842045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vert="vert" rtlCol="0" anchor="ctr"/>
          <a:lstStyle/>
          <a:p>
            <a:pPr algn="ctr"/>
            <a:r>
              <a:rPr lang="en-US" sz="2400" dirty="0" smtClean="0"/>
              <a:t>Simulations</a:t>
            </a:r>
            <a:endParaRPr lang="en-US" sz="2400" dirty="0"/>
          </a:p>
        </p:txBody>
      </p:sp>
      <p:sp>
        <p:nvSpPr>
          <p:cNvPr id="15" name="TextBox 14"/>
          <p:cNvSpPr txBox="1"/>
          <p:nvPr/>
        </p:nvSpPr>
        <p:spPr>
          <a:xfrm>
            <a:off x="3755600" y="8467"/>
            <a:ext cx="2738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GUI / Parallel Management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7277390" y="1257300"/>
            <a:ext cx="1942810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Base Vis Library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(Algorithm Implementation)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18" name="Straight Arrow Connector 17"/>
          <p:cNvCxnSpPr/>
          <p:nvPr/>
        </p:nvCxnSpPr>
        <p:spPr>
          <a:xfrm flipH="1" flipV="1">
            <a:off x="6220884" y="1562101"/>
            <a:ext cx="1056506" cy="380999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H="1">
            <a:off x="5943600" y="2400300"/>
            <a:ext cx="1333790" cy="45720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1309554" y="252168"/>
            <a:ext cx="1800493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In Situ Vis Library</a:t>
            </a:r>
          </a:p>
          <a:p>
            <a:pPr algn="ctr"/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(Integration with </a:t>
            </a:r>
            <a:r>
              <a:rPr lang="en-US" sz="1200" dirty="0" err="1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Sim</a:t>
            </a:r>
            <a:r>
              <a:rPr lang="en-US" sz="12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)</a:t>
            </a:r>
            <a:endParaRPr lang="en-US" sz="12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26" name="Straight Arrow Connector 25"/>
          <p:cNvCxnSpPr>
            <a:stCxn id="6" idx="1"/>
            <a:endCxn id="12" idx="3"/>
          </p:cNvCxnSpPr>
          <p:nvPr/>
        </p:nvCxnSpPr>
        <p:spPr>
          <a:xfrm flipH="1">
            <a:off x="3124200" y="1269212"/>
            <a:ext cx="631400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Straight Arrow Connector 27"/>
          <p:cNvCxnSpPr>
            <a:stCxn id="9" idx="1"/>
            <a:endCxn id="13" idx="3"/>
          </p:cNvCxnSpPr>
          <p:nvPr/>
        </p:nvCxnSpPr>
        <p:spPr>
          <a:xfrm flipH="1" flipV="1">
            <a:off x="2967630" y="3114945"/>
            <a:ext cx="1076739" cy="925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>
            <a:stCxn id="13" idx="1"/>
          </p:cNvCxnSpPr>
          <p:nvPr/>
        </p:nvCxnSpPr>
        <p:spPr>
          <a:xfrm flipH="1">
            <a:off x="381000" y="3114945"/>
            <a:ext cx="1070971" cy="0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Arrow Connector 31"/>
          <p:cNvCxnSpPr>
            <a:stCxn id="12" idx="1"/>
          </p:cNvCxnSpPr>
          <p:nvPr/>
        </p:nvCxnSpPr>
        <p:spPr>
          <a:xfrm flipH="1" flipV="1">
            <a:off x="381000" y="1257300"/>
            <a:ext cx="914400" cy="11912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4" name="Picture 3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7088478" y="3752805"/>
            <a:ext cx="1828800" cy="914400"/>
          </a:xfrm>
          <a:prstGeom prst="rect">
            <a:avLst/>
          </a:prstGeom>
        </p:spPr>
      </p:pic>
      <p:sp>
        <p:nvSpPr>
          <p:cNvPr id="33" name="TextBox 32"/>
          <p:cNvSpPr txBox="1"/>
          <p:nvPr/>
        </p:nvSpPr>
        <p:spPr>
          <a:xfrm>
            <a:off x="7062136" y="3343202"/>
            <a:ext cx="208084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Multithreaded Algorithms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Processor Portability</a:t>
            </a:r>
            <a:endParaRPr lang="en-US" sz="1400" dirty="0">
              <a:solidFill>
                <a:schemeClr val="accent1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35" name="Straight Arrow Connector 34"/>
          <p:cNvCxnSpPr/>
          <p:nvPr/>
        </p:nvCxnSpPr>
        <p:spPr>
          <a:xfrm flipV="1">
            <a:off x="7650286" y="2467244"/>
            <a:ext cx="122114" cy="875958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7" name="Straight Arrow Connector 36"/>
          <p:cNvCxnSpPr>
            <a:stCxn id="4" idx="1"/>
          </p:cNvCxnSpPr>
          <p:nvPr/>
        </p:nvCxnSpPr>
        <p:spPr>
          <a:xfrm flipH="1" flipV="1">
            <a:off x="6071179" y="3866422"/>
            <a:ext cx="1017299" cy="343583"/>
          </a:xfrm>
          <a:prstGeom prst="straightConnector1">
            <a:avLst/>
          </a:prstGeom>
          <a:ln>
            <a:prstDash val="dash"/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" name="Picture 37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48669" y="4116587"/>
            <a:ext cx="1828800" cy="914400"/>
          </a:xfrm>
          <a:prstGeom prst="rect">
            <a:avLst/>
          </a:prstGeom>
        </p:spPr>
      </p:pic>
      <p:sp>
        <p:nvSpPr>
          <p:cNvPr id="39" name="TextBox 38"/>
          <p:cNvSpPr txBox="1"/>
          <p:nvPr/>
        </p:nvSpPr>
        <p:spPr>
          <a:xfrm>
            <a:off x="1661897" y="3813574"/>
            <a:ext cx="173921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Flexible Data Models</a:t>
            </a:r>
          </a:p>
          <a:p>
            <a:pPr algn="ctr"/>
            <a:r>
              <a:rPr lang="en-US" sz="1400" dirty="0" smtClean="0">
                <a:solidFill>
                  <a:schemeClr val="accent1">
                    <a:lumMod val="60000"/>
                    <a:lumOff val="40000"/>
                  </a:schemeClr>
                </a:solidFill>
              </a:rPr>
              <a:t>Flyweight Integration</a:t>
            </a:r>
          </a:p>
        </p:txBody>
      </p:sp>
      <p:cxnSp>
        <p:nvCxnSpPr>
          <p:cNvPr id="45" name="Straight Arrow Connector 44"/>
          <p:cNvCxnSpPr/>
          <p:nvPr/>
        </p:nvCxnSpPr>
        <p:spPr>
          <a:xfrm flipH="1" flipV="1">
            <a:off x="381000" y="4000500"/>
            <a:ext cx="526148" cy="539325"/>
          </a:xfrm>
          <a:prstGeom prst="straightConnector1">
            <a:avLst/>
          </a:prstGeom>
          <a:ln>
            <a:headEnd type="arrow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25" name="Group 24"/>
          <p:cNvGrpSpPr/>
          <p:nvPr/>
        </p:nvGrpSpPr>
        <p:grpSpPr>
          <a:xfrm>
            <a:off x="3505999" y="4154884"/>
            <a:ext cx="2590001" cy="1537626"/>
            <a:chOff x="3505999" y="4154884"/>
            <a:chExt cx="2590001" cy="1537626"/>
          </a:xfrm>
        </p:grpSpPr>
        <p:pic>
          <p:nvPicPr>
            <p:cNvPr id="34" name="Picture 33"/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3974579" y="4154884"/>
              <a:ext cx="2121421" cy="1537626"/>
            </a:xfrm>
            <a:prstGeom prst="rect">
              <a:avLst/>
            </a:prstGeom>
          </p:spPr>
        </p:pic>
        <p:grpSp>
          <p:nvGrpSpPr>
            <p:cNvPr id="23" name="Group 22"/>
            <p:cNvGrpSpPr/>
            <p:nvPr/>
          </p:nvGrpSpPr>
          <p:grpSpPr>
            <a:xfrm>
              <a:off x="3505999" y="4933050"/>
              <a:ext cx="1809270" cy="759460"/>
              <a:chOff x="2749760" y="5159642"/>
              <a:chExt cx="1809270" cy="759460"/>
            </a:xfrm>
          </p:grpSpPr>
          <p:sp>
            <p:nvSpPr>
              <p:cNvPr id="36" name="TextBox 15"/>
              <p:cNvSpPr txBox="1">
                <a:spLocks noChangeArrowheads="1"/>
              </p:cNvSpPr>
              <p:nvPr/>
            </p:nvSpPr>
            <p:spPr bwMode="auto">
              <a:xfrm>
                <a:off x="3676160" y="5160807"/>
                <a:ext cx="882870" cy="75713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prstTxWarp prst="textNoShape">
                  <a:avLst/>
                </a:prstTxWarp>
                <a:spAutoFit/>
              </a:bodyPr>
              <a:lstStyle/>
              <a:p>
                <a:r>
                  <a:rPr lang="en-US" sz="1440" dirty="0" smtClean="0"/>
                  <a:t>Cinema</a:t>
                </a:r>
              </a:p>
              <a:p>
                <a:r>
                  <a:rPr lang="en-US" sz="1440" dirty="0" smtClean="0"/>
                  <a:t>Database</a:t>
                </a:r>
              </a:p>
              <a:p>
                <a:r>
                  <a:rPr lang="en-US" sz="1440" dirty="0" smtClean="0"/>
                  <a:t>Support</a:t>
                </a:r>
                <a:endParaRPr lang="en-US" sz="1440" dirty="0"/>
              </a:p>
            </p:txBody>
          </p:sp>
          <p:pic>
            <p:nvPicPr>
              <p:cNvPr id="40" name="Picture 39"/>
              <p:cNvPicPr>
                <a:picLocks noChangeAspect="1"/>
              </p:cNvPicPr>
              <p:nvPr/>
            </p:nvPicPr>
            <p:blipFill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749760" y="5159642"/>
                <a:ext cx="1005840" cy="759460"/>
              </a:xfrm>
              <a:prstGeom prst="rect">
                <a:avLst/>
              </a:prstGeom>
            </p:spPr>
          </p:pic>
        </p:grpSp>
      </p:grpSp>
    </p:spTree>
    <p:extLst>
      <p:ext uri="{BB962C8B-B14F-4D97-AF65-F5344CB8AC3E}">
        <p14:creationId xmlns:p14="http://schemas.microsoft.com/office/powerpoint/2010/main" val="7127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ighlightVTKmInSituLive2015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0" y="0"/>
            <a:ext cx="7620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16945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Acknowledgements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This material is based upon work supported by the U.S. Department of Energy, Office of Science, Office of Advanced Scientific Computing Research, under Award Numbers 10-014707, 12-015215, and 14-017566.</a:t>
            </a:r>
          </a:p>
          <a:p>
            <a:r>
              <a:rPr lang="en-US" dirty="0" smtClean="0"/>
              <a:t>Sandia </a:t>
            </a:r>
            <a:r>
              <a:rPr lang="en-US" dirty="0"/>
              <a:t>National Laboratories is a multi-program laboratory managed and operated by Sandia Corporation, a wholly owned subsidiary of Lockheed Martin Corporation, for the U.S. Department of Energy’s National Nuclear Security Administration under contract DE-AC04-94AL85000</a:t>
            </a:r>
            <a:r>
              <a:rPr lang="en-US" dirty="0" smtClean="0"/>
              <a:t>.</a:t>
            </a:r>
          </a:p>
          <a:p>
            <a:endParaRPr lang="en-US" dirty="0"/>
          </a:p>
          <a:p>
            <a:endParaRPr lang="en-US" dirty="0" smtClean="0"/>
          </a:p>
          <a:p>
            <a:endParaRPr lang="en-US" dirty="0"/>
          </a:p>
          <a:p>
            <a:r>
              <a:rPr lang="en-US" dirty="0" smtClean="0"/>
              <a:t>Lots </a:t>
            </a:r>
            <a:r>
              <a:rPr lang="en-US" dirty="0"/>
              <a:t>of credit goes out to all our collaborators:</a:t>
            </a:r>
          </a:p>
          <a:p>
            <a:pPr lvl="1"/>
            <a:r>
              <a:rPr lang="en-US" dirty="0" smtClean="0"/>
              <a:t>Chris Sewell, Jeremy Meredith, David </a:t>
            </a:r>
            <a:r>
              <a:rPr lang="en-US" dirty="0" err="1" smtClean="0"/>
              <a:t>Pugmire</a:t>
            </a:r>
            <a:r>
              <a:rPr lang="en-US" dirty="0" smtClean="0"/>
              <a:t>, </a:t>
            </a:r>
            <a:r>
              <a:rPr lang="en-US" dirty="0" err="1" smtClean="0"/>
              <a:t>Berk</a:t>
            </a:r>
            <a:r>
              <a:rPr lang="en-US" dirty="0" smtClean="0"/>
              <a:t> </a:t>
            </a:r>
            <a:r>
              <a:rPr lang="en-US" dirty="0" err="1" smtClean="0"/>
              <a:t>Geveci</a:t>
            </a:r>
            <a:r>
              <a:rPr lang="en-US" dirty="0" smtClean="0"/>
              <a:t>, Robert Maynard, Hank Childs, Kwan-Liu Ma, and many others.</a:t>
            </a:r>
          </a:p>
        </p:txBody>
      </p:sp>
      <p:pic>
        <p:nvPicPr>
          <p:cNvPr id="11" name="Picture 10" descr="SDAVLogo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739" y="3042058"/>
            <a:ext cx="4925291" cy="685800"/>
          </a:xfrm>
          <a:prstGeom prst="rect">
            <a:avLst/>
          </a:prstGeom>
        </p:spPr>
      </p:pic>
      <p:pic>
        <p:nvPicPr>
          <p:cNvPr id="12" name="Picture 11" descr="XVisLogo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99" y="2927758"/>
            <a:ext cx="1591734" cy="914400"/>
          </a:xfrm>
          <a:prstGeom prst="rect">
            <a:avLst/>
          </a:prstGeom>
        </p:spPr>
      </p:pic>
      <p:pic>
        <p:nvPicPr>
          <p:cNvPr id="13" name="Picture 12" descr="ASC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3530" y="2857500"/>
            <a:ext cx="1004981" cy="105491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167848" y="5067264"/>
            <a:ext cx="2899952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3200" dirty="0" smtClean="0"/>
              <a:t>http://</a:t>
            </a:r>
            <a:r>
              <a:rPr lang="en-US" sz="3200" dirty="0" err="1" smtClean="0"/>
              <a:t>m.vtk.org</a:t>
            </a:r>
            <a:endParaRPr lang="en-US" sz="3200" dirty="0"/>
          </a:p>
        </p:txBody>
      </p:sp>
      <p:pic>
        <p:nvPicPr>
          <p:cNvPr id="8" name="Picture 7" descr="VTKm_Logo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4800" y="4927758"/>
            <a:ext cx="2057400" cy="787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901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xmlns:p14="http://schemas.microsoft.com/office/powerpoint/2010/main"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andia_CorpPresentation_Template1">
  <a:themeElements>
    <a:clrScheme name="SandiaDark2012">
      <a:dk1>
        <a:sysClr val="windowText" lastClr="000000"/>
      </a:dk1>
      <a:lt1>
        <a:sysClr val="window" lastClr="FFFFFF"/>
      </a:lt1>
      <a:dk2>
        <a:srgbClr val="464646"/>
      </a:dk2>
      <a:lt2>
        <a:srgbClr val="DEDEE0"/>
      </a:lt2>
      <a:accent1>
        <a:srgbClr val="AD0101"/>
      </a:accent1>
      <a:accent2>
        <a:srgbClr val="726056"/>
      </a:accent2>
      <a:accent3>
        <a:srgbClr val="AC956E"/>
      </a:accent3>
      <a:accent4>
        <a:srgbClr val="808DA9"/>
      </a:accent4>
      <a:accent5>
        <a:srgbClr val="063E8F"/>
      </a:accent5>
      <a:accent6>
        <a:srgbClr val="620A00"/>
      </a:accent6>
      <a:hlink>
        <a:srgbClr val="37A6D2"/>
      </a:hlink>
      <a:folHlink>
        <a:srgbClr val="B71A2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Sandia_CorpPresentation_Template1.thmx</Template>
  <TotalTime>24701</TotalTime>
  <Words>348</Words>
  <Application>Microsoft Macintosh PowerPoint</Application>
  <PresentationFormat>On-screen Show (16:10)</PresentationFormat>
  <Paragraphs>85</Paragraphs>
  <Slides>9</Slides>
  <Notes>6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4" baseType="lpstr">
      <vt:lpstr>Calibri</vt:lpstr>
      <vt:lpstr>ＭＳ Ｐゴシック</vt:lpstr>
      <vt:lpstr>Wingdings</vt:lpstr>
      <vt:lpstr>Arial</vt:lpstr>
      <vt:lpstr>Sandia_CorpPresentation_Template1</vt:lpstr>
      <vt:lpstr>DOE Visualization Software</vt:lpstr>
      <vt:lpstr>PowerPoint Presentation</vt:lpstr>
      <vt:lpstr>PowerPoint Presentation</vt:lpstr>
      <vt:lpstr>PowerPoint Presentation</vt:lpstr>
      <vt:lpstr>PowerPoint Presentation</vt:lpstr>
      <vt:lpstr>How Many Architectures to Support?</vt:lpstr>
      <vt:lpstr>PowerPoint Presentation</vt:lpstr>
      <vt:lpstr>PowerPoint Presentation</vt:lpstr>
      <vt:lpstr>Acknowledgements</vt:lpstr>
    </vt:vector>
  </TitlesOfParts>
  <Company>Sandia National Labs</Company>
  <LinksUpToDate>false</LinksUpToDate>
  <SharedDoc>false</SharedDoc>
  <HyperlinksChanged>false</HyperlinksChanged>
  <AppVersion>15.0030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Vittitow, Michael P</dc:creator>
  <cp:lastModifiedBy>Moreland, Kenneth</cp:lastModifiedBy>
  <cp:revision>198</cp:revision>
  <dcterms:created xsi:type="dcterms:W3CDTF">2011-10-03T16:15:05Z</dcterms:created>
  <dcterms:modified xsi:type="dcterms:W3CDTF">2017-02-02T03:32:45Z</dcterms:modified>
</cp:coreProperties>
</file>