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35" r:id="rId4"/>
  </p:sldMasterIdLst>
  <p:notesMasterIdLst>
    <p:notesMasterId r:id="rId20"/>
  </p:notesMasterIdLst>
  <p:handoutMasterIdLst>
    <p:handoutMasterId r:id="rId21"/>
  </p:handoutMasterIdLst>
  <p:sldIdLst>
    <p:sldId id="404" r:id="rId5"/>
    <p:sldId id="405" r:id="rId6"/>
    <p:sldId id="406" r:id="rId7"/>
    <p:sldId id="407" r:id="rId8"/>
    <p:sldId id="408" r:id="rId9"/>
    <p:sldId id="409" r:id="rId10"/>
    <p:sldId id="410" r:id="rId11"/>
    <p:sldId id="411" r:id="rId12"/>
    <p:sldId id="412" r:id="rId13"/>
    <p:sldId id="416" r:id="rId14"/>
    <p:sldId id="419" r:id="rId15"/>
    <p:sldId id="413" r:id="rId16"/>
    <p:sldId id="414" r:id="rId17"/>
    <p:sldId id="415" r:id="rId18"/>
    <p:sldId id="418" r:id="rId19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2">
          <p15:clr>
            <a:srgbClr val="A4A3A4"/>
          </p15:clr>
        </p15:guide>
        <p15:guide id="3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essina" initials="P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40" autoAdjust="0"/>
    <p:restoredTop sz="89319" autoAdjust="0"/>
  </p:normalViewPr>
  <p:slideViewPr>
    <p:cSldViewPr snapToGrid="0" showGuides="1">
      <p:cViewPr varScale="1">
        <p:scale>
          <a:sx n="94" d="100"/>
          <a:sy n="94" d="100"/>
        </p:scale>
        <p:origin x="888" y="184"/>
      </p:cViewPr>
      <p:guideLst>
        <p:guide pos="282"/>
        <p:guide orient="horz" pos="7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Includes particle binning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7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3455" y="6519334"/>
            <a:ext cx="3859795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11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40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14" y="3246013"/>
            <a:ext cx="10360501" cy="720197"/>
          </a:xfrm>
        </p:spPr>
        <p:txBody>
          <a:bodyPr anchor="b"/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614" y="3966210"/>
            <a:ext cx="10360501" cy="1350168"/>
          </a:xfrm>
        </p:spPr>
        <p:txBody>
          <a:bodyPr anchor="t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40" r:id="rId4"/>
    <p:sldLayoutId id="2147483950" r:id="rId5"/>
    <p:sldLayoutId id="2147483941" r:id="rId6"/>
    <p:sldLayoutId id="2147483951" r:id="rId7"/>
    <p:sldLayoutId id="2147483952" r:id="rId8"/>
    <p:sldLayoutId id="2147483953" r:id="rId9"/>
    <p:sldLayoutId id="2147483954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5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411480"/>
            <a:ext cx="11533016" cy="772519"/>
          </a:xfrm>
        </p:spPr>
        <p:txBody>
          <a:bodyPr/>
          <a:lstStyle/>
          <a:p>
            <a:r>
              <a:rPr lang="en-US" dirty="0"/>
              <a:t>Data Analysis and Visualization Mini-Symposium: VTK-m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ECP Annual Meeting, February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Kenneth Moreland  </a:t>
            </a:r>
            <a:r>
              <a:rPr lang="en-US" sz="2000" dirty="0"/>
              <a:t>Sandia National Laboratories</a:t>
            </a:r>
          </a:p>
          <a:p>
            <a:r>
              <a:rPr lang="en-US" sz="2000" dirty="0"/>
              <a:t>with contributions from Hank Childs, David Pugmire, and the rest of the VTK-m team</a:t>
            </a:r>
          </a:p>
          <a:p>
            <a:r>
              <a:rPr lang="en-US" dirty="0"/>
              <a:t>February 8, 2018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2346D4-6A26-4B89-B207-B5CB61AA7460}"/>
              </a:ext>
            </a:extLst>
          </p:cNvPr>
          <p:cNvSpPr txBox="1"/>
          <p:nvPr/>
        </p:nvSpPr>
        <p:spPr>
          <a:xfrm>
            <a:off x="5951122" y="6150114"/>
            <a:ext cx="62377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997575" algn="r"/>
              </a:tabLst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</a:t>
            </a:r>
            <a:r>
              <a:rPr lang="de-DE" sz="1000" dirty="0">
                <a:latin typeface="Arial"/>
                <a:cs typeface="Arial"/>
              </a:rPr>
              <a:t>2018-0478 PE</a:t>
            </a:r>
            <a:endParaRPr lang="en-US" sz="10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02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ParaViewVTKmDemo">
            <a:hlinkClick r:id="" action="ppaction://media"/>
            <a:extLst>
              <a:ext uri="{FF2B5EF4-FFF2-40B4-BE49-F238E27FC236}">
                <a16:creationId xmlns:a16="http://schemas.microsoft.com/office/drawing/2014/main" xmlns="" id="{9ADFC399-EE4A-4A65-A062-EAEE99BA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155" y="0"/>
            <a:ext cx="945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VisIt-vtk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" y="947828"/>
            <a:ext cx="12188952" cy="49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2D23BD-8DC9-4EC3-8D13-5D905B3F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787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ECP SC17 Showcase: WBS 2.2.2.05 </a:t>
            </a:r>
            <a:r>
              <a:rPr lang="en-US" dirty="0" err="1"/>
              <a:t>WDMApp</a:t>
            </a:r>
            <a:r>
              <a:rPr lang="en-US" dirty="0"/>
              <a:t>, WBS 2.2.6.03 CODAR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5EE14F-8159-4158-A7CE-71BB7939C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146"/>
            <a:ext cx="6089904" cy="3425657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54A20B27-ECDB-4A8C-8EAE-7889CA63E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21" y="1619146"/>
            <a:ext cx="6089904" cy="3314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50233D-2812-4003-AD0F-3B5BECB4717D}"/>
              </a:ext>
            </a:extLst>
          </p:cNvPr>
          <p:cNvSpPr txBox="1"/>
          <p:nvPr/>
        </p:nvSpPr>
        <p:spPr>
          <a:xfrm>
            <a:off x="0" y="5273740"/>
            <a:ext cx="91094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Also starting work with </a:t>
            </a:r>
            <a:r>
              <a:rPr lang="en-US" dirty="0" err="1"/>
              <a:t>NWChemEx</a:t>
            </a:r>
            <a:r>
              <a:rPr lang="en-US" dirty="0"/>
              <a:t> (WBS 2.2.1.02). Scientific driver is the simulation of trans-membrane proteins. Workflow to run critical analysis, feature detection, and performance monitoring in situ. Partners include CODAR, ADIOS, and PROTEAS.</a:t>
            </a:r>
          </a:p>
        </p:txBody>
      </p:sp>
    </p:spTree>
    <p:extLst>
      <p:ext uri="{BB962C8B-B14F-4D97-AF65-F5344CB8AC3E}">
        <p14:creationId xmlns:p14="http://schemas.microsoft.com/office/powerpoint/2010/main" val="9888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713BF-0419-49C5-8EBF-72ADA88C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787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WBS 2.2.2.03</a:t>
            </a:r>
            <a:br>
              <a:rPr lang="en-US" dirty="0"/>
            </a:br>
            <a:r>
              <a:rPr lang="en-US" dirty="0" err="1"/>
              <a:t>ExaSMR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26E07E-1872-4822-8A18-C2E034620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6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1FB2EA-CF4F-4C74-8ACB-1493F78C6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4" y="0"/>
            <a:ext cx="1077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know what further help you would like</a:t>
            </a:r>
          </a:p>
          <a:p>
            <a:r>
              <a:rPr lang="en-US" dirty="0"/>
              <a:t>Let us know how to prioritize our development</a:t>
            </a:r>
          </a:p>
          <a:p>
            <a:pPr lvl="1"/>
            <a:r>
              <a:rPr lang="en-US" dirty="0"/>
              <a:t>Is there something in particular you do a lot with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  <a:p>
            <a:pPr lvl="1"/>
            <a:r>
              <a:rPr lang="en-US" dirty="0"/>
              <a:t>Is there something that seems to be running slower in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  <a:p>
            <a:pPr lvl="1"/>
            <a:r>
              <a:rPr lang="en-US" dirty="0"/>
              <a:t>Is there functionality missing from ParaView,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etc.?</a:t>
            </a:r>
          </a:p>
        </p:txBody>
      </p:sp>
    </p:spTree>
    <p:extLst>
      <p:ext uri="{BB962C8B-B14F-4D97-AF65-F5344CB8AC3E}">
        <p14:creationId xmlns:p14="http://schemas.microsoft.com/office/powerpoint/2010/main" val="16403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818FD5-14B5-451D-ADE6-1377D0D6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E037A0-B181-4A65-87C7-3CDB28B22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Sandia National Laboratories is a </a:t>
            </a:r>
            <a:r>
              <a:rPr lang="en-US" dirty="0" err="1"/>
              <a:t>multimission</a:t>
            </a:r>
            <a:r>
              <a:rPr lang="en-US" dirty="0"/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</a:p>
          <a:p>
            <a:r>
              <a:rPr lang="en-US" dirty="0"/>
              <a:t>This research was supported by the </a:t>
            </a:r>
            <a:r>
              <a:rPr lang="en-US" dirty="0" err="1"/>
              <a:t>Exascale</a:t>
            </a:r>
            <a:r>
              <a:rPr lang="en-US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dirty="0" err="1"/>
              <a:t>exascale</a:t>
            </a:r>
            <a:r>
              <a:rPr lang="en-US" dirty="0"/>
              <a:t> ecosystem, including software, applications, and hardware technology, to support the nation’s </a:t>
            </a:r>
            <a:r>
              <a:rPr lang="en-US" dirty="0" err="1"/>
              <a:t>exascale</a:t>
            </a:r>
            <a:r>
              <a:rPr lang="en-US" dirty="0"/>
              <a:t> computing imperative.</a:t>
            </a:r>
          </a:p>
        </p:txBody>
      </p:sp>
    </p:spTree>
    <p:extLst>
      <p:ext uri="{BB962C8B-B14F-4D97-AF65-F5344CB8AC3E}">
        <p14:creationId xmlns:p14="http://schemas.microsoft.com/office/powerpoint/2010/main" val="22954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2C5D6B-23C4-48C3-B80C-F6A06E538583}"/>
              </a:ext>
            </a:extLst>
          </p:cNvPr>
          <p:cNvSpPr/>
          <p:nvPr/>
        </p:nvSpPr>
        <p:spPr>
          <a:xfrm>
            <a:off x="140677" y="5265336"/>
            <a:ext cx="11736475" cy="1478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510909"/>
          </a:xfrm>
        </p:spPr>
        <p:txBody>
          <a:bodyPr/>
          <a:lstStyle/>
          <a:p>
            <a:r>
              <a:rPr lang="en-US" dirty="0"/>
              <a:t>Thanks to All Our Partners!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608012" y="907864"/>
            <a:ext cx="10972800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612825" y="3571688"/>
            <a:ext cx="10972800" cy="283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12" y="6374610"/>
            <a:ext cx="478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Code Sprint, April 2017, University of Oregon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012" y="3086565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 Sprint, September 2015</a:t>
            </a:r>
            <a:r>
              <a:rPr lang="en-US"/>
              <a:t>, LLNL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89B8D-4D2A-4DCD-B592-CC742DBE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and Analysis for HPC: Current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1052423"/>
            <a:ext cx="6170507" cy="4917056"/>
          </a:xfrm>
        </p:spPr>
        <p:txBody>
          <a:bodyPr/>
          <a:lstStyle/>
          <a:p>
            <a:r>
              <a:rPr lang="en-US" dirty="0"/>
              <a:t>Developed popular, open source tools (</a:t>
            </a:r>
            <a:r>
              <a:rPr lang="en-US" dirty="0" err="1"/>
              <a:t>ParaView</a:t>
            </a:r>
            <a:r>
              <a:rPr lang="en-US" dirty="0"/>
              <a:t>, </a:t>
            </a:r>
            <a:r>
              <a:rPr lang="en-US" dirty="0" err="1"/>
              <a:t>VisIt</a:t>
            </a:r>
            <a:r>
              <a:rPr lang="en-US" dirty="0"/>
              <a:t>) based on the Visualization </a:t>
            </a:r>
            <a:r>
              <a:rPr lang="en-US" dirty="0" err="1"/>
              <a:t>ToolKit</a:t>
            </a:r>
            <a:r>
              <a:rPr lang="en-US" dirty="0"/>
              <a:t> library (VTK)</a:t>
            </a:r>
          </a:p>
          <a:p>
            <a:pPr lvl="1"/>
            <a:r>
              <a:rPr lang="en-US" dirty="0"/>
              <a:t>Widespread usage in DOE and &gt;1 million downloads worldwide</a:t>
            </a:r>
          </a:p>
          <a:p>
            <a:pPr lvl="1"/>
            <a:r>
              <a:rPr lang="en-US" dirty="0"/>
              <a:t>Hundreds of person years of effort</a:t>
            </a:r>
          </a:p>
          <a:p>
            <a:r>
              <a:rPr lang="en-US" dirty="0"/>
              <a:t>Two major problems for </a:t>
            </a:r>
            <a:r>
              <a:rPr lang="en-US" dirty="0" err="1"/>
              <a:t>exascale</a:t>
            </a:r>
            <a:r>
              <a:rPr lang="en-US" dirty="0"/>
              <a:t>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Many-core architectures (as current VTK-based investments are primarily only MPI parallelism)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I/O limitations will require in situ processing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2" y="1126791"/>
            <a:ext cx="4345212" cy="3261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3022" y="4388292"/>
            <a:ext cx="4652222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ASCR highlight slide for VTK-based </a:t>
            </a:r>
            <a:r>
              <a:rPr lang="en-US"/>
              <a:t>tools.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657223" y="5000978"/>
            <a:ext cx="6388022" cy="15804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ECP/VTK-m project focused on problem #1.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ECP ALPINE is focused on problem #2.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Our approaches are complementary and coordinated.</a:t>
            </a:r>
          </a:p>
        </p:txBody>
      </p:sp>
    </p:spTree>
    <p:extLst>
      <p:ext uri="{BB962C8B-B14F-4D97-AF65-F5344CB8AC3E}">
        <p14:creationId xmlns:p14="http://schemas.microsoft.com/office/powerpoint/2010/main" val="29255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919139" y="2057194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4" y="3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574058" y="4114388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488263" y="3718774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653181" y="2057196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308088" y="316492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409141" y="316495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59937" y="2344431"/>
            <a:ext cx="2089981" cy="978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80" dirty="0"/>
              <a:t>Distributed</a:t>
            </a:r>
          </a:p>
          <a:p>
            <a:r>
              <a:rPr lang="en-US" sz="288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762302" y="2611055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chemeClr val="accent4">
                  <a:alpha val="0"/>
                </a:schemeClr>
              </a:gs>
              <a:gs pos="100000">
                <a:schemeClr val="accent4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9510" y="3520443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chemeClr val="accent4">
                  <a:alpha val="0"/>
                </a:schemeClr>
              </a:gs>
              <a:gs pos="100000">
                <a:schemeClr val="accent4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5109" y="5776505"/>
            <a:ext cx="201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/>
              <a:t>On Node</a:t>
            </a:r>
          </a:p>
          <a:p>
            <a:r>
              <a:rPr lang="en-US" sz="2880" dirty="0"/>
              <a:t>Parallelism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4847" y="4018666"/>
            <a:ext cx="1280160" cy="595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28911" y="4611764"/>
            <a:ext cx="1752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ALPINE/ASCENT</a:t>
            </a:r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82" y="6080759"/>
            <a:ext cx="143383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31458A-5C4A-47A1-B965-31A5821279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67" y="3510295"/>
            <a:ext cx="2103120" cy="4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’m’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only.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will support multi-core and many-core.</a:t>
            </a:r>
          </a:p>
          <a:p>
            <a:endParaRPr lang="en-US" dirty="0"/>
          </a:p>
          <a:p>
            <a:r>
              <a:rPr lang="en-US" dirty="0"/>
              <a:t>VTK-m is the only DOE effort for many-core visualization.</a:t>
            </a:r>
          </a:p>
          <a:p>
            <a:pPr lvl="1"/>
            <a:r>
              <a:rPr lang="en-US" dirty="0"/>
              <a:t>Previously there were 3 predecessor projects, but the PI’s of those projects decided </a:t>
            </a:r>
            <a:r>
              <a:rPr lang="en-US"/>
              <a:t>to join forces in 2014 to make VTK-m.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7B053-C15B-4B16-B2C7-AA497C97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VTK-m’s Role in ECP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1E38F7-9788-4048-ADA0-47735D325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8906092-EE90-47EA-B9D1-2EB4687B0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92" y="1140871"/>
            <a:ext cx="2194560" cy="764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035" y="2189006"/>
            <a:ext cx="2813537" cy="109728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E9B9356-51EF-4E13-A331-806B79819927}"/>
              </a:ext>
            </a:extLst>
          </p:cNvPr>
          <p:cNvGrpSpPr/>
          <p:nvPr/>
        </p:nvGrpSpPr>
        <p:grpSpPr>
          <a:xfrm>
            <a:off x="5078412" y="411480"/>
            <a:ext cx="3607148" cy="2223148"/>
            <a:chOff x="5078412" y="411480"/>
            <a:chExt cx="3607148" cy="2223148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5"/>
            <a:srcRect t="-4340" b="-4340"/>
            <a:stretch>
              <a:fillRect/>
            </a:stretch>
          </p:blipFill>
          <p:spPr bwMode="auto">
            <a:xfrm>
              <a:off x="5114732" y="411480"/>
              <a:ext cx="3272967" cy="2223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5458011" y="2621398"/>
            <a:ext cx="2841462" cy="2103121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2347134" y="2488459"/>
            <a:ext cx="183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Libsim</a:t>
            </a:r>
            <a:endParaRPr lang="en-US" sz="4000" b="1" dirty="0"/>
          </a:p>
        </p:txBody>
      </p:sp>
      <p:sp>
        <p:nvSpPr>
          <p:cNvPr id="14" name="Rectangle 13"/>
          <p:cNvSpPr/>
          <p:nvPr/>
        </p:nvSpPr>
        <p:spPr>
          <a:xfrm>
            <a:off x="-104032" y="453358"/>
            <a:ext cx="1352124" cy="46104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2880" dirty="0"/>
              <a:t>Simulations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3807" y="10161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GUI / Parallel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05758" y="1508761"/>
            <a:ext cx="240161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Base Vis Library</a:t>
            </a:r>
          </a:p>
          <a:p>
            <a:pPr algn="ctr"/>
            <a:r>
              <a:rPr lang="en-US" sz="1440" dirty="0">
                <a:solidFill>
                  <a:schemeClr val="accent1"/>
                </a:solidFill>
              </a:rPr>
              <a:t>(Algorithm Implementation)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8073073" y="1874522"/>
            <a:ext cx="1267807" cy="4571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7753428" y="2880360"/>
            <a:ext cx="1587452" cy="13160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65430" y="302602"/>
            <a:ext cx="198868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In Situ Vis Library</a:t>
            </a:r>
          </a:p>
          <a:p>
            <a:pPr algn="ctr"/>
            <a:r>
              <a:rPr lang="en-US" sz="1440" dirty="0">
                <a:solidFill>
                  <a:schemeClr val="accent1"/>
                </a:solidFill>
              </a:rPr>
              <a:t>(Integration with </a:t>
            </a:r>
            <a:r>
              <a:rPr lang="en-US" sz="1440" dirty="0" err="1">
                <a:solidFill>
                  <a:schemeClr val="accent1"/>
                </a:solidFill>
              </a:rPr>
              <a:t>Sim</a:t>
            </a:r>
            <a:r>
              <a:rPr lang="en-US" sz="144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26" name="Straight Arrow Connector 25"/>
          <p:cNvCxnSpPr>
            <a:cxnSpLocks/>
            <a:stCxn id="6" idx="1"/>
            <a:endCxn id="31" idx="3"/>
          </p:cNvCxnSpPr>
          <p:nvPr/>
        </p:nvCxnSpPr>
        <p:spPr>
          <a:xfrm flipH="1">
            <a:off x="4357052" y="1523054"/>
            <a:ext cx="75768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4184496" y="2842402"/>
            <a:ext cx="1273515" cy="8305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1065212" y="1508760"/>
            <a:ext cx="1097280" cy="142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8523" y="5532120"/>
            <a:ext cx="2962656" cy="1481328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cxnSpLocks/>
          </p:cNvCxnSpPr>
          <p:nvPr/>
        </p:nvCxnSpPr>
        <p:spPr>
          <a:xfrm flipV="1">
            <a:off x="8764053" y="2960694"/>
            <a:ext cx="1170838" cy="266286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H="1" flipV="1">
            <a:off x="7617279" y="4645479"/>
            <a:ext cx="322977" cy="978081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DB4475C-0B1A-4BCD-8DBF-C7085901BB6C}"/>
              </a:ext>
            </a:extLst>
          </p:cNvPr>
          <p:cNvSpPr txBox="1"/>
          <p:nvPr/>
        </p:nvSpPr>
        <p:spPr>
          <a:xfrm>
            <a:off x="2405019" y="3893699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ASCENT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574FBD79-9D6E-4161-9ECD-2D8F5AF2C7F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065212" y="2842402"/>
            <a:ext cx="128192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6CEA4104-AA7F-43ED-A640-3B22B9F8CCD4}"/>
              </a:ext>
            </a:extLst>
          </p:cNvPr>
          <p:cNvCxnSpPr>
            <a:cxnSpLocks/>
          </p:cNvCxnSpPr>
          <p:nvPr/>
        </p:nvCxnSpPr>
        <p:spPr>
          <a:xfrm flipH="1">
            <a:off x="1065215" y="4318178"/>
            <a:ext cx="1006674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B01D221-D0C3-4E65-9F9C-F34E130015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3" y="5647034"/>
            <a:ext cx="2103120" cy="848258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B4587830-5949-471F-98C9-5CCF76028082}"/>
              </a:ext>
            </a:extLst>
          </p:cNvPr>
          <p:cNvCxnSpPr>
            <a:cxnSpLocks/>
          </p:cNvCxnSpPr>
          <p:nvPr/>
        </p:nvCxnSpPr>
        <p:spPr>
          <a:xfrm flipH="1" flipV="1">
            <a:off x="4419603" y="4368754"/>
            <a:ext cx="2151196" cy="136364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4CC760BE-8B2E-46E1-A2C6-628DAE5E2BD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996657" y="4816808"/>
            <a:ext cx="5671866" cy="145597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C1A404F-905A-4AAF-AB6D-B171C1366A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14"/>
          <a:stretch/>
        </p:blipFill>
        <p:spPr>
          <a:xfrm>
            <a:off x="2000632" y="3918096"/>
            <a:ext cx="529595" cy="31609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5E388018-924F-4011-9146-024014604535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2417773" y="6071163"/>
            <a:ext cx="4250750" cy="35140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 flipV="1">
            <a:off x="489979" y="4800600"/>
            <a:ext cx="105107" cy="93179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32">
            <a:extLst>
              <a:ext uri="{FF2B5EF4-FFF2-40B4-BE49-F238E27FC236}">
                <a16:creationId xmlns:a16="http://schemas.microsoft.com/office/drawing/2014/main" xmlns="" id="{B0034F17-1D2C-4E02-A329-8E3E01685584}"/>
              </a:ext>
            </a:extLst>
          </p:cNvPr>
          <p:cNvSpPr txBox="1"/>
          <p:nvPr/>
        </p:nvSpPr>
        <p:spPr>
          <a:xfrm>
            <a:off x="8825741" y="5618480"/>
            <a:ext cx="221830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1"/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40" dirty="0"/>
              <a:t>Multithreaded Algorithms</a:t>
            </a:r>
          </a:p>
          <a:p>
            <a:r>
              <a:rPr lang="en-US" sz="1440" dirty="0"/>
              <a:t>Processor Portability</a:t>
            </a:r>
          </a:p>
        </p:txBody>
      </p:sp>
    </p:spTree>
    <p:extLst>
      <p:ext uri="{BB962C8B-B14F-4D97-AF65-F5344CB8AC3E}">
        <p14:creationId xmlns:p14="http://schemas.microsoft.com/office/powerpoint/2010/main" val="17204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66BA35DEE9447B048C368991FE2B1" ma:contentTypeVersion="0" ma:contentTypeDescription="Create a new document." ma:contentTypeScope="" ma:versionID="0b626b73d5a2a428e247926fca7a13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cbd0b197a6393855700513ab197847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FA6BC1-5B70-456E-9161-632155B5BD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25945</TotalTime>
  <Words>558</Words>
  <Application>Microsoft Macintosh PowerPoint</Application>
  <PresentationFormat>Custom</PresentationFormat>
  <Paragraphs>60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 Black</vt:lpstr>
      <vt:lpstr>Arial Narrow</vt:lpstr>
      <vt:lpstr>Calibri</vt:lpstr>
      <vt:lpstr>Symbol</vt:lpstr>
      <vt:lpstr>Arial</vt:lpstr>
      <vt:lpstr>Presentations (Wide Screen)</vt:lpstr>
      <vt:lpstr>Data Analysis and Visualization Mini-Symposium: VTK-m ECP Annual Meeting, February 2018</vt:lpstr>
      <vt:lpstr>Acknowledgements</vt:lpstr>
      <vt:lpstr>Thanks to All Our Partners!</vt:lpstr>
      <vt:lpstr>Why VTK-m?</vt:lpstr>
      <vt:lpstr>Visualization and Analysis for HPC: Current Status</vt:lpstr>
      <vt:lpstr>PowerPoint Presentation</vt:lpstr>
      <vt:lpstr>VTK-m: the ’m’ is for many-core</vt:lpstr>
      <vt:lpstr>VTK-m’s Role in ECP</vt:lpstr>
      <vt:lpstr>PowerPoint Presentation</vt:lpstr>
      <vt:lpstr>PowerPoint Presentation</vt:lpstr>
      <vt:lpstr>PowerPoint Presentation</vt:lpstr>
      <vt:lpstr>ECP SC17 Showcase: WBS 2.2.2.05 WDMApp, WBS 2.2.6.03 CODAR</vt:lpstr>
      <vt:lpstr>WBS 2.2.2.03 ExaSMR</vt:lpstr>
      <vt:lpstr>PowerPoint Presentation</vt:lpstr>
      <vt:lpstr>Conclusion</vt:lpstr>
    </vt:vector>
  </TitlesOfParts>
  <Company>ORNL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Moreland, Kenneth</cp:lastModifiedBy>
  <cp:revision>479</cp:revision>
  <cp:lastPrinted>2017-12-04T21:28:02Z</cp:lastPrinted>
  <dcterms:created xsi:type="dcterms:W3CDTF">2015-03-03T13:47:39Z</dcterms:created>
  <dcterms:modified xsi:type="dcterms:W3CDTF">2018-01-17T22:54:13Z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0x0101003F666BA35DEE9447B048C368991FE2B1</vt:lpwstr>
  </property>
  <property fmtid="{D5CDD505-2E9C-101B-9397-08002B2CF9AE}" pid="3" name="IsMyDocuments">
    <vt:bool>true</vt:bool>
  </property>
</Properties>
</file>