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5" r:id="rId4"/>
    <p:sldMasterId id="2147483956" r:id="rId5"/>
    <p:sldMasterId id="2147483965" r:id="rId6"/>
    <p:sldMasterId id="2147483974" r:id="rId7"/>
  </p:sldMasterIdLst>
  <p:notesMasterIdLst>
    <p:notesMasterId r:id="rId52"/>
  </p:notesMasterIdLst>
  <p:handoutMasterIdLst>
    <p:handoutMasterId r:id="rId53"/>
  </p:handoutMasterIdLst>
  <p:sldIdLst>
    <p:sldId id="897" r:id="rId8"/>
    <p:sldId id="899" r:id="rId9"/>
    <p:sldId id="949" r:id="rId10"/>
    <p:sldId id="950" r:id="rId11"/>
    <p:sldId id="951" r:id="rId12"/>
    <p:sldId id="1000" r:id="rId13"/>
    <p:sldId id="963" r:id="rId14"/>
    <p:sldId id="964" r:id="rId15"/>
    <p:sldId id="965" r:id="rId16"/>
    <p:sldId id="902" r:id="rId17"/>
    <p:sldId id="903" r:id="rId18"/>
    <p:sldId id="904" r:id="rId19"/>
    <p:sldId id="1001" r:id="rId20"/>
    <p:sldId id="1002" r:id="rId21"/>
    <p:sldId id="905" r:id="rId22"/>
    <p:sldId id="957" r:id="rId23"/>
    <p:sldId id="923" r:id="rId24"/>
    <p:sldId id="924" r:id="rId25"/>
    <p:sldId id="925" r:id="rId26"/>
    <p:sldId id="926" r:id="rId27"/>
    <p:sldId id="927" r:id="rId28"/>
    <p:sldId id="983" r:id="rId29"/>
    <p:sldId id="984" r:id="rId30"/>
    <p:sldId id="985" r:id="rId31"/>
    <p:sldId id="1003" r:id="rId32"/>
    <p:sldId id="1004" r:id="rId33"/>
    <p:sldId id="1005" r:id="rId34"/>
    <p:sldId id="1006" r:id="rId35"/>
    <p:sldId id="976" r:id="rId36"/>
    <p:sldId id="988" r:id="rId37"/>
    <p:sldId id="992" r:id="rId38"/>
    <p:sldId id="1007" r:id="rId39"/>
    <p:sldId id="995" r:id="rId40"/>
    <p:sldId id="994" r:id="rId41"/>
    <p:sldId id="996" r:id="rId42"/>
    <p:sldId id="256" r:id="rId43"/>
    <p:sldId id="1009" r:id="rId44"/>
    <p:sldId id="1008" r:id="rId45"/>
    <p:sldId id="1012" r:id="rId46"/>
    <p:sldId id="1013" r:id="rId47"/>
    <p:sldId id="1010" r:id="rId48"/>
    <p:sldId id="997" r:id="rId49"/>
    <p:sldId id="257" r:id="rId50"/>
    <p:sldId id="999" r:id="rId51"/>
  </p:sldIdLst>
  <p:sldSz cx="12188825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88" userDrawn="1">
          <p15:clr>
            <a:srgbClr val="A4A3A4"/>
          </p15:clr>
        </p15:guide>
        <p15:guide id="2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7A0E"/>
    <a:srgbClr val="EF9A1A"/>
    <a:srgbClr val="C39C2F"/>
    <a:srgbClr val="C59C27"/>
    <a:srgbClr val="D13940"/>
    <a:srgbClr val="907262"/>
    <a:srgbClr val="B3CD1F"/>
    <a:srgbClr val="43B1E5"/>
    <a:srgbClr val="00B8BB"/>
    <a:srgbClr val="426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89" autoAdjust="0"/>
    <p:restoredTop sz="96571" autoAdjust="0"/>
  </p:normalViewPr>
  <p:slideViewPr>
    <p:cSldViewPr snapToGrid="0" showGuides="1">
      <p:cViewPr>
        <p:scale>
          <a:sx n="118" d="100"/>
          <a:sy n="118" d="100"/>
        </p:scale>
        <p:origin x="464" y="952"/>
      </p:cViewPr>
      <p:guideLst>
        <p:guide orient="horz" pos="888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1" d="100"/>
        <a:sy n="131" d="100"/>
      </p:scale>
      <p:origin x="0" y="-5112"/>
    </p:cViewPr>
  </p:sorterViewPr>
  <p:notesViewPr>
    <p:cSldViewPr snapToGrid="0" showGuides="1">
      <p:cViewPr varScale="1">
        <p:scale>
          <a:sx n="55" d="100"/>
          <a:sy n="55" d="100"/>
        </p:scale>
        <p:origin x="-1472" y="-6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slideMaster" Target="slideMasters/slideMaster4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42F42-2CE9-4E35-95C1-410DC08A50B1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2E89A-4FDF-4617-8DDF-BE2769EE8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61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82904-F315-4730-8D91-37D99E141A6F}" type="datetimeFigureOut">
              <a:rPr lang="en-US" smtClean="0"/>
              <a:t>10/17/19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E672D7-8E2D-4611-973D-F4591A707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5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ebf869597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ebf869597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495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516a56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516a56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720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6516a56279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6516a56279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ebf869597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ebf869597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2000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ebf869597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ebf869597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132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ebf869597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ebf869597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2484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4ebf869597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4ebf869597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0090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516a56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516a56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516a56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516a56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50382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516a56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516a56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2294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6516a562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6516a562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8305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4.png"/><Relationship Id="rId5" Type="http://schemas.microsoft.com/office/2007/relationships/hdphoto" Target="../media/hdphoto2.wdp"/><Relationship Id="rId6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microsoft.com/office/2007/relationships/hdphoto" Target="../media/hdphoto3.wdp"/><Relationship Id="rId7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microsoft.com/office/2007/relationships/hdphoto" Target="../media/hdphoto3.wdp"/><Relationship Id="rId7" Type="http://schemas.openxmlformats.org/officeDocument/2006/relationships/image" Target="../media/image12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4.png"/><Relationship Id="rId6" Type="http://schemas.microsoft.com/office/2007/relationships/hdphoto" Target="../media/hdphoto2.wdp"/><Relationship Id="rId7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E2177C6-060C-4445-8C10-ADA6D3CE5F74}"/>
              </a:ext>
            </a:extLst>
          </p:cNvPr>
          <p:cNvSpPr/>
          <p:nvPr userDrawn="1"/>
        </p:nvSpPr>
        <p:spPr>
          <a:xfrm>
            <a:off x="0" y="6186396"/>
            <a:ext cx="12188825" cy="6716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sz="1600" dirty="0">
                <a:ln>
                  <a:noFill/>
                </a:ln>
                <a:solidFill>
                  <a:schemeClr val="bg1"/>
                </a:solidFill>
              </a:rPr>
              <a:t>exascaleproject.org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8305800" y="5921829"/>
            <a:ext cx="3883025" cy="9361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177633" y="503144"/>
            <a:ext cx="8292316" cy="1030930"/>
          </a:xfrm>
        </p:spPr>
        <p:txBody>
          <a:bodyPr anchor="b"/>
          <a:lstStyle>
            <a:lvl1pPr algn="l"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177632" y="2085962"/>
            <a:ext cx="8292317" cy="2855300"/>
          </a:xfrm>
        </p:spPr>
        <p:txBody>
          <a:bodyPr lIns="109728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21" y="6322747"/>
            <a:ext cx="2409477" cy="4010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693"/>
          <a:stretch/>
        </p:blipFill>
        <p:spPr>
          <a:xfrm>
            <a:off x="10204521" y="6307740"/>
            <a:ext cx="1367541" cy="4289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EB516F4-C09A-4E83-A0F1-168C638F25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32" b="1495"/>
          <a:stretch/>
        </p:blipFill>
        <p:spPr>
          <a:xfrm rot="10800000">
            <a:off x="-1" y="1572767"/>
            <a:ext cx="2852965" cy="407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6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2473" cy="510909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475740"/>
            <a:ext cx="11369809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0602"/>
            <a:ext cx="11375136" cy="8778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553612"/>
            <a:ext cx="5588582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379194"/>
            <a:ext cx="5588582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553612"/>
            <a:ext cx="5531934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379194"/>
            <a:ext cx="5531934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8778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305800" y="5921829"/>
            <a:ext cx="3883025" cy="9361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65760" y="411480"/>
            <a:ext cx="6962455" cy="510909"/>
          </a:xfrm>
        </p:spPr>
        <p:txBody>
          <a:bodyPr/>
          <a:lstStyle>
            <a:lvl1pPr algn="l"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801" y="4458940"/>
            <a:ext cx="3047137" cy="138996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-4595" y="6002316"/>
            <a:ext cx="12198096" cy="27432"/>
            <a:chOff x="-9675" y="6830568"/>
            <a:chExt cx="9176303" cy="27432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-4595" y="4272576"/>
            <a:ext cx="12198096" cy="27432"/>
            <a:chOff x="-9675" y="6830568"/>
            <a:chExt cx="9176303" cy="27432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8778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5" r="4266"/>
          <a:stretch/>
        </p:blipFill>
        <p:spPr>
          <a:xfrm>
            <a:off x="6039846" y="0"/>
            <a:ext cx="6019516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02"/>
          <a:stretch/>
        </p:blipFill>
        <p:spPr>
          <a:xfrm>
            <a:off x="-1" y="0"/>
            <a:ext cx="7069153" cy="6858000"/>
          </a:xfrm>
          <a:prstGeom prst="rect">
            <a:avLst/>
          </a:prstGeom>
        </p:spPr>
      </p:pic>
      <p:sp>
        <p:nvSpPr>
          <p:cNvPr id="20" name="Rectangle 224"/>
          <p:cNvSpPr>
            <a:spLocks noGrp="1" noChangeArrowheads="1"/>
          </p:cNvSpPr>
          <p:nvPr>
            <p:ph type="ctrTitle"/>
          </p:nvPr>
        </p:nvSpPr>
        <p:spPr>
          <a:xfrm>
            <a:off x="3911780" y="2107567"/>
            <a:ext cx="6586944" cy="497829"/>
          </a:xfrm>
        </p:spPr>
        <p:txBody>
          <a:bodyPr anchor="b"/>
          <a:lstStyle>
            <a:lvl1pPr algn="r">
              <a:defRPr sz="31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Rectangle 223"/>
          <p:cNvSpPr>
            <a:spLocks noGrp="1" noChangeArrowheads="1"/>
          </p:cNvSpPr>
          <p:nvPr>
            <p:ph type="subTitle" idx="1"/>
          </p:nvPr>
        </p:nvSpPr>
        <p:spPr>
          <a:xfrm>
            <a:off x="5390138" y="3131206"/>
            <a:ext cx="5108588" cy="1181100"/>
          </a:xfrm>
        </p:spPr>
        <p:txBody>
          <a:bodyPr lIns="102413">
            <a:noAutofit/>
          </a:bodyPr>
          <a:lstStyle>
            <a:lvl1pPr marL="0" indent="0" algn="r">
              <a:buFont typeface="Symbol" pitchFamily="18" charset="2"/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27" r="3483"/>
          <a:stretch/>
        </p:blipFill>
        <p:spPr>
          <a:xfrm>
            <a:off x="8222919" y="0"/>
            <a:ext cx="396379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675" y="281105"/>
            <a:ext cx="1878223" cy="4065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812" y="6108204"/>
            <a:ext cx="1788316" cy="5061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with take-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00" y="1381126"/>
            <a:ext cx="9637520" cy="407669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100000"/>
              <a:buFont typeface="Arial" pitchFamily="34" charset="0"/>
              <a:buChar char="•"/>
              <a:defRPr sz="2500" b="0">
                <a:latin typeface="Arial Narrow" pitchFamily="34" charset="0"/>
              </a:defRPr>
            </a:lvl1pPr>
            <a:lvl2pPr>
              <a:lnSpc>
                <a:spcPct val="90000"/>
              </a:lnSpc>
              <a:buClr>
                <a:schemeClr val="tx2"/>
              </a:buClr>
              <a:buSzPct val="100000"/>
              <a:buFont typeface="Arial Narrow" pitchFamily="34" charset="0"/>
              <a:buChar char="–"/>
              <a:defRPr sz="2000" b="0"/>
            </a:lvl2pPr>
            <a:lvl3pPr marL="768096" indent="-256032">
              <a:lnSpc>
                <a:spcPct val="90000"/>
              </a:lnSpc>
              <a:buClr>
                <a:schemeClr val="tx2"/>
              </a:buClr>
              <a:buSzPct val="100000"/>
              <a:buFont typeface="Arial" pitchFamily="34" charset="0"/>
              <a:buChar char="•"/>
              <a:defRPr sz="1700" b="0" i="0"/>
            </a:lvl3pPr>
            <a:lvl4pPr>
              <a:lnSpc>
                <a:spcPct val="90000"/>
              </a:lnSpc>
              <a:buClr>
                <a:schemeClr val="tx2"/>
              </a:buClr>
              <a:buSzPct val="100000"/>
              <a:buFont typeface="Arial Narrow" pitchFamily="34" charset="0"/>
              <a:buChar char="–"/>
              <a:defRPr sz="1400" b="0" i="0"/>
            </a:lvl4pPr>
            <a:lvl5pPr marL="1280160" indent="-256032">
              <a:lnSpc>
                <a:spcPct val="90000"/>
              </a:lnSpc>
              <a:buClr>
                <a:schemeClr val="tx2"/>
              </a:buClr>
              <a:buSzPct val="100000"/>
              <a:buFont typeface="Arial" pitchFamily="34" charset="0"/>
              <a:buChar char="•"/>
              <a:defRPr sz="14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739447" y="5611905"/>
            <a:ext cx="7186328" cy="47736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sp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305800" y="5921829"/>
            <a:ext cx="3883025" cy="9361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65760" y="411480"/>
            <a:ext cx="6962455" cy="510909"/>
          </a:xfrm>
        </p:spPr>
        <p:txBody>
          <a:bodyPr/>
          <a:lstStyle>
            <a:lvl1pPr algn="l"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65760" y="1903575"/>
            <a:ext cx="6962456" cy="27784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801" y="4458940"/>
            <a:ext cx="3047137" cy="138996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-4595" y="6002316"/>
            <a:ext cx="12198096" cy="27432"/>
            <a:chOff x="-9675" y="6830568"/>
            <a:chExt cx="9176303" cy="27432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465" y="6234272"/>
            <a:ext cx="2588698" cy="4308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845" y="6219281"/>
            <a:ext cx="1469261" cy="46081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2473" cy="510909"/>
          </a:xfrm>
        </p:spPr>
        <p:txBody>
          <a:bodyPr anchor="t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475740"/>
            <a:ext cx="11369809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0602"/>
            <a:ext cx="11375136" cy="8778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553612"/>
            <a:ext cx="5588582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" y="2379194"/>
            <a:ext cx="5588582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buFont typeface="Arial" panose="020B0604020202020204" pitchFamily="34" charset="0"/>
              <a:buChar char="•"/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5" y="1553612"/>
            <a:ext cx="5531934" cy="821190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5" y="2379194"/>
            <a:ext cx="5531934" cy="337322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482725" indent="-222250"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2473" cy="914400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0" y="1737360"/>
            <a:ext cx="11369809" cy="404777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level0.4	</a:t>
            </a:r>
          </a:p>
        </p:txBody>
      </p:sp>
    </p:spTree>
    <p:extLst>
      <p:ext uri="{BB962C8B-B14F-4D97-AF65-F5344CB8AC3E}">
        <p14:creationId xmlns:p14="http://schemas.microsoft.com/office/powerpoint/2010/main" val="1209220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8778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305800" y="5921829"/>
            <a:ext cx="3883025" cy="9361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65760" y="411480"/>
            <a:ext cx="6962455" cy="510909"/>
          </a:xfrm>
        </p:spPr>
        <p:txBody>
          <a:bodyPr/>
          <a:lstStyle>
            <a:lvl1pPr algn="l"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801" y="4458940"/>
            <a:ext cx="3047137" cy="138996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-4595" y="6002316"/>
            <a:ext cx="12198096" cy="27432"/>
            <a:chOff x="-9675" y="6830568"/>
            <a:chExt cx="9176303" cy="27432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-4595" y="4272576"/>
            <a:ext cx="12198096" cy="27432"/>
            <a:chOff x="-9675" y="6830568"/>
            <a:chExt cx="9176303" cy="27432"/>
          </a:xfrm>
        </p:grpSpPr>
        <p:sp>
          <p:nvSpPr>
            <p:cNvPr id="18" name="Rectangle 17"/>
            <p:cNvSpPr/>
            <p:nvPr userDrawn="1"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8778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95" r="4266"/>
          <a:stretch/>
        </p:blipFill>
        <p:spPr>
          <a:xfrm>
            <a:off x="6039846" y="0"/>
            <a:ext cx="6019516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02"/>
          <a:stretch/>
        </p:blipFill>
        <p:spPr>
          <a:xfrm>
            <a:off x="-1" y="0"/>
            <a:ext cx="7069153" cy="6858000"/>
          </a:xfrm>
          <a:prstGeom prst="rect">
            <a:avLst/>
          </a:prstGeom>
        </p:spPr>
      </p:pic>
      <p:sp>
        <p:nvSpPr>
          <p:cNvPr id="20" name="Rectangle 224"/>
          <p:cNvSpPr>
            <a:spLocks noGrp="1" noChangeArrowheads="1"/>
          </p:cNvSpPr>
          <p:nvPr>
            <p:ph type="ctrTitle"/>
          </p:nvPr>
        </p:nvSpPr>
        <p:spPr>
          <a:xfrm>
            <a:off x="3911780" y="2107567"/>
            <a:ext cx="6586944" cy="497829"/>
          </a:xfrm>
        </p:spPr>
        <p:txBody>
          <a:bodyPr anchor="b"/>
          <a:lstStyle>
            <a:lvl1pPr algn="r">
              <a:defRPr sz="31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Rectangle 223"/>
          <p:cNvSpPr>
            <a:spLocks noGrp="1" noChangeArrowheads="1"/>
          </p:cNvSpPr>
          <p:nvPr>
            <p:ph type="subTitle" idx="1"/>
          </p:nvPr>
        </p:nvSpPr>
        <p:spPr>
          <a:xfrm>
            <a:off x="5390138" y="3131206"/>
            <a:ext cx="5108588" cy="1181100"/>
          </a:xfrm>
        </p:spPr>
        <p:txBody>
          <a:bodyPr lIns="102413">
            <a:noAutofit/>
          </a:bodyPr>
          <a:lstStyle>
            <a:lvl1pPr marL="0" indent="0" algn="r">
              <a:buFont typeface="Symbol" pitchFamily="18" charset="2"/>
              <a:buNone/>
              <a:defRPr sz="2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27" r="3483"/>
          <a:stretch/>
        </p:blipFill>
        <p:spPr>
          <a:xfrm>
            <a:off x="8222919" y="0"/>
            <a:ext cx="396379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675" y="281105"/>
            <a:ext cx="1878223" cy="4065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812" y="6108204"/>
            <a:ext cx="1788316" cy="5061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with take-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500" y="1381126"/>
            <a:ext cx="9637520" cy="4076698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buClr>
                <a:schemeClr val="tx2"/>
              </a:buClr>
              <a:buSzPct val="100000"/>
              <a:buFont typeface="Arial" pitchFamily="34" charset="0"/>
              <a:buChar char="•"/>
              <a:defRPr sz="2500" b="0">
                <a:latin typeface="Arial Narrow" pitchFamily="34" charset="0"/>
              </a:defRPr>
            </a:lvl1pPr>
            <a:lvl2pPr>
              <a:lnSpc>
                <a:spcPct val="90000"/>
              </a:lnSpc>
              <a:buClr>
                <a:schemeClr val="tx2"/>
              </a:buClr>
              <a:buSzPct val="100000"/>
              <a:buFont typeface="Arial Narrow" pitchFamily="34" charset="0"/>
              <a:buChar char="–"/>
              <a:defRPr sz="2000" b="0"/>
            </a:lvl2pPr>
            <a:lvl3pPr marL="768096" indent="-256032">
              <a:lnSpc>
                <a:spcPct val="90000"/>
              </a:lnSpc>
              <a:buClr>
                <a:schemeClr val="tx2"/>
              </a:buClr>
              <a:buSzPct val="100000"/>
              <a:buFont typeface="Arial" pitchFamily="34" charset="0"/>
              <a:buChar char="•"/>
              <a:defRPr sz="1700" b="0" i="0"/>
            </a:lvl3pPr>
            <a:lvl4pPr>
              <a:lnSpc>
                <a:spcPct val="90000"/>
              </a:lnSpc>
              <a:buClr>
                <a:schemeClr val="tx2"/>
              </a:buClr>
              <a:buSzPct val="100000"/>
              <a:buFont typeface="Arial Narrow" pitchFamily="34" charset="0"/>
              <a:buChar char="–"/>
              <a:defRPr sz="1400" b="0" i="0"/>
            </a:lvl4pPr>
            <a:lvl5pPr marL="1280160" indent="-256032">
              <a:lnSpc>
                <a:spcPct val="90000"/>
              </a:lnSpc>
              <a:buClr>
                <a:schemeClr val="tx2"/>
              </a:buClr>
              <a:buSzPct val="100000"/>
              <a:buFont typeface="Arial" pitchFamily="34" charset="0"/>
              <a:buChar char="•"/>
              <a:defRPr sz="1400" b="0" i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739447" y="5611905"/>
            <a:ext cx="7186328" cy="47736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none"/>
        </p:style>
        <p:txBody>
          <a:bodyPr anchor="ctr">
            <a:spAutoFit/>
          </a:bodyPr>
          <a:lstStyle>
            <a:lvl1pPr marL="0" indent="0" algn="ctr">
              <a:buNone/>
              <a:defRPr sz="27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E2177C6-060C-4445-8C10-ADA6D3CE5F74}"/>
              </a:ext>
            </a:extLst>
          </p:cNvPr>
          <p:cNvSpPr/>
          <p:nvPr userDrawn="1"/>
        </p:nvSpPr>
        <p:spPr>
          <a:xfrm>
            <a:off x="0" y="6186396"/>
            <a:ext cx="12188825" cy="67160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4864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prstClr val="white"/>
                </a:solidFill>
              </a:rPr>
              <a:t>exascaleproject.org</a:t>
            </a:r>
          </a:p>
        </p:txBody>
      </p:sp>
      <p:sp>
        <p:nvSpPr>
          <p:cNvPr id="22" name="Rectangle 21"/>
          <p:cNvSpPr/>
          <p:nvPr userDrawn="1"/>
        </p:nvSpPr>
        <p:spPr>
          <a:xfrm>
            <a:off x="8305800" y="5921829"/>
            <a:ext cx="3883025" cy="9361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177633" y="503144"/>
            <a:ext cx="8292316" cy="1030930"/>
          </a:xfrm>
        </p:spPr>
        <p:txBody>
          <a:bodyPr anchor="b"/>
          <a:lstStyle>
            <a:lvl1pPr algn="l"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177632" y="2085962"/>
            <a:ext cx="8292317" cy="2855300"/>
          </a:xfrm>
        </p:spPr>
        <p:txBody>
          <a:bodyPr lIns="109728"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40" y="483164"/>
            <a:ext cx="2050840" cy="9354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921" y="6322747"/>
            <a:ext cx="2409477" cy="4010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693"/>
          <a:stretch/>
        </p:blipFill>
        <p:spPr>
          <a:xfrm>
            <a:off x="10204521" y="6307740"/>
            <a:ext cx="1367541" cy="4289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EB516F4-C09A-4E83-A0F1-168C638F25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32" b="1495"/>
          <a:stretch/>
        </p:blipFill>
        <p:spPr>
          <a:xfrm rot="10800000">
            <a:off x="-1" y="1572767"/>
            <a:ext cx="2852965" cy="4078297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96" y="0"/>
            <a:ext cx="11372473" cy="914400"/>
          </a:xfrm>
        </p:spPr>
        <p:txBody>
          <a:bodyPr numCol="1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5760" y="914400"/>
            <a:ext cx="11369809" cy="48707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level0.4	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737360"/>
            <a:ext cx="5588582" cy="821190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58550"/>
            <a:ext cx="5588582" cy="3373229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482725" indent="-222250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914" y="1737360"/>
            <a:ext cx="5531934" cy="821190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8914" y="2558550"/>
            <a:ext cx="5531934" cy="3373229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7465488" cy="81073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8056" y="1316736"/>
            <a:ext cx="5605272" cy="347472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8056" y="1655064"/>
            <a:ext cx="5605272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53912" y="1316736"/>
            <a:ext cx="5605272" cy="347472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53912" y="1655064"/>
            <a:ext cx="5605272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1AC1494F-06BF-478E-BCF5-6FCC755EF9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675" y="3438144"/>
            <a:ext cx="5605463" cy="338138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0" smtClean="0">
                <a:solidFill>
                  <a:schemeClr val="bg1"/>
                </a:solidFill>
              </a:defRPr>
            </a:lvl1pPr>
            <a:lvl2pPr>
              <a:defRPr lang="en-US" b="1" smtClean="0">
                <a:solidFill>
                  <a:schemeClr val="bg1"/>
                </a:solidFill>
              </a:defRPr>
            </a:lvl2pPr>
            <a:lvl3pPr>
              <a:defRPr lang="en-US" b="1" smtClean="0">
                <a:solidFill>
                  <a:schemeClr val="bg1"/>
                </a:solidFill>
              </a:defRPr>
            </a:lvl3pPr>
            <a:lvl4pPr>
              <a:defRPr lang="en-US" b="1" smtClean="0">
                <a:solidFill>
                  <a:schemeClr val="bg1"/>
                </a:solidFill>
              </a:defRPr>
            </a:lvl4pPr>
            <a:lvl5pPr>
              <a:defRPr lang="en-US" b="1">
                <a:solidFill>
                  <a:schemeClr val="bg1"/>
                </a:solidFill>
              </a:defRPr>
            </a:lvl5pPr>
          </a:lstStyle>
          <a:p>
            <a:pPr marL="230188" lvl="0" indent="-230188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DE13F5F8-5DA4-4A7D-94FF-19BFEBF090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53150" y="3438144"/>
            <a:ext cx="5605463" cy="338138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0" smtClean="0">
                <a:solidFill>
                  <a:schemeClr val="bg1"/>
                </a:solidFill>
              </a:defRPr>
            </a:lvl1pPr>
            <a:lvl2pPr>
              <a:defRPr lang="en-US" b="1" smtClean="0">
                <a:solidFill>
                  <a:schemeClr val="bg1"/>
                </a:solidFill>
              </a:defRPr>
            </a:lvl2pPr>
            <a:lvl3pPr>
              <a:defRPr lang="en-US" b="1" smtClean="0">
                <a:solidFill>
                  <a:schemeClr val="bg1"/>
                </a:solidFill>
              </a:defRPr>
            </a:lvl3pPr>
            <a:lvl4pPr>
              <a:defRPr lang="en-US" b="1" smtClean="0">
                <a:solidFill>
                  <a:schemeClr val="bg1"/>
                </a:solidFill>
              </a:defRPr>
            </a:lvl4pPr>
            <a:lvl5pPr>
              <a:defRPr lang="en-US" b="1">
                <a:solidFill>
                  <a:schemeClr val="bg1"/>
                </a:solidFill>
              </a:defRPr>
            </a:lvl5pPr>
          </a:lstStyle>
          <a:p>
            <a:pPr marL="230188" lvl="0" indent="-230188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11508C29-BEAF-4D1B-85C7-62D86B9A99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675" y="3776472"/>
            <a:ext cx="5605463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18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en-US"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DA42C277-CD07-4855-BE2B-F5804018E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3150" y="3776472"/>
            <a:ext cx="5605463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18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en-US"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737360"/>
            <a:ext cx="5588582" cy="821190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58550"/>
            <a:ext cx="5588582" cy="3373229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482725" indent="-222250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914" y="1737360"/>
            <a:ext cx="5531934" cy="821190"/>
          </a:xfr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b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8914" y="2558550"/>
            <a:ext cx="5531934" cy="3373229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649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7465488" cy="81073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8056" y="1316736"/>
            <a:ext cx="5605272" cy="347472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48056" y="1655064"/>
            <a:ext cx="5605272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53912" y="1316736"/>
            <a:ext cx="5605272" cy="347472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53912" y="1655064"/>
            <a:ext cx="5605272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</a:ln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1AC1494F-06BF-478E-BCF5-6FCC755EF9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675" y="3438144"/>
            <a:ext cx="5605463" cy="338138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0" smtClean="0">
                <a:solidFill>
                  <a:schemeClr val="bg1"/>
                </a:solidFill>
              </a:defRPr>
            </a:lvl1pPr>
            <a:lvl2pPr>
              <a:defRPr lang="en-US" b="1" smtClean="0">
                <a:solidFill>
                  <a:schemeClr val="bg1"/>
                </a:solidFill>
              </a:defRPr>
            </a:lvl2pPr>
            <a:lvl3pPr>
              <a:defRPr lang="en-US" b="1" smtClean="0">
                <a:solidFill>
                  <a:schemeClr val="bg1"/>
                </a:solidFill>
              </a:defRPr>
            </a:lvl3pPr>
            <a:lvl4pPr>
              <a:defRPr lang="en-US" b="1" smtClean="0">
                <a:solidFill>
                  <a:schemeClr val="bg1"/>
                </a:solidFill>
              </a:defRPr>
            </a:lvl4pPr>
            <a:lvl5pPr>
              <a:defRPr lang="en-US" b="1">
                <a:solidFill>
                  <a:schemeClr val="bg1"/>
                </a:solidFill>
              </a:defRPr>
            </a:lvl5pPr>
          </a:lstStyle>
          <a:p>
            <a:pPr marL="230188" lvl="0" indent="-230188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DE13F5F8-5DA4-4A7D-94FF-19BFEBF090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53150" y="3438144"/>
            <a:ext cx="5605463" cy="338138"/>
          </a:xfrm>
          <a:solidFill>
            <a:schemeClr val="accent3"/>
          </a:solidFill>
          <a:ln w="1905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US" sz="1800" b="0" smtClean="0">
                <a:solidFill>
                  <a:schemeClr val="bg1"/>
                </a:solidFill>
              </a:defRPr>
            </a:lvl1pPr>
            <a:lvl2pPr>
              <a:defRPr lang="en-US" b="1" smtClean="0">
                <a:solidFill>
                  <a:schemeClr val="bg1"/>
                </a:solidFill>
              </a:defRPr>
            </a:lvl2pPr>
            <a:lvl3pPr>
              <a:defRPr lang="en-US" b="1" smtClean="0">
                <a:solidFill>
                  <a:schemeClr val="bg1"/>
                </a:solidFill>
              </a:defRPr>
            </a:lvl3pPr>
            <a:lvl4pPr>
              <a:defRPr lang="en-US" b="1" smtClean="0">
                <a:solidFill>
                  <a:schemeClr val="bg1"/>
                </a:solidFill>
              </a:defRPr>
            </a:lvl4pPr>
            <a:lvl5pPr>
              <a:defRPr lang="en-US" b="1">
                <a:solidFill>
                  <a:schemeClr val="bg1"/>
                </a:solidFill>
              </a:defRPr>
            </a:lvl5pPr>
          </a:lstStyle>
          <a:p>
            <a:pPr marL="230188" lvl="0" indent="-230188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11508C29-BEAF-4D1B-85C7-62D86B9A99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7675" y="3776472"/>
            <a:ext cx="5605463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18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DA42C277-CD07-4855-BE2B-F5804018EC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3150" y="3776472"/>
            <a:ext cx="5605463" cy="1316736"/>
          </a:xfrm>
          <a:noFill/>
          <a:ln w="1905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accent3"/>
                </a:gs>
              </a:gsLst>
              <a:lin ang="16200000" scaled="1"/>
              <a:tileRect/>
            </a:gra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en-US" sz="1800" smtClean="0"/>
            </a:lvl1pPr>
            <a:lvl2pPr>
              <a:defRPr lang="en-US" sz="1600" smtClean="0"/>
            </a:lvl2pPr>
            <a:lvl3pPr>
              <a:defRPr lang="en-US" sz="1400" smtClean="0"/>
            </a:lvl3pPr>
            <a:lvl4pPr>
              <a:defRPr lang="en-US" sz="1200" smtClean="0"/>
            </a:lvl4pPr>
            <a:lvl5pPr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546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09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6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>
            <a:spLocks noGrp="1"/>
          </p:cNvSpPr>
          <p:nvPr>
            <p:ph type="title"/>
          </p:nvPr>
        </p:nvSpPr>
        <p:spPr>
          <a:xfrm>
            <a:off x="415492" y="593367"/>
            <a:ext cx="11357841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body" idx="1"/>
          </p:nvPr>
        </p:nvSpPr>
        <p:spPr>
          <a:xfrm>
            <a:off x="415492" y="1536633"/>
            <a:ext cx="11357841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448" lvl="0" indent="-457086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marL="1218895" lvl="1" indent="-423228" rtl="0">
              <a:spcBef>
                <a:spcPts val="2133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marL="1828343" lvl="2" indent="-423228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7790" lvl="3" indent="-423228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238" lvl="4" indent="-423228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6686" lvl="5" indent="-423228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6133" lvl="6" indent="-423228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5581" lvl="7" indent="-423228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5028" lvl="8" indent="-423228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1" name="Google Shape;151;p30"/>
          <p:cNvSpPr txBox="1">
            <a:spLocks noGrp="1"/>
          </p:cNvSpPr>
          <p:nvPr>
            <p:ph type="sldNum" idx="12"/>
          </p:nvPr>
        </p:nvSpPr>
        <p:spPr>
          <a:xfrm>
            <a:off x="11293669" y="6319223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218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3669" y="6217623"/>
            <a:ext cx="731409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mtClean="0"/>
              <a:pPr algn="r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3716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8305800" y="5921829"/>
            <a:ext cx="3883025" cy="93617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65760" y="411480"/>
            <a:ext cx="6962455" cy="510909"/>
          </a:xfrm>
        </p:spPr>
        <p:txBody>
          <a:bodyPr/>
          <a:lstStyle>
            <a:lvl1pPr algn="l"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65760" y="1903575"/>
            <a:ext cx="6962456" cy="27784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6801" y="4458940"/>
            <a:ext cx="3047137" cy="138996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-4595" y="6002316"/>
            <a:ext cx="12198096" cy="27432"/>
            <a:chOff x="-9675" y="6830568"/>
            <a:chExt cx="9176303" cy="27432"/>
          </a:xfrm>
        </p:grpSpPr>
        <p:sp>
          <p:nvSpPr>
            <p:cNvPr id="14" name="Rectangle 13"/>
            <p:cNvSpPr/>
            <p:nvPr userDrawn="1"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465" y="6234272"/>
            <a:ext cx="2588698" cy="43083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845" y="6219281"/>
            <a:ext cx="1469261" cy="46081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png"/><Relationship Id="rId11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6.xml"/><Relationship Id="rId9" Type="http://schemas.openxmlformats.org/officeDocument/2006/relationships/theme" Target="../theme/theme2.xml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theme" Target="../theme/theme3.xml"/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theme" Target="../theme/theme4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D1C1369-A08C-454A-B0B5-0955BB31B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32" b="1495"/>
          <a:stretch/>
        </p:blipFill>
        <p:spPr>
          <a:xfrm>
            <a:off x="9335860" y="0"/>
            <a:ext cx="2852965" cy="407829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5760" y="411480"/>
            <a:ext cx="11376442" cy="84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760" y="1737360"/>
            <a:ext cx="11376442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160" y="6183517"/>
            <a:ext cx="1971212" cy="533060"/>
          </a:xfrm>
          <a:prstGeom prst="rect">
            <a:avLst/>
          </a:prstGeom>
        </p:spPr>
      </p:pic>
      <p:sp>
        <p:nvSpPr>
          <p:cNvPr id="8" name="Rectangle 256"/>
          <p:cNvSpPr txBox="1">
            <a:spLocks noChangeArrowheads="1"/>
          </p:cNvSpPr>
          <p:nvPr userDrawn="1"/>
        </p:nvSpPr>
        <p:spPr>
          <a:xfrm>
            <a:off x="363828" y="6477000"/>
            <a:ext cx="3315547" cy="182562"/>
          </a:xfrm>
          <a:prstGeom prst="rect">
            <a:avLst/>
          </a:prstGeom>
          <a:ln/>
        </p:spPr>
        <p:txBody>
          <a:bodyPr anchor="ctr"/>
          <a:lstStyle/>
          <a:p>
            <a:pPr algn="l"/>
            <a:r>
              <a:rPr lang="en-US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 flipH="1">
            <a:off x="163374" y="6513051"/>
            <a:ext cx="515635" cy="14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pPr algn="l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4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37" r:id="rId2"/>
    <p:sldLayoutId id="2147483939" r:id="rId3"/>
    <p:sldLayoutId id="2147483950" r:id="rId4"/>
    <p:sldLayoutId id="2147483940" r:id="rId5"/>
    <p:sldLayoutId id="2147483941" r:id="rId6"/>
    <p:sldLayoutId id="2147483982" r:id="rId7"/>
    <p:sldLayoutId id="2147483983" r:id="rId8"/>
  </p:sldLayoutIdLst>
  <p:hf hdr="0" ftr="0" dt="0"/>
  <p:txStyles>
    <p:titleStyle>
      <a:lvl1pPr marL="0" indent="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kern="1200" baseline="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5760" y="411480"/>
            <a:ext cx="1137644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760" y="1496066"/>
            <a:ext cx="11376442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6773" y="6076497"/>
            <a:ext cx="2366963" cy="64008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-4595" y="6830568"/>
            <a:ext cx="12198096" cy="27432"/>
            <a:chOff x="-9675" y="6830568"/>
            <a:chExt cx="9176303" cy="27432"/>
          </a:xfrm>
        </p:grpSpPr>
        <p:sp>
          <p:nvSpPr>
            <p:cNvPr id="16" name="Rectangle 15"/>
            <p:cNvSpPr/>
            <p:nvPr userDrawn="1"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Rectangle 6"/>
          <p:cNvSpPr>
            <a:spLocks noChangeArrowheads="1"/>
          </p:cNvSpPr>
          <p:nvPr userDrawn="1"/>
        </p:nvSpPr>
        <p:spPr bwMode="auto">
          <a:xfrm flipH="1">
            <a:off x="16337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56"/>
          <p:cNvSpPr txBox="1">
            <a:spLocks noChangeArrowheads="1"/>
          </p:cNvSpPr>
          <p:nvPr userDrawn="1"/>
        </p:nvSpPr>
        <p:spPr>
          <a:xfrm>
            <a:off x="363829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r>
              <a:rPr lang="en-US" sz="1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Exascale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Computing Project</a:t>
            </a:r>
          </a:p>
        </p:txBody>
      </p:sp>
    </p:spTree>
    <p:extLst>
      <p:ext uri="{BB962C8B-B14F-4D97-AF65-F5344CB8AC3E}">
        <p14:creationId xmlns:p14="http://schemas.microsoft.com/office/powerpoint/2010/main" val="2139210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kern="1200" baseline="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5760" y="411480"/>
            <a:ext cx="11376442" cy="510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760" y="1496066"/>
            <a:ext cx="11376442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6773" y="6076497"/>
            <a:ext cx="2366963" cy="640080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-4595" y="6830568"/>
            <a:ext cx="12198096" cy="27432"/>
            <a:chOff x="-9675" y="6830568"/>
            <a:chExt cx="9176303" cy="27432"/>
          </a:xfrm>
        </p:grpSpPr>
        <p:sp>
          <p:nvSpPr>
            <p:cNvPr id="16" name="Rectangle 15"/>
            <p:cNvSpPr/>
            <p:nvPr userDrawn="1"/>
          </p:nvSpPr>
          <p:spPr>
            <a:xfrm>
              <a:off x="5529226" y="6830568"/>
              <a:ext cx="3637402" cy="274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-9675" y="6830568"/>
              <a:ext cx="5542707" cy="2743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8" name="Rectangle 6"/>
          <p:cNvSpPr>
            <a:spLocks noChangeArrowheads="1"/>
          </p:cNvSpPr>
          <p:nvPr userDrawn="1"/>
        </p:nvSpPr>
        <p:spPr bwMode="auto">
          <a:xfrm flipH="1">
            <a:off x="163375" y="6513051"/>
            <a:ext cx="2103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algn="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56"/>
          <p:cNvSpPr txBox="1">
            <a:spLocks noChangeArrowheads="1"/>
          </p:cNvSpPr>
          <p:nvPr userDrawn="1"/>
        </p:nvSpPr>
        <p:spPr>
          <a:xfrm>
            <a:off x="363829" y="6477000"/>
            <a:ext cx="2895600" cy="182562"/>
          </a:xfrm>
          <a:prstGeom prst="rect">
            <a:avLst/>
          </a:prstGeom>
          <a:ln/>
        </p:spPr>
        <p:txBody>
          <a:bodyPr anchor="ctr"/>
          <a:lstStyle/>
          <a:p>
            <a:r>
              <a:rPr lang="en-US" sz="1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Exascale</a:t>
            </a:r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Computing Project</a:t>
            </a:r>
          </a:p>
        </p:txBody>
      </p:sp>
    </p:spTree>
    <p:extLst>
      <p:ext uri="{BB962C8B-B14F-4D97-AF65-F5344CB8AC3E}">
        <p14:creationId xmlns:p14="http://schemas.microsoft.com/office/powerpoint/2010/main" val="1533278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200" b="1" kern="1200" baseline="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ED1C1369-A08C-454A-B0B5-0955BB31B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32" b="1495"/>
          <a:stretch/>
        </p:blipFill>
        <p:spPr>
          <a:xfrm>
            <a:off x="9335860" y="0"/>
            <a:ext cx="2852965" cy="407829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65760" y="411480"/>
            <a:ext cx="11376442" cy="846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65760" y="1737360"/>
            <a:ext cx="11376442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160" y="6183517"/>
            <a:ext cx="1971212" cy="533060"/>
          </a:xfrm>
          <a:prstGeom prst="rect">
            <a:avLst/>
          </a:prstGeom>
        </p:spPr>
      </p:pic>
      <p:sp>
        <p:nvSpPr>
          <p:cNvPr id="8" name="Rectangle 256"/>
          <p:cNvSpPr txBox="1">
            <a:spLocks noChangeArrowheads="1"/>
          </p:cNvSpPr>
          <p:nvPr userDrawn="1"/>
        </p:nvSpPr>
        <p:spPr>
          <a:xfrm>
            <a:off x="363828" y="6477000"/>
            <a:ext cx="3315547" cy="182562"/>
          </a:xfrm>
          <a:prstGeom prst="rect">
            <a:avLst/>
          </a:prstGeom>
          <a:ln/>
        </p:spPr>
        <p:txBody>
          <a:bodyPr anchor="ctr"/>
          <a:lstStyle/>
          <a:p>
            <a:r>
              <a:rPr lang="en-US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 flipH="1">
            <a:off x="163374" y="6513051"/>
            <a:ext cx="515635" cy="14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pPr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11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marL="0" indent="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kern="1200" baseline="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7940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018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756" y="1737360"/>
            <a:ext cx="10098680" cy="4047778"/>
          </a:xfrm>
        </p:spPr>
        <p:txBody>
          <a:bodyPr/>
          <a:lstStyle/>
          <a:p>
            <a:r>
              <a:rPr lang="en-US" dirty="0"/>
              <a:t>Introduction / software install</a:t>
            </a:r>
          </a:p>
          <a:p>
            <a:r>
              <a:rPr lang="en-US" dirty="0"/>
              <a:t>Using VTK-m (+hands on)</a:t>
            </a:r>
          </a:p>
          <a:p>
            <a:r>
              <a:rPr lang="en-US" dirty="0"/>
              <a:t>Break</a:t>
            </a:r>
          </a:p>
          <a:p>
            <a:r>
              <a:rPr lang="en-US" dirty="0">
                <a:solidFill>
                  <a:srgbClr val="FF0000"/>
                </a:solidFill>
              </a:rPr>
              <a:t>Concepts behind VTK-m development</a:t>
            </a:r>
          </a:p>
          <a:p>
            <a:r>
              <a:rPr lang="en-US" dirty="0"/>
              <a:t>3 VTK-m filters (description + hands on)</a:t>
            </a:r>
          </a:p>
          <a:p>
            <a:r>
              <a:rPr lang="en-US" dirty="0"/>
              <a:t>Discussion of upcoming activities / wrap up / Q&amp;A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9022" y="1737360"/>
            <a:ext cx="880533" cy="404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/>
              <a:t>25m</a:t>
            </a:r>
          </a:p>
          <a:p>
            <a:pPr marL="0" indent="0" algn="r">
              <a:buNone/>
            </a:pPr>
            <a:r>
              <a:rPr lang="en-US" dirty="0"/>
              <a:t>65m</a:t>
            </a:r>
          </a:p>
          <a:p>
            <a:pPr marL="0" indent="0" algn="r">
              <a:buNone/>
            </a:pPr>
            <a:r>
              <a:rPr lang="en-US" dirty="0"/>
              <a:t>30m</a:t>
            </a:r>
          </a:p>
          <a:p>
            <a:pPr marL="0" indent="0" algn="r">
              <a:buNone/>
            </a:pPr>
            <a:r>
              <a:rPr lang="en-US" dirty="0"/>
              <a:t>20m</a:t>
            </a:r>
          </a:p>
          <a:p>
            <a:pPr marL="0" indent="0" algn="r">
              <a:buNone/>
            </a:pPr>
            <a:r>
              <a:rPr lang="en-US" dirty="0"/>
              <a:t>60m</a:t>
            </a:r>
          </a:p>
          <a:p>
            <a:pPr marL="0" indent="0" algn="r">
              <a:buNone/>
            </a:pPr>
            <a:r>
              <a:rPr lang="en-US" dirty="0"/>
              <a:t>10m</a:t>
            </a:r>
          </a:p>
        </p:txBody>
      </p:sp>
      <p:sp>
        <p:nvSpPr>
          <p:cNvPr id="6" name="Rectangle 5"/>
          <p:cNvSpPr/>
          <p:nvPr/>
        </p:nvSpPr>
        <p:spPr>
          <a:xfrm>
            <a:off x="105656" y="3237686"/>
            <a:ext cx="880533" cy="41881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9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0947DA-32FC-F248-ABF9-756E8878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worklet?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4245DC-DCF0-4A46-9E73-E056612AEB21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Worklet</a:t>
            </a:r>
            <a:r>
              <a:rPr lang="en-US" dirty="0"/>
              <a:t> in VTK-m: a programming construct </a:t>
            </a:r>
          </a:p>
          <a:p>
            <a:pPr lvl="1"/>
            <a:r>
              <a:rPr lang="en-US" dirty="0"/>
              <a:t>small </a:t>
            </a:r>
            <a:r>
              <a:rPr lang="en-US" dirty="0" err="1"/>
              <a:t>functor</a:t>
            </a:r>
            <a:r>
              <a:rPr lang="en-US" dirty="0"/>
              <a:t> or kernel designed to operate on a small element of data</a:t>
            </a:r>
          </a:p>
          <a:p>
            <a:pPr lvl="2"/>
            <a:r>
              <a:rPr lang="en-US" dirty="0"/>
              <a:t>What is a </a:t>
            </a:r>
            <a:r>
              <a:rPr lang="en-US" dirty="0" err="1"/>
              <a:t>functor</a:t>
            </a:r>
            <a:r>
              <a:rPr lang="en-US" dirty="0"/>
              <a:t>? – a C </a:t>
            </a:r>
            <a:r>
              <a:rPr lang="en-US" dirty="0" err="1"/>
              <a:t>struct</a:t>
            </a:r>
            <a:r>
              <a:rPr lang="en-US" dirty="0"/>
              <a:t>/class with an overloaded ::operator()</a:t>
            </a:r>
          </a:p>
          <a:p>
            <a:pPr lvl="2"/>
            <a:r>
              <a:rPr lang="en-US" dirty="0"/>
              <a:t>::operator() must be declared </a:t>
            </a:r>
            <a:r>
              <a:rPr lang="en-US" dirty="0" err="1"/>
              <a:t>const</a:t>
            </a:r>
            <a:r>
              <a:rPr lang="en-US" dirty="0"/>
              <a:t> – cannot modify state in main instance</a:t>
            </a:r>
          </a:p>
          <a:p>
            <a:pPr lvl="1"/>
            <a:r>
              <a:rPr lang="en-US" dirty="0"/>
              <a:t>And: significant metadata alongside </a:t>
            </a:r>
            <a:r>
              <a:rPr lang="en-US" dirty="0" err="1"/>
              <a:t>functor</a:t>
            </a:r>
            <a:endParaRPr lang="en-US" dirty="0"/>
          </a:p>
          <a:p>
            <a:pPr lvl="2"/>
            <a:r>
              <a:rPr lang="en-US" dirty="0"/>
              <a:t>How data is managed</a:t>
            </a:r>
          </a:p>
          <a:p>
            <a:pPr lvl="2"/>
            <a:r>
              <a:rPr lang="en-US" dirty="0"/>
              <a:t>How execution is structured</a:t>
            </a:r>
          </a:p>
          <a:p>
            <a:pPr lvl="1"/>
            <a:endParaRPr lang="en-US" dirty="0"/>
          </a:p>
          <a:p>
            <a:r>
              <a:rPr lang="en-US" dirty="0"/>
              <a:t>The name “worklet” is meant to apply a small amount of work</a:t>
            </a:r>
          </a:p>
          <a:p>
            <a:r>
              <a:rPr lang="en-US" dirty="0"/>
              <a:t>But: for VTK-m, amount of data is small, </a:t>
            </a:r>
          </a:p>
          <a:p>
            <a:r>
              <a:rPr lang="mr-IN" dirty="0"/>
              <a:t>…</a:t>
            </a:r>
            <a:r>
              <a:rPr lang="en-US" dirty="0"/>
              <a:t> *not* necessarily the amount of instructions performed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99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0947DA-32FC-F248-ABF9-756E8878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worklet? (2/2)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F870C55D-31EA-1D4F-A4EA-063C5C3840C8}"/>
              </a:ext>
            </a:extLst>
          </p:cNvPr>
          <p:cNvSpPr txBox="1">
            <a:spLocks/>
          </p:cNvSpPr>
          <p:nvPr/>
        </p:nvSpPr>
        <p:spPr>
          <a:xfrm>
            <a:off x="872243" y="1824384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VTK-m, worklets must be </a:t>
            </a:r>
            <a:r>
              <a:rPr lang="en-US" u="sng" dirty="0"/>
              <a:t>serial</a:t>
            </a:r>
            <a:r>
              <a:rPr lang="en-US" dirty="0"/>
              <a:t> and </a:t>
            </a:r>
            <a:r>
              <a:rPr lang="en-US" u="sng" dirty="0"/>
              <a:t>stateless</a:t>
            </a:r>
            <a:r>
              <a:rPr lang="en-US" dirty="0"/>
              <a:t> functions</a:t>
            </a:r>
          </a:p>
          <a:p>
            <a:pPr lvl="1"/>
            <a:r>
              <a:rPr lang="mr-IN" dirty="0"/>
              <a:t>…</a:t>
            </a:r>
            <a:r>
              <a:rPr lang="en-US" dirty="0"/>
              <a:t> but this serial </a:t>
            </a:r>
            <a:r>
              <a:rPr lang="en-US" dirty="0" err="1"/>
              <a:t>worklet</a:t>
            </a:r>
            <a:r>
              <a:rPr lang="en-US" dirty="0"/>
              <a:t> code is invoked in parallel on many cores</a:t>
            </a:r>
          </a:p>
          <a:p>
            <a:r>
              <a:rPr lang="en-US" dirty="0"/>
              <a:t>Serial/stateless enables three critical goals:</a:t>
            </a:r>
          </a:p>
          <a:p>
            <a:pPr marL="803275" lvl="1" indent="-457200">
              <a:buFont typeface="+mj-lt"/>
              <a:buAutoNum type="arabicParenR"/>
            </a:pPr>
            <a:r>
              <a:rPr lang="en-US" u="sng" dirty="0"/>
              <a:t>Pervasive parallelism</a:t>
            </a:r>
            <a:r>
              <a:rPr lang="en-US" dirty="0"/>
              <a:t>.  Allows VTK-m to schedule worklet invocations on many independent concurrent threads.</a:t>
            </a:r>
          </a:p>
          <a:p>
            <a:pPr marL="803275" lvl="1" indent="-457200">
              <a:buFont typeface="+mj-lt"/>
              <a:buAutoNum type="arabicParenR"/>
            </a:pPr>
            <a:r>
              <a:rPr lang="en-US" u="sng" dirty="0"/>
              <a:t>Thread safety</a:t>
            </a:r>
            <a:r>
              <a:rPr lang="en-US" dirty="0"/>
              <a:t>. By controlling the memory access the toolkit can insure that no worklet will have any memory collisions, false sharing, or other parallel programming pitfalls. </a:t>
            </a:r>
          </a:p>
          <a:p>
            <a:pPr marL="803275" lvl="1" indent="-457200">
              <a:buFont typeface="+mj-lt"/>
              <a:buAutoNum type="arabicParenR"/>
            </a:pPr>
            <a:r>
              <a:rPr lang="en-US" u="sng" dirty="0"/>
              <a:t>Good programming practices</a:t>
            </a:r>
            <a:r>
              <a:rPr lang="en-US" dirty="0"/>
              <a:t>. The worklet model provides a natural approach to visualization algorithm design that also has good general performance characteristics.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80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0947DA-32FC-F248-ABF9-756E8878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worklets become usable code in VTK-m</a:t>
            </a:r>
            <a:r>
              <a:rPr lang="en-US" dirty="0" smtClean="0"/>
              <a:t>? (1/3) 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0D052ED0-543D-F84D-A9EF-D8A3C38F3164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Developers write worklets as serial </a:t>
            </a:r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This </a:t>
            </a:r>
            <a:r>
              <a:rPr lang="en-US" dirty="0" err="1" smtClean="0"/>
              <a:t>worklet</a:t>
            </a:r>
            <a:r>
              <a:rPr lang="en-US" dirty="0" smtClean="0"/>
              <a:t> corresponds to a parallel pattern</a:t>
            </a:r>
          </a:p>
          <a:p>
            <a:r>
              <a:rPr lang="en-US" dirty="0" smtClean="0"/>
              <a:t>VTK-m has “invokers” that launch a parallel pattern with a given </a:t>
            </a:r>
            <a:r>
              <a:rPr lang="en-US" dirty="0" err="1" smtClean="0"/>
              <a:t>worklet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VTK-m handles whatever layers of concurrency are necessary, thereby removing the onus from the visualization algorithm developer</a:t>
            </a:r>
          </a:p>
          <a:p>
            <a:pPr lvl="1"/>
            <a:r>
              <a:rPr lang="en-US" dirty="0"/>
              <a:t>Concurrency within CUDA, TBB, OpenMP, etc.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88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9">
            <a:extLst>
              <a:ext uri="{FF2B5EF4-FFF2-40B4-BE49-F238E27FC236}">
                <a16:creationId xmlns:a16="http://schemas.microsoft.com/office/drawing/2014/main" xmlns="" id="{8AA231FE-5CE7-EC44-8C60-4ED3A972A974}"/>
              </a:ext>
            </a:extLst>
          </p:cNvPr>
          <p:cNvSpPr/>
          <p:nvPr/>
        </p:nvSpPr>
        <p:spPr>
          <a:xfrm rot="16200000" flipH="1">
            <a:off x="8353582" y="1237614"/>
            <a:ext cx="543295" cy="1742366"/>
          </a:xfrm>
          <a:prstGeom prst="downArrow">
            <a:avLst/>
          </a:prstGeom>
          <a:solidFill>
            <a:schemeClr val="tx1">
              <a:alpha val="1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0947DA-32FC-F248-ABF9-756E8878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worklets become usable code in VTK-m? (</a:t>
            </a:r>
            <a:r>
              <a:rPr lang="en-US" dirty="0" smtClean="0"/>
              <a:t>2/3)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0D052ED0-543D-F84D-A9EF-D8A3C38F3164}"/>
              </a:ext>
            </a:extLst>
          </p:cNvPr>
          <p:cNvSpPr txBox="1">
            <a:spLocks/>
          </p:cNvSpPr>
          <p:nvPr/>
        </p:nvSpPr>
        <p:spPr>
          <a:xfrm>
            <a:off x="458452" y="1238595"/>
            <a:ext cx="4379736" cy="5207925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</a:t>
            </a:r>
            <a:r>
              <a:rPr lang="en-US" dirty="0"/>
              <a:t>VTK-m </a:t>
            </a:r>
            <a:r>
              <a:rPr lang="en-US" dirty="0" smtClean="0"/>
              <a:t>“algorithm</a:t>
            </a:r>
            <a:r>
              <a:rPr lang="en-US" dirty="0"/>
              <a:t>”:</a:t>
            </a:r>
          </a:p>
          <a:p>
            <a:pPr lvl="1"/>
            <a:r>
              <a:rPr lang="en-US" dirty="0"/>
              <a:t>Applies sequence of </a:t>
            </a:r>
            <a:r>
              <a:rPr lang="en-US" dirty="0" smtClean="0"/>
              <a:t>parallel patterns </a:t>
            </a:r>
            <a:r>
              <a:rPr lang="en-US" dirty="0"/>
              <a:t>on inputs to produce outputs</a:t>
            </a:r>
          </a:p>
          <a:p>
            <a:pPr lvl="1"/>
            <a:r>
              <a:rPr lang="en-US" dirty="0"/>
              <a:t>Inputs/Outputs can be </a:t>
            </a:r>
            <a:r>
              <a:rPr lang="en-US" dirty="0" err="1"/>
              <a:t>vtkm</a:t>
            </a:r>
            <a:r>
              <a:rPr lang="en-US" dirty="0"/>
              <a:t> </a:t>
            </a:r>
            <a:r>
              <a:rPr lang="en-US" dirty="0" err="1"/>
              <a:t>ArrayHandles</a:t>
            </a:r>
            <a:r>
              <a:rPr lang="en-US" dirty="0"/>
              <a:t> and/or </a:t>
            </a:r>
            <a:r>
              <a:rPr lang="en-US" dirty="0" err="1"/>
              <a:t>DataSet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8A67C837-BF82-F441-A80A-C30AD9D5E2A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464283" y="1822786"/>
          <a:ext cx="1249680" cy="198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11379854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7905818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18055775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6786859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35725673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33566886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7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634233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9EFEC76-09EA-CA44-ADF5-D0F28531878A}"/>
              </a:ext>
            </a:extLst>
          </p:cNvPr>
          <p:cNvSpPr/>
          <p:nvPr/>
        </p:nvSpPr>
        <p:spPr>
          <a:xfrm>
            <a:off x="6085653" y="1737180"/>
            <a:ext cx="333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I</a:t>
            </a:r>
            <a:r>
              <a:rPr lang="en-US" b="1" baseline="-25000" dirty="0"/>
              <a:t>1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C945A77A-7537-3E44-A069-2B152B71F41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464283" y="2267021"/>
          <a:ext cx="1249680" cy="198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11379854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7905818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18055775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6786859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35725673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33566886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7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6342334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D695C7C-9785-4E4E-8A2F-BCFB02E4216B}"/>
              </a:ext>
            </a:extLst>
          </p:cNvPr>
          <p:cNvSpPr/>
          <p:nvPr/>
        </p:nvSpPr>
        <p:spPr>
          <a:xfrm>
            <a:off x="6085653" y="2181415"/>
            <a:ext cx="333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I</a:t>
            </a:r>
            <a:r>
              <a:rPr lang="en-US" b="1" baseline="-25000" dirty="0"/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08C2C6D-7B15-2644-BA27-C6902387719A}"/>
              </a:ext>
            </a:extLst>
          </p:cNvPr>
          <p:cNvSpPr/>
          <p:nvPr/>
        </p:nvSpPr>
        <p:spPr>
          <a:xfrm>
            <a:off x="7834253" y="1699728"/>
            <a:ext cx="1249680" cy="813567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Pattern</a:t>
            </a:r>
            <a:r>
              <a:rPr lang="en-US" sz="2000" baseline="-25000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74970D0B-3BC3-854D-9EF4-3165042BF55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624167" y="1983295"/>
          <a:ext cx="1249680" cy="198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11379854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7905818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18055775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6786859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35725673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33566886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7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6342334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E03A5B0-F710-AC41-BC76-276457B07488}"/>
              </a:ext>
            </a:extLst>
          </p:cNvPr>
          <p:cNvSpPr/>
          <p:nvPr/>
        </p:nvSpPr>
        <p:spPr>
          <a:xfrm>
            <a:off x="10873847" y="1921845"/>
            <a:ext cx="449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xmlns="" id="{BC72A017-3445-DE47-A2C2-27E2359C7761}"/>
              </a:ext>
            </a:extLst>
          </p:cNvPr>
          <p:cNvSpPr/>
          <p:nvPr/>
        </p:nvSpPr>
        <p:spPr>
          <a:xfrm rot="16200000" flipH="1">
            <a:off x="8374616" y="2466795"/>
            <a:ext cx="543295" cy="1742366"/>
          </a:xfrm>
          <a:prstGeom prst="downArrow">
            <a:avLst/>
          </a:prstGeom>
          <a:solidFill>
            <a:schemeClr val="tx1">
              <a:alpha val="1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B05F17D6-7635-A64D-885D-FAF594AB683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477862" y="2944485"/>
          <a:ext cx="1249680" cy="198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11379854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7905818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18055775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6786859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35725673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33566886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7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634233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3DE3F15-59AA-714B-AA02-D09BCA5412DE}"/>
              </a:ext>
            </a:extLst>
          </p:cNvPr>
          <p:cNvSpPr/>
          <p:nvPr/>
        </p:nvSpPr>
        <p:spPr>
          <a:xfrm>
            <a:off x="6125735" y="2858879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I</a:t>
            </a:r>
            <a:r>
              <a:rPr lang="en-US" b="1" baseline="-25000" dirty="0"/>
              <a:t>3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45F469A5-3895-BA49-8947-B731D7AE5E4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487082" y="3271321"/>
          <a:ext cx="1249680" cy="198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11379854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7905818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18055775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6786859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35725673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33566886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7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6342334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A76C156-9880-8444-8073-EE0B1BE20097}"/>
              </a:ext>
            </a:extLst>
          </p:cNvPr>
          <p:cNvSpPr/>
          <p:nvPr/>
        </p:nvSpPr>
        <p:spPr>
          <a:xfrm>
            <a:off x="6134955" y="3185715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I</a:t>
            </a:r>
            <a:r>
              <a:rPr lang="en-US" b="1" baseline="-25000" dirty="0"/>
              <a:t>4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12B0786-0EB7-7D44-A350-28695B9C53A3}"/>
              </a:ext>
            </a:extLst>
          </p:cNvPr>
          <p:cNvSpPr/>
          <p:nvPr/>
        </p:nvSpPr>
        <p:spPr>
          <a:xfrm>
            <a:off x="7868539" y="2928909"/>
            <a:ext cx="1249680" cy="813567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Pattern</a:t>
            </a:r>
            <a:r>
              <a:rPr lang="en-US" sz="2000" baseline="-25000" dirty="0">
                <a:solidFill>
                  <a:schemeClr val="bg1"/>
                </a:solidFill>
              </a:rPr>
              <a:t>2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xmlns="" id="{9AEDE40A-D4A0-1649-BC5F-98921AC9289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645201" y="3212476"/>
          <a:ext cx="1249680" cy="198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11379854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7905818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18055775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6786859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35725673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33566886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7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6342334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64764D6-2310-C143-A231-CEFAF90EA031}"/>
              </a:ext>
            </a:extLst>
          </p:cNvPr>
          <p:cNvSpPr/>
          <p:nvPr/>
        </p:nvSpPr>
        <p:spPr>
          <a:xfrm>
            <a:off x="10894880" y="3151026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2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EFB089CB-B076-E043-9BA3-42A93FAECA9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477862" y="3642249"/>
          <a:ext cx="1249680" cy="198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11379854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7905818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18055775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6786859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35725673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33566886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7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6342334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BCE1A44-494C-C340-935A-936619DD3D1F}"/>
              </a:ext>
            </a:extLst>
          </p:cNvPr>
          <p:cNvSpPr/>
          <p:nvPr/>
        </p:nvSpPr>
        <p:spPr>
          <a:xfrm>
            <a:off x="6125735" y="3556643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I</a:t>
            </a:r>
            <a:r>
              <a:rPr lang="en-US" b="1" baseline="-25000" dirty="0"/>
              <a:t>5</a:t>
            </a:r>
          </a:p>
        </p:txBody>
      </p:sp>
      <p:sp>
        <p:nvSpPr>
          <p:cNvPr id="23" name="Left Bracket 22">
            <a:extLst>
              <a:ext uri="{FF2B5EF4-FFF2-40B4-BE49-F238E27FC236}">
                <a16:creationId xmlns:a16="http://schemas.microsoft.com/office/drawing/2014/main" xmlns="" id="{17489763-E4C7-9F47-B460-5697CF645BC5}"/>
              </a:ext>
            </a:extLst>
          </p:cNvPr>
          <p:cNvSpPr/>
          <p:nvPr/>
        </p:nvSpPr>
        <p:spPr>
          <a:xfrm>
            <a:off x="6108173" y="1699728"/>
            <a:ext cx="106767" cy="87793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72E56DA-F95B-3B42-85FE-5F37BCD23AE2}"/>
              </a:ext>
            </a:extLst>
          </p:cNvPr>
          <p:cNvSpPr txBox="1"/>
          <p:nvPr/>
        </p:nvSpPr>
        <p:spPr>
          <a:xfrm rot="16200000">
            <a:off x="5473033" y="1907225"/>
            <a:ext cx="906915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Step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2FF93C8-3028-0B4F-A2DE-7AFD8E8F6C88}"/>
              </a:ext>
            </a:extLst>
          </p:cNvPr>
          <p:cNvSpPr txBox="1"/>
          <p:nvPr/>
        </p:nvSpPr>
        <p:spPr>
          <a:xfrm rot="16200000">
            <a:off x="5464841" y="3184411"/>
            <a:ext cx="906915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Step 2</a:t>
            </a:r>
          </a:p>
        </p:txBody>
      </p:sp>
      <p:sp>
        <p:nvSpPr>
          <p:cNvPr id="26" name="Left Bracket 25">
            <a:extLst>
              <a:ext uri="{FF2B5EF4-FFF2-40B4-BE49-F238E27FC236}">
                <a16:creationId xmlns:a16="http://schemas.microsoft.com/office/drawing/2014/main" xmlns="" id="{26DD5D86-2583-D342-984D-785EE5082272}"/>
              </a:ext>
            </a:extLst>
          </p:cNvPr>
          <p:cNvSpPr/>
          <p:nvPr/>
        </p:nvSpPr>
        <p:spPr>
          <a:xfrm>
            <a:off x="6096637" y="2951643"/>
            <a:ext cx="118303" cy="98149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xmlns="" id="{2A340893-02D4-1543-8CB0-5E9F1E832959}"/>
              </a:ext>
            </a:extLst>
          </p:cNvPr>
          <p:cNvSpPr/>
          <p:nvPr/>
        </p:nvSpPr>
        <p:spPr>
          <a:xfrm rot="16200000" flipH="1">
            <a:off x="8502370" y="4366131"/>
            <a:ext cx="543295" cy="1742366"/>
          </a:xfrm>
          <a:prstGeom prst="downArrow">
            <a:avLst/>
          </a:prstGeom>
          <a:solidFill>
            <a:schemeClr val="tx1">
              <a:alpha val="1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xmlns="" id="{91689814-9987-B74D-9C64-7C34844F54D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13071" y="4951303"/>
          <a:ext cx="1249680" cy="198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11379854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7905818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18055775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6786859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35725673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33566886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7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6342334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B24061F7-4021-6540-BBE1-914214EF0B07}"/>
              </a:ext>
            </a:extLst>
          </p:cNvPr>
          <p:cNvSpPr/>
          <p:nvPr/>
        </p:nvSpPr>
        <p:spPr>
          <a:xfrm>
            <a:off x="6144673" y="4865697"/>
            <a:ext cx="513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I</a:t>
            </a:r>
            <a:r>
              <a:rPr lang="en-US" b="1" baseline="-25000" dirty="0"/>
              <a:t>M-1</a:t>
            </a:r>
          </a:p>
        </p:txBody>
      </p:sp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xmlns="" id="{2B63DB9F-BDF7-F245-B0C3-13677453FD5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613071" y="5395538"/>
          <a:ext cx="1249680" cy="198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11379854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7905818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18055775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6786859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35725673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33566886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7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6342334"/>
                  </a:ext>
                </a:extLst>
              </a:tr>
            </a:tbl>
          </a:graphicData>
        </a:graphic>
      </p:graphicFrame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9E74C889-91DE-5245-9351-E1133B7474E9}"/>
              </a:ext>
            </a:extLst>
          </p:cNvPr>
          <p:cNvSpPr/>
          <p:nvPr/>
        </p:nvSpPr>
        <p:spPr>
          <a:xfrm>
            <a:off x="6212800" y="5309932"/>
            <a:ext cx="377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I</a:t>
            </a:r>
            <a:r>
              <a:rPr lang="en-US" b="1" baseline="-25000" dirty="0"/>
              <a:t>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C4A6908-FA4A-8747-A68A-46061A578244}"/>
              </a:ext>
            </a:extLst>
          </p:cNvPr>
          <p:cNvSpPr/>
          <p:nvPr/>
        </p:nvSpPr>
        <p:spPr>
          <a:xfrm>
            <a:off x="7983041" y="4828245"/>
            <a:ext cx="1249680" cy="813567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Pattern</a:t>
            </a:r>
            <a:r>
              <a:rPr lang="en-US" sz="2000" baseline="-25000" dirty="0" err="1">
                <a:solidFill>
                  <a:schemeClr val="bg1"/>
                </a:solidFill>
              </a:rPr>
              <a:t>M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xmlns="" id="{168014A0-09C6-364F-B7FD-DBFAE1D05F3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772955" y="5111812"/>
          <a:ext cx="1249680" cy="198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11379854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7905818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18055775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6786859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35725673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33566886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7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6342334"/>
                  </a:ext>
                </a:extLst>
              </a:tr>
            </a:tbl>
          </a:graphicData>
        </a:graphic>
      </p:graphicFrame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469DBB64-0757-8140-9BAF-F59F85620E09}"/>
              </a:ext>
            </a:extLst>
          </p:cNvPr>
          <p:cNvSpPr/>
          <p:nvPr/>
        </p:nvSpPr>
        <p:spPr>
          <a:xfrm>
            <a:off x="11000993" y="5050362"/>
            <a:ext cx="4924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M</a:t>
            </a:r>
          </a:p>
        </p:txBody>
      </p:sp>
      <p:sp>
        <p:nvSpPr>
          <p:cNvPr id="35" name="Left Bracket 34">
            <a:extLst>
              <a:ext uri="{FF2B5EF4-FFF2-40B4-BE49-F238E27FC236}">
                <a16:creationId xmlns:a16="http://schemas.microsoft.com/office/drawing/2014/main" xmlns="" id="{3A8FC4D1-3394-DE45-9B84-CA45B5ABF913}"/>
              </a:ext>
            </a:extLst>
          </p:cNvPr>
          <p:cNvSpPr/>
          <p:nvPr/>
        </p:nvSpPr>
        <p:spPr>
          <a:xfrm>
            <a:off x="6152350" y="4865697"/>
            <a:ext cx="106767" cy="87793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FEA5DFEC-14EF-BA40-B122-7F92AF9A1A36}"/>
              </a:ext>
            </a:extLst>
          </p:cNvPr>
          <p:cNvSpPr txBox="1"/>
          <p:nvPr/>
        </p:nvSpPr>
        <p:spPr>
          <a:xfrm rot="16200000">
            <a:off x="5487259" y="5079176"/>
            <a:ext cx="945387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Step 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49F9BC42-13CC-DB4A-B213-3856479B9ECA}"/>
              </a:ext>
            </a:extLst>
          </p:cNvPr>
          <p:cNvSpPr txBox="1"/>
          <p:nvPr/>
        </p:nvSpPr>
        <p:spPr>
          <a:xfrm>
            <a:off x="8405722" y="3603635"/>
            <a:ext cx="314924" cy="1181862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b="1" dirty="0"/>
              <a:t>.</a:t>
            </a:r>
          </a:p>
          <a:p>
            <a:pPr algn="l">
              <a:lnSpc>
                <a:spcPct val="90000"/>
              </a:lnSpc>
            </a:pPr>
            <a:r>
              <a:rPr lang="en-US" sz="2400" b="1" dirty="0"/>
              <a:t>.</a:t>
            </a:r>
          </a:p>
          <a:p>
            <a:pPr algn="l">
              <a:lnSpc>
                <a:spcPct val="90000"/>
              </a:lnSpc>
            </a:pPr>
            <a:r>
              <a:rPr lang="en-US" sz="2400" b="1" dirty="0"/>
              <a:t>.</a:t>
            </a:r>
          </a:p>
        </p:txBody>
      </p:sp>
      <p:sp>
        <p:nvSpPr>
          <p:cNvPr id="38" name="Diamond 37"/>
          <p:cNvSpPr/>
          <p:nvPr/>
        </p:nvSpPr>
        <p:spPr>
          <a:xfrm>
            <a:off x="8893303" y="1950054"/>
            <a:ext cx="318384" cy="338741"/>
          </a:xfrm>
          <a:prstGeom prst="diamond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9" name="Diamond 38"/>
          <p:cNvSpPr/>
          <p:nvPr/>
        </p:nvSpPr>
        <p:spPr>
          <a:xfrm>
            <a:off x="8927589" y="3176767"/>
            <a:ext cx="318384" cy="338741"/>
          </a:xfrm>
          <a:prstGeom prst="diamond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0" name="Diamond 39"/>
          <p:cNvSpPr/>
          <p:nvPr/>
        </p:nvSpPr>
        <p:spPr>
          <a:xfrm>
            <a:off x="9052495" y="5050362"/>
            <a:ext cx="318384" cy="338741"/>
          </a:xfrm>
          <a:prstGeom prst="diamond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078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own Arrow 17">
            <a:extLst>
              <a:ext uri="{FF2B5EF4-FFF2-40B4-BE49-F238E27FC236}">
                <a16:creationId xmlns:a16="http://schemas.microsoft.com/office/drawing/2014/main" xmlns="" id="{60462BE7-3A24-2C48-85B4-5EA29EA50695}"/>
              </a:ext>
            </a:extLst>
          </p:cNvPr>
          <p:cNvSpPr/>
          <p:nvPr/>
        </p:nvSpPr>
        <p:spPr>
          <a:xfrm rot="16200000" flipH="1">
            <a:off x="9404836" y="1806180"/>
            <a:ext cx="543295" cy="1134898"/>
          </a:xfrm>
          <a:prstGeom prst="downArrow">
            <a:avLst/>
          </a:prstGeom>
          <a:solidFill>
            <a:schemeClr val="tx1">
              <a:alpha val="1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xmlns="" id="{50D7BEF3-15CC-B240-B7B0-FB6999AFEAF4}"/>
              </a:ext>
            </a:extLst>
          </p:cNvPr>
          <p:cNvSpPr/>
          <p:nvPr/>
        </p:nvSpPr>
        <p:spPr>
          <a:xfrm flipH="1">
            <a:off x="8097647" y="1075096"/>
            <a:ext cx="543295" cy="1023995"/>
          </a:xfrm>
          <a:prstGeom prst="downArrow">
            <a:avLst/>
          </a:prstGeom>
          <a:solidFill>
            <a:schemeClr val="tx1">
              <a:alpha val="1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B0947DA-32FC-F248-ABF9-756E8878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worklets become usable code in VTK-m? </a:t>
            </a:r>
            <a:r>
              <a:rPr lang="en-US" dirty="0" smtClean="0"/>
              <a:t>(</a:t>
            </a:r>
            <a:r>
              <a:rPr lang="en-US" dirty="0" smtClean="0"/>
              <a:t>3/3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0D052ED0-543D-F84D-A9EF-D8A3C38F3164}"/>
              </a:ext>
            </a:extLst>
          </p:cNvPr>
          <p:cNvSpPr txBox="1">
            <a:spLocks/>
          </p:cNvSpPr>
          <p:nvPr/>
        </p:nvSpPr>
        <p:spPr>
          <a:xfrm>
            <a:off x="206094" y="1325880"/>
            <a:ext cx="5653680" cy="4437809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Key observations:</a:t>
            </a:r>
          </a:p>
          <a:p>
            <a:pPr lvl="1"/>
            <a:r>
              <a:rPr lang="en-US" dirty="0" smtClean="0"/>
              <a:t>Can use a pattern multiple times with different </a:t>
            </a:r>
            <a:r>
              <a:rPr lang="en-US" dirty="0" err="1" smtClean="0"/>
              <a:t>worklets</a:t>
            </a:r>
            <a:endParaRPr lang="en-US" dirty="0"/>
          </a:p>
          <a:p>
            <a:pPr lvl="1"/>
            <a:r>
              <a:rPr lang="en-US" dirty="0"/>
              <a:t>Output of one invocation can be used as input in another invocation</a:t>
            </a:r>
          </a:p>
          <a:p>
            <a:pPr lvl="1"/>
            <a:r>
              <a:rPr lang="en-US" dirty="0"/>
              <a:t>Filters encapsulate a sequence of worklets intended for users of VTK-m</a:t>
            </a:r>
          </a:p>
          <a:p>
            <a:pPr lvl="1"/>
            <a:r>
              <a:rPr lang="en-US" dirty="0"/>
              <a:t>Invocations happen in control environment, but they spawn worklets in the execution environment</a:t>
            </a:r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C99286EE-0D46-EB4F-A706-81E0FC62759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45062" y="1127760"/>
          <a:ext cx="1249680" cy="198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11379854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7905818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18055775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6786859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35725673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33566886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7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634233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13236EA-11D4-1245-B634-BAED06962D1F}"/>
              </a:ext>
            </a:extLst>
          </p:cNvPr>
          <p:cNvSpPr/>
          <p:nvPr/>
        </p:nvSpPr>
        <p:spPr>
          <a:xfrm>
            <a:off x="6019440" y="1042154"/>
            <a:ext cx="333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I</a:t>
            </a:r>
            <a:r>
              <a:rPr lang="en-US" b="1" baseline="-25000" dirty="0"/>
              <a:t>1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037E25D7-242C-2347-AD55-4EE6425EDF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45062" y="1411486"/>
          <a:ext cx="1249680" cy="198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11379854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7905818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18055775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6786859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35725673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33566886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7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6342334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EF244C0-C8A9-7F44-B2BC-221D082A6D1F}"/>
              </a:ext>
            </a:extLst>
          </p:cNvPr>
          <p:cNvSpPr/>
          <p:nvPr/>
        </p:nvSpPr>
        <p:spPr>
          <a:xfrm>
            <a:off x="6019440" y="1325880"/>
            <a:ext cx="333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I</a:t>
            </a:r>
            <a:r>
              <a:rPr lang="en-US" b="1" baseline="-25000" dirty="0"/>
              <a:t>2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xmlns="" id="{BF9A7D12-40A6-4347-A0D9-1C6F7E166E8C}"/>
              </a:ext>
            </a:extLst>
          </p:cNvPr>
          <p:cNvSpPr/>
          <p:nvPr/>
        </p:nvSpPr>
        <p:spPr>
          <a:xfrm rot="16200000" flipH="1">
            <a:off x="7943553" y="758843"/>
            <a:ext cx="543295" cy="1134900"/>
          </a:xfrm>
          <a:prstGeom prst="downArrow">
            <a:avLst/>
          </a:prstGeom>
          <a:solidFill>
            <a:schemeClr val="tx1">
              <a:alpha val="1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04C9E4E9-01F5-FA4E-BEB5-0EFDE5246FB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764119" y="2101566"/>
          <a:ext cx="1249680" cy="198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11379854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7905818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18055775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6786859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35725673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33566886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7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6342334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016576-6ABF-FE48-A34C-DA4495A4FF77}"/>
              </a:ext>
            </a:extLst>
          </p:cNvPr>
          <p:cNvSpPr/>
          <p:nvPr/>
        </p:nvSpPr>
        <p:spPr>
          <a:xfrm>
            <a:off x="7371185" y="1998440"/>
            <a:ext cx="449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1D550D2-38F4-AE4B-9354-230EAEF7191A}"/>
              </a:ext>
            </a:extLst>
          </p:cNvPr>
          <p:cNvSpPr/>
          <p:nvPr/>
        </p:nvSpPr>
        <p:spPr>
          <a:xfrm>
            <a:off x="7807416" y="1004702"/>
            <a:ext cx="1134899" cy="65181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Pattern</a:t>
            </a:r>
            <a:r>
              <a:rPr lang="en-US" baseline="-25000" dirty="0">
                <a:solidFill>
                  <a:schemeClr val="bg1"/>
                </a:solidFill>
              </a:rPr>
              <a:t>1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A565E99B-867C-744B-B2EF-6DBF6E5EDB1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763764" y="2432207"/>
          <a:ext cx="1249680" cy="198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11379854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7905818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18055775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6786859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35725673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33566886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7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6342334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8F86C75-819A-1141-A599-8CB4F494E5C2}"/>
              </a:ext>
            </a:extLst>
          </p:cNvPr>
          <p:cNvSpPr/>
          <p:nvPr/>
        </p:nvSpPr>
        <p:spPr>
          <a:xfrm>
            <a:off x="7438308" y="2346601"/>
            <a:ext cx="333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I</a:t>
            </a:r>
            <a:r>
              <a:rPr lang="en-US" b="1" baseline="-25000" dirty="0"/>
              <a:t>3</a:t>
            </a: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xmlns="" id="{E691D829-826B-CA4B-A44B-A53669C19DF7}"/>
              </a:ext>
            </a:extLst>
          </p:cNvPr>
          <p:cNvSpPr/>
          <p:nvPr/>
        </p:nvSpPr>
        <p:spPr>
          <a:xfrm flipH="1">
            <a:off x="9676482" y="2156703"/>
            <a:ext cx="543295" cy="1076828"/>
          </a:xfrm>
          <a:prstGeom prst="downArrow">
            <a:avLst/>
          </a:prstGeom>
          <a:solidFill>
            <a:schemeClr val="tx1">
              <a:alpha val="1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CE9EC503-7570-2E44-943E-F3E97E3A104C}"/>
              </a:ext>
            </a:extLst>
          </p:cNvPr>
          <p:cNvSpPr/>
          <p:nvPr/>
        </p:nvSpPr>
        <p:spPr>
          <a:xfrm>
            <a:off x="9399264" y="2026315"/>
            <a:ext cx="1134899" cy="651819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Pattern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A464C51D-3A6E-4043-8C2F-F079D7EC487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362079" y="3341904"/>
          <a:ext cx="1249680" cy="198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xmlns="" val="11379854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7905818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18055775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6786859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35725673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33566886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sz="7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96342334"/>
                  </a:ext>
                </a:extLst>
              </a:tr>
            </a:tbl>
          </a:graphicData>
        </a:graphic>
      </p:graphicFrame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C693FDB-9704-CB47-829C-00E556C21934}"/>
              </a:ext>
            </a:extLst>
          </p:cNvPr>
          <p:cNvSpPr/>
          <p:nvPr/>
        </p:nvSpPr>
        <p:spPr>
          <a:xfrm>
            <a:off x="8969144" y="3238778"/>
            <a:ext cx="449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O</a:t>
            </a:r>
            <a:r>
              <a:rPr lang="en-US" b="1" baseline="-25000" dirty="0"/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1556BEE-7C7D-E341-BE68-70698366029D}"/>
              </a:ext>
            </a:extLst>
          </p:cNvPr>
          <p:cNvSpPr/>
          <p:nvPr/>
        </p:nvSpPr>
        <p:spPr>
          <a:xfrm>
            <a:off x="6819406" y="4285350"/>
            <a:ext cx="2857076" cy="1855304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Filter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EAA11BC3-6BDF-8E41-BCA3-915E7ADE4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860" y="4633511"/>
            <a:ext cx="2400118" cy="1426550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31A56C30-F31D-8841-80EA-0101FA7C54A2}"/>
              </a:ext>
            </a:extLst>
          </p:cNvPr>
          <p:cNvCxnSpPr/>
          <p:nvPr/>
        </p:nvCxnSpPr>
        <p:spPr>
          <a:xfrm>
            <a:off x="6353185" y="4837043"/>
            <a:ext cx="7196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DC34102F-BDE3-E64D-B54C-FDD3C62D8174}"/>
              </a:ext>
            </a:extLst>
          </p:cNvPr>
          <p:cNvCxnSpPr/>
          <p:nvPr/>
        </p:nvCxnSpPr>
        <p:spPr>
          <a:xfrm>
            <a:off x="6353185" y="5002695"/>
            <a:ext cx="71967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19C23096-F3B4-CC4C-91F8-6A2B1B92689A}"/>
              </a:ext>
            </a:extLst>
          </p:cNvPr>
          <p:cNvCxnSpPr>
            <a:cxnSpLocks/>
          </p:cNvCxnSpPr>
          <p:nvPr/>
        </p:nvCxnSpPr>
        <p:spPr>
          <a:xfrm>
            <a:off x="6353185" y="5486399"/>
            <a:ext cx="1418869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xmlns="" id="{2B6B8C5F-D000-8147-ADB0-4AC4DDA61FB3}"/>
              </a:ext>
            </a:extLst>
          </p:cNvPr>
          <p:cNvCxnSpPr>
            <a:cxnSpLocks/>
          </p:cNvCxnSpPr>
          <p:nvPr/>
        </p:nvCxnSpPr>
        <p:spPr>
          <a:xfrm>
            <a:off x="9418306" y="5956851"/>
            <a:ext cx="1031034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678D4B2-F9A5-1E4D-81AD-DCAC86872DA8}"/>
              </a:ext>
            </a:extLst>
          </p:cNvPr>
          <p:cNvSpPr txBox="1"/>
          <p:nvPr/>
        </p:nvSpPr>
        <p:spPr>
          <a:xfrm>
            <a:off x="10449340" y="5737184"/>
            <a:ext cx="1232450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Output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DE087838-54F6-9F4A-9386-AE3FC3E1FA7C}"/>
              </a:ext>
            </a:extLst>
          </p:cNvPr>
          <p:cNvSpPr txBox="1"/>
          <p:nvPr/>
        </p:nvSpPr>
        <p:spPr>
          <a:xfrm>
            <a:off x="5332665" y="4856542"/>
            <a:ext cx="1232450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Inputs</a:t>
            </a:r>
          </a:p>
        </p:txBody>
      </p:sp>
      <p:sp>
        <p:nvSpPr>
          <p:cNvPr id="50" name="Left Brace 49">
            <a:extLst>
              <a:ext uri="{FF2B5EF4-FFF2-40B4-BE49-F238E27FC236}">
                <a16:creationId xmlns:a16="http://schemas.microsoft.com/office/drawing/2014/main" xmlns="" id="{964C3E96-6EA1-7E46-8DDB-EC5D94FDE5DC}"/>
              </a:ext>
            </a:extLst>
          </p:cNvPr>
          <p:cNvSpPr/>
          <p:nvPr/>
        </p:nvSpPr>
        <p:spPr>
          <a:xfrm>
            <a:off x="6120349" y="4692138"/>
            <a:ext cx="249541" cy="860728"/>
          </a:xfrm>
          <a:prstGeom prst="leftBrac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iamond 28"/>
          <p:cNvSpPr/>
          <p:nvPr/>
        </p:nvSpPr>
        <p:spPr>
          <a:xfrm>
            <a:off x="8783597" y="1167819"/>
            <a:ext cx="318384" cy="338741"/>
          </a:xfrm>
          <a:prstGeom prst="diamond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0" name="Diamond 29"/>
          <p:cNvSpPr/>
          <p:nvPr/>
        </p:nvSpPr>
        <p:spPr>
          <a:xfrm>
            <a:off x="10372972" y="2183106"/>
            <a:ext cx="318384" cy="338741"/>
          </a:xfrm>
          <a:prstGeom prst="diamond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1" name="Diamond 30"/>
          <p:cNvSpPr/>
          <p:nvPr/>
        </p:nvSpPr>
        <p:spPr>
          <a:xfrm>
            <a:off x="8520801" y="4790496"/>
            <a:ext cx="120141" cy="132092"/>
          </a:xfrm>
          <a:prstGeom prst="diamond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4" name="Diamond 33"/>
          <p:cNvSpPr/>
          <p:nvPr/>
        </p:nvSpPr>
        <p:spPr>
          <a:xfrm>
            <a:off x="9296225" y="5332256"/>
            <a:ext cx="120141" cy="132092"/>
          </a:xfrm>
          <a:prstGeom prst="diamond">
            <a:avLst/>
          </a:prstGeom>
          <a:solidFill>
            <a:schemeClr val="accent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46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222F84-F65C-0F44-887F-456616924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 Handles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5F61D4-A3AA-8E4F-9EC9-84ACB5FE00F2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Array handles: </a:t>
            </a:r>
          </a:p>
          <a:p>
            <a:pPr lvl="1"/>
            <a:r>
              <a:rPr lang="en-US" dirty="0"/>
              <a:t>a link in the control environment to arrays that exist in the execution environment</a:t>
            </a:r>
          </a:p>
          <a:p>
            <a:pPr lvl="1"/>
            <a:r>
              <a:rPr lang="en-US" dirty="0"/>
              <a:t>automate data transfers between host and device</a:t>
            </a:r>
          </a:p>
          <a:p>
            <a:r>
              <a:rPr lang="en-US" dirty="0"/>
              <a:t>Use cases</a:t>
            </a:r>
          </a:p>
          <a:p>
            <a:pPr lvl="1"/>
            <a:r>
              <a:rPr lang="en-US" dirty="0"/>
              <a:t>Invoking parallel patterns</a:t>
            </a:r>
          </a:p>
          <a:p>
            <a:pPr lvl="2"/>
            <a:r>
              <a:rPr lang="en-US" dirty="0"/>
              <a:t>This occurs in control environment</a:t>
            </a:r>
          </a:p>
          <a:p>
            <a:pPr lvl="2"/>
            <a:r>
              <a:rPr lang="en-US" dirty="0"/>
              <a:t>Invokers take array handles as input</a:t>
            </a:r>
          </a:p>
          <a:p>
            <a:pPr lvl="1"/>
            <a:r>
              <a:rPr lang="en-US" dirty="0"/>
              <a:t>Data access</a:t>
            </a:r>
          </a:p>
          <a:p>
            <a:pPr lvl="2"/>
            <a:r>
              <a:rPr lang="en-US" dirty="0"/>
              <a:t>get results from execution environment back to control environment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70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parallel patterns?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5F61D4-A3AA-8E4F-9EC9-84ACB5FE00F2}"/>
              </a:ext>
            </a:extLst>
          </p:cNvPr>
          <p:cNvSpPr txBox="1">
            <a:spLocks/>
          </p:cNvSpPr>
          <p:nvPr/>
        </p:nvSpPr>
        <p:spPr>
          <a:xfrm>
            <a:off x="570090" y="10769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5 parallel patterns set up to work with </a:t>
            </a:r>
            <a:r>
              <a:rPr lang="en-US" dirty="0" err="1"/>
              <a:t>worklets</a:t>
            </a:r>
            <a:r>
              <a:rPr lang="en-US" dirty="0"/>
              <a:t> (simplifies programming)</a:t>
            </a:r>
          </a:p>
          <a:p>
            <a:pPr lvl="1"/>
            <a:r>
              <a:rPr lang="en-US" dirty="0"/>
              <a:t>Map Field (upcoming slide)</a:t>
            </a:r>
          </a:p>
          <a:p>
            <a:pPr lvl="1"/>
            <a:r>
              <a:rPr lang="en-US" dirty="0"/>
              <a:t>Visit Point With Cells (upcoming slide)</a:t>
            </a:r>
          </a:p>
          <a:p>
            <a:pPr lvl="1"/>
            <a:r>
              <a:rPr lang="en-US" dirty="0"/>
              <a:t>Visit Cell With Points (upcoming slide)</a:t>
            </a:r>
          </a:p>
          <a:p>
            <a:pPr lvl="1"/>
            <a:r>
              <a:rPr lang="en-US" dirty="0"/>
              <a:t>Point Neighborhood</a:t>
            </a:r>
          </a:p>
          <a:p>
            <a:pPr lvl="1"/>
            <a:r>
              <a:rPr lang="en-US" dirty="0"/>
              <a:t>Reduce By Key</a:t>
            </a:r>
          </a:p>
          <a:p>
            <a:r>
              <a:rPr lang="en-US" dirty="0"/>
              <a:t>Also a wide range of parallel primitive algorithms, but with a</a:t>
            </a:r>
            <a:br>
              <a:rPr lang="en-US" dirty="0"/>
            </a:br>
            <a:r>
              <a:rPr lang="en-US" dirty="0"/>
              <a:t>lower level API</a:t>
            </a:r>
          </a:p>
          <a:p>
            <a:pPr lvl="1"/>
            <a:r>
              <a:rPr lang="en-US" dirty="0"/>
              <a:t>Copy, </a:t>
            </a:r>
            <a:r>
              <a:rPr lang="en-US" dirty="0" err="1"/>
              <a:t>CopyIf</a:t>
            </a:r>
            <a:r>
              <a:rPr lang="en-US" dirty="0"/>
              <a:t>, </a:t>
            </a:r>
            <a:r>
              <a:rPr lang="en-US" dirty="0" err="1"/>
              <a:t>CopySubRange</a:t>
            </a:r>
            <a:r>
              <a:rPr lang="en-US" dirty="0"/>
              <a:t>, </a:t>
            </a:r>
            <a:r>
              <a:rPr lang="en-US" dirty="0" err="1"/>
              <a:t>CountSetBits</a:t>
            </a:r>
            <a:r>
              <a:rPr lang="en-US" dirty="0"/>
              <a:t>, Fill, </a:t>
            </a:r>
            <a:r>
              <a:rPr lang="en-US" dirty="0" err="1"/>
              <a:t>LowerBounds</a:t>
            </a:r>
            <a:r>
              <a:rPr lang="en-US" dirty="0"/>
              <a:t>, Reduce, </a:t>
            </a:r>
            <a:r>
              <a:rPr lang="en-US" dirty="0" err="1"/>
              <a:t>ReduceByKey</a:t>
            </a:r>
            <a:r>
              <a:rPr lang="en-US" dirty="0"/>
              <a:t>, </a:t>
            </a:r>
            <a:r>
              <a:rPr lang="en-US" dirty="0" err="1"/>
              <a:t>ScanInclusive</a:t>
            </a:r>
            <a:r>
              <a:rPr lang="en-US" dirty="0"/>
              <a:t>, </a:t>
            </a:r>
            <a:r>
              <a:rPr lang="en-US" dirty="0" err="1"/>
              <a:t>ScanInclusiveByKey</a:t>
            </a:r>
            <a:r>
              <a:rPr lang="en-US" dirty="0"/>
              <a:t>, </a:t>
            </a:r>
            <a:r>
              <a:rPr lang="en-US" dirty="0" err="1"/>
              <a:t>ScanExclusive</a:t>
            </a:r>
            <a:r>
              <a:rPr lang="en-US" dirty="0"/>
              <a:t>, </a:t>
            </a:r>
            <a:r>
              <a:rPr lang="en-US" dirty="0" err="1"/>
              <a:t>ScanExclusiveByKey</a:t>
            </a:r>
            <a:r>
              <a:rPr lang="en-US" dirty="0"/>
              <a:t>, </a:t>
            </a:r>
            <a:r>
              <a:rPr lang="en-US" dirty="0" err="1"/>
              <a:t>ScanExtended</a:t>
            </a:r>
            <a:r>
              <a:rPr lang="en-US" dirty="0"/>
              <a:t>, Sort, </a:t>
            </a:r>
            <a:r>
              <a:rPr lang="en-US" dirty="0" err="1"/>
              <a:t>SortByKey</a:t>
            </a:r>
            <a:r>
              <a:rPr lang="en-US" dirty="0"/>
              <a:t>, Synchronize, Transform, Unique, </a:t>
            </a:r>
            <a:r>
              <a:rPr lang="en-US" dirty="0" err="1"/>
              <a:t>UpperBounds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2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BA9C474-3A24-2648-92DB-D66A1D68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VTK-m Parallel Pattern: Map Field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F58835E-A051-7940-9C16-675578331EE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0158" y="1549047"/>
          <a:ext cx="81258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=""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947540031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473062905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1101757585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209012504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285960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9479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FCB433D-56CB-634F-8942-D3A859422D25}"/>
              </a:ext>
            </a:extLst>
          </p:cNvPr>
          <p:cNvSpPr txBox="1"/>
          <p:nvPr/>
        </p:nvSpPr>
        <p:spPr>
          <a:xfrm>
            <a:off x="700088" y="1475934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4EA8C6D-0704-0648-83FF-D1590C3EE2AC}"/>
              </a:ext>
            </a:extLst>
          </p:cNvPr>
          <p:cNvSpPr txBox="1"/>
          <p:nvPr/>
        </p:nvSpPr>
        <p:spPr>
          <a:xfrm>
            <a:off x="700088" y="2285559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693C081-0A76-8542-8A4B-0C1F40FB0487}"/>
              </a:ext>
            </a:extLst>
          </p:cNvPr>
          <p:cNvSpPr txBox="1"/>
          <p:nvPr/>
        </p:nvSpPr>
        <p:spPr>
          <a:xfrm>
            <a:off x="461241" y="4185796"/>
            <a:ext cx="2395143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Output Array #1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4E91A3F-5134-464E-A5DD-5C1EA2B3EA14}"/>
              </a:ext>
            </a:extLst>
          </p:cNvPr>
          <p:cNvSpPr/>
          <p:nvPr/>
        </p:nvSpPr>
        <p:spPr>
          <a:xfrm>
            <a:off x="2974713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="" xmlns:a16="http://schemas.microsoft.com/office/drawing/2014/main" id="{472C51D1-5BF3-3349-B312-A20F255F9D0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74446" y="2329101"/>
          <a:ext cx="81258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=""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947540031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473062905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1101757585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209012504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285960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947941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="" xmlns:a16="http://schemas.microsoft.com/office/drawing/2014/main" id="{E295683F-348F-4C46-8DF3-AEBB23F13B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60158" y="4258908"/>
          <a:ext cx="8125884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=""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947540031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473062905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1101757585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209012504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28596011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947941"/>
                  </a:ext>
                </a:extLst>
              </a:tr>
            </a:tbl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DC302DAB-EC07-E743-B77D-3A392BB3CE0E}"/>
              </a:ext>
            </a:extLst>
          </p:cNvPr>
          <p:cNvCxnSpPr>
            <a:cxnSpLocks/>
          </p:cNvCxnSpPr>
          <p:nvPr/>
        </p:nvCxnSpPr>
        <p:spPr>
          <a:xfrm>
            <a:off x="3221362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>
            <a:extLst>
              <a:ext uri="{FF2B5EF4-FFF2-40B4-BE49-F238E27FC236}">
                <a16:creationId xmlns="" xmlns:a16="http://schemas.microsoft.com/office/drawing/2014/main" id="{7D6FDA50-5C29-E64D-9C73-32E12CFD3C18}"/>
              </a:ext>
            </a:extLst>
          </p:cNvPr>
          <p:cNvSpPr/>
          <p:nvPr/>
        </p:nvSpPr>
        <p:spPr>
          <a:xfrm>
            <a:off x="2842096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920019A1-EC3E-4C44-AA23-EFA364DDE05D}"/>
              </a:ext>
            </a:extLst>
          </p:cNvPr>
          <p:cNvCxnSpPr>
            <a:cxnSpLocks/>
          </p:cNvCxnSpPr>
          <p:nvPr/>
        </p:nvCxnSpPr>
        <p:spPr>
          <a:xfrm>
            <a:off x="3203269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9C0EFE6D-315C-9E4D-83BA-9BDACDF9C819}"/>
              </a:ext>
            </a:extLst>
          </p:cNvPr>
          <p:cNvSpPr/>
          <p:nvPr/>
        </p:nvSpPr>
        <p:spPr>
          <a:xfrm>
            <a:off x="3672068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E842C5A9-2EBC-9049-AE56-4C0B57105CF1}"/>
              </a:ext>
            </a:extLst>
          </p:cNvPr>
          <p:cNvCxnSpPr>
            <a:cxnSpLocks/>
          </p:cNvCxnSpPr>
          <p:nvPr/>
        </p:nvCxnSpPr>
        <p:spPr>
          <a:xfrm>
            <a:off x="3918717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Freeform 31">
            <a:extLst>
              <a:ext uri="{FF2B5EF4-FFF2-40B4-BE49-F238E27FC236}">
                <a16:creationId xmlns="" xmlns:a16="http://schemas.microsoft.com/office/drawing/2014/main" id="{627F2E14-6309-CB42-9DB7-DC95276109FB}"/>
              </a:ext>
            </a:extLst>
          </p:cNvPr>
          <p:cNvSpPr/>
          <p:nvPr/>
        </p:nvSpPr>
        <p:spPr>
          <a:xfrm>
            <a:off x="3539451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124AEF4C-5EDD-584C-8101-036E95CFEB0B}"/>
              </a:ext>
            </a:extLst>
          </p:cNvPr>
          <p:cNvCxnSpPr>
            <a:cxnSpLocks/>
          </p:cNvCxnSpPr>
          <p:nvPr/>
        </p:nvCxnSpPr>
        <p:spPr>
          <a:xfrm>
            <a:off x="3900624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F36DDDC4-3FDB-8644-BBB2-10CCAED2FBC2}"/>
              </a:ext>
            </a:extLst>
          </p:cNvPr>
          <p:cNvSpPr/>
          <p:nvPr/>
        </p:nvSpPr>
        <p:spPr>
          <a:xfrm>
            <a:off x="4380215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78F6A142-A32F-0A4A-9441-102CBA5B21CA}"/>
              </a:ext>
            </a:extLst>
          </p:cNvPr>
          <p:cNvCxnSpPr>
            <a:cxnSpLocks/>
          </p:cNvCxnSpPr>
          <p:nvPr/>
        </p:nvCxnSpPr>
        <p:spPr>
          <a:xfrm>
            <a:off x="4626864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 35">
            <a:extLst>
              <a:ext uri="{FF2B5EF4-FFF2-40B4-BE49-F238E27FC236}">
                <a16:creationId xmlns="" xmlns:a16="http://schemas.microsoft.com/office/drawing/2014/main" id="{60D24085-718D-3642-A051-2ED039DA1A29}"/>
              </a:ext>
            </a:extLst>
          </p:cNvPr>
          <p:cNvSpPr/>
          <p:nvPr/>
        </p:nvSpPr>
        <p:spPr>
          <a:xfrm>
            <a:off x="4247598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AA1E070D-7423-E245-8C5B-FB249C54EF3E}"/>
              </a:ext>
            </a:extLst>
          </p:cNvPr>
          <p:cNvCxnSpPr>
            <a:cxnSpLocks/>
          </p:cNvCxnSpPr>
          <p:nvPr/>
        </p:nvCxnSpPr>
        <p:spPr>
          <a:xfrm>
            <a:off x="4608771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F0C92A4B-6A2B-144C-BBFD-A321DCDF5301}"/>
              </a:ext>
            </a:extLst>
          </p:cNvPr>
          <p:cNvSpPr/>
          <p:nvPr/>
        </p:nvSpPr>
        <p:spPr>
          <a:xfrm>
            <a:off x="5077570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56F6B8A6-D653-7442-ADE9-4C5E461624F7}"/>
              </a:ext>
            </a:extLst>
          </p:cNvPr>
          <p:cNvCxnSpPr>
            <a:cxnSpLocks/>
          </p:cNvCxnSpPr>
          <p:nvPr/>
        </p:nvCxnSpPr>
        <p:spPr>
          <a:xfrm>
            <a:off x="5324219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>
            <a:extLst>
              <a:ext uri="{FF2B5EF4-FFF2-40B4-BE49-F238E27FC236}">
                <a16:creationId xmlns="" xmlns:a16="http://schemas.microsoft.com/office/drawing/2014/main" id="{37969219-A595-C34A-A9BA-35CC92AFC901}"/>
              </a:ext>
            </a:extLst>
          </p:cNvPr>
          <p:cNvSpPr/>
          <p:nvPr/>
        </p:nvSpPr>
        <p:spPr>
          <a:xfrm>
            <a:off x="4944953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="" xmlns:a16="http://schemas.microsoft.com/office/drawing/2014/main" id="{CC476C19-0D9A-8940-85EB-1E2B024D40F5}"/>
              </a:ext>
            </a:extLst>
          </p:cNvPr>
          <p:cNvCxnSpPr>
            <a:cxnSpLocks/>
          </p:cNvCxnSpPr>
          <p:nvPr/>
        </p:nvCxnSpPr>
        <p:spPr>
          <a:xfrm>
            <a:off x="5306126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E2621209-B90F-CF43-9031-E947A7B1E230}"/>
              </a:ext>
            </a:extLst>
          </p:cNvPr>
          <p:cNvSpPr/>
          <p:nvPr/>
        </p:nvSpPr>
        <p:spPr>
          <a:xfrm>
            <a:off x="5742801" y="2984941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="" xmlns:a16="http://schemas.microsoft.com/office/drawing/2014/main" id="{7E805628-BF11-644A-B246-B6315D0B2597}"/>
              </a:ext>
            </a:extLst>
          </p:cNvPr>
          <p:cNvCxnSpPr>
            <a:cxnSpLocks/>
          </p:cNvCxnSpPr>
          <p:nvPr/>
        </p:nvCxnSpPr>
        <p:spPr>
          <a:xfrm>
            <a:off x="5989450" y="2549118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43">
            <a:extLst>
              <a:ext uri="{FF2B5EF4-FFF2-40B4-BE49-F238E27FC236}">
                <a16:creationId xmlns="" xmlns:a16="http://schemas.microsoft.com/office/drawing/2014/main" id="{B9F17C9B-7014-EC4E-80FA-886688AD3780}"/>
              </a:ext>
            </a:extLst>
          </p:cNvPr>
          <p:cNvSpPr/>
          <p:nvPr/>
        </p:nvSpPr>
        <p:spPr>
          <a:xfrm>
            <a:off x="5610184" y="1714498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="" xmlns:a16="http://schemas.microsoft.com/office/drawing/2014/main" id="{7E7F287D-666B-4B43-8F1E-988291A9B480}"/>
              </a:ext>
            </a:extLst>
          </p:cNvPr>
          <p:cNvCxnSpPr>
            <a:cxnSpLocks/>
          </p:cNvCxnSpPr>
          <p:nvPr/>
        </p:nvCxnSpPr>
        <p:spPr>
          <a:xfrm>
            <a:off x="5971357" y="3710621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4D80D6B0-9162-7440-AB25-94F69667C8AC}"/>
              </a:ext>
            </a:extLst>
          </p:cNvPr>
          <p:cNvSpPr/>
          <p:nvPr/>
        </p:nvSpPr>
        <p:spPr>
          <a:xfrm>
            <a:off x="6440156" y="2984941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="" xmlns:a16="http://schemas.microsoft.com/office/drawing/2014/main" id="{BDEAC012-1716-404C-A8B3-0E5023553980}"/>
              </a:ext>
            </a:extLst>
          </p:cNvPr>
          <p:cNvCxnSpPr>
            <a:cxnSpLocks/>
          </p:cNvCxnSpPr>
          <p:nvPr/>
        </p:nvCxnSpPr>
        <p:spPr>
          <a:xfrm>
            <a:off x="6686805" y="2549118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>
            <a:extLst>
              <a:ext uri="{FF2B5EF4-FFF2-40B4-BE49-F238E27FC236}">
                <a16:creationId xmlns="" xmlns:a16="http://schemas.microsoft.com/office/drawing/2014/main" id="{F0C0EAD2-1947-E14B-A82E-72B1CB00B890}"/>
              </a:ext>
            </a:extLst>
          </p:cNvPr>
          <p:cNvSpPr/>
          <p:nvPr/>
        </p:nvSpPr>
        <p:spPr>
          <a:xfrm>
            <a:off x="6307539" y="1714498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="" xmlns:a16="http://schemas.microsoft.com/office/drawing/2014/main" id="{1EC3CCA5-C3F3-3349-BCA5-DC1EFCFB0E55}"/>
              </a:ext>
            </a:extLst>
          </p:cNvPr>
          <p:cNvCxnSpPr>
            <a:cxnSpLocks/>
          </p:cNvCxnSpPr>
          <p:nvPr/>
        </p:nvCxnSpPr>
        <p:spPr>
          <a:xfrm>
            <a:off x="6668712" y="3710621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4C57251A-72D6-1C4B-B075-F9CB776105CF}"/>
              </a:ext>
            </a:extLst>
          </p:cNvPr>
          <p:cNvSpPr/>
          <p:nvPr/>
        </p:nvSpPr>
        <p:spPr>
          <a:xfrm>
            <a:off x="7132277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FC9F923F-B163-CD40-9169-B69A7E7AE588}"/>
              </a:ext>
            </a:extLst>
          </p:cNvPr>
          <p:cNvCxnSpPr>
            <a:cxnSpLocks/>
          </p:cNvCxnSpPr>
          <p:nvPr/>
        </p:nvCxnSpPr>
        <p:spPr>
          <a:xfrm>
            <a:off x="7378926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reeform 51">
            <a:extLst>
              <a:ext uri="{FF2B5EF4-FFF2-40B4-BE49-F238E27FC236}">
                <a16:creationId xmlns="" xmlns:a16="http://schemas.microsoft.com/office/drawing/2014/main" id="{71FF977B-ABCC-D540-9B57-0BD92516D3A3}"/>
              </a:ext>
            </a:extLst>
          </p:cNvPr>
          <p:cNvSpPr/>
          <p:nvPr/>
        </p:nvSpPr>
        <p:spPr>
          <a:xfrm>
            <a:off x="6999660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="" xmlns:a16="http://schemas.microsoft.com/office/drawing/2014/main" id="{03E8E731-83B6-C64A-87CE-E38CEE278A47}"/>
              </a:ext>
            </a:extLst>
          </p:cNvPr>
          <p:cNvCxnSpPr>
            <a:cxnSpLocks/>
          </p:cNvCxnSpPr>
          <p:nvPr/>
        </p:nvCxnSpPr>
        <p:spPr>
          <a:xfrm>
            <a:off x="7360833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7F851FF0-87FF-814D-9259-382424770F6E}"/>
              </a:ext>
            </a:extLst>
          </p:cNvPr>
          <p:cNvSpPr/>
          <p:nvPr/>
        </p:nvSpPr>
        <p:spPr>
          <a:xfrm>
            <a:off x="7829632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="" xmlns:a16="http://schemas.microsoft.com/office/drawing/2014/main" id="{D9912DD5-3673-C842-B641-20527B5C30EF}"/>
              </a:ext>
            </a:extLst>
          </p:cNvPr>
          <p:cNvCxnSpPr>
            <a:cxnSpLocks/>
          </p:cNvCxnSpPr>
          <p:nvPr/>
        </p:nvCxnSpPr>
        <p:spPr>
          <a:xfrm>
            <a:off x="8076281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 55">
            <a:extLst>
              <a:ext uri="{FF2B5EF4-FFF2-40B4-BE49-F238E27FC236}">
                <a16:creationId xmlns="" xmlns:a16="http://schemas.microsoft.com/office/drawing/2014/main" id="{F27D56C3-74BD-EF41-8326-AA1B23D0A19B}"/>
              </a:ext>
            </a:extLst>
          </p:cNvPr>
          <p:cNvSpPr/>
          <p:nvPr/>
        </p:nvSpPr>
        <p:spPr>
          <a:xfrm>
            <a:off x="7697015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="" xmlns:a16="http://schemas.microsoft.com/office/drawing/2014/main" id="{935DE974-3A2B-044F-BBEB-9B60D8DC018B}"/>
              </a:ext>
            </a:extLst>
          </p:cNvPr>
          <p:cNvCxnSpPr>
            <a:cxnSpLocks/>
          </p:cNvCxnSpPr>
          <p:nvPr/>
        </p:nvCxnSpPr>
        <p:spPr>
          <a:xfrm>
            <a:off x="8058188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7E6E88CA-FF17-5245-9EF2-F859E84AA310}"/>
              </a:ext>
            </a:extLst>
          </p:cNvPr>
          <p:cNvSpPr/>
          <p:nvPr/>
        </p:nvSpPr>
        <p:spPr>
          <a:xfrm>
            <a:off x="8537779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="" xmlns:a16="http://schemas.microsoft.com/office/drawing/2014/main" id="{B579A6FD-A255-6144-9E81-BED85BC03BFB}"/>
              </a:ext>
            </a:extLst>
          </p:cNvPr>
          <p:cNvCxnSpPr>
            <a:cxnSpLocks/>
          </p:cNvCxnSpPr>
          <p:nvPr/>
        </p:nvCxnSpPr>
        <p:spPr>
          <a:xfrm>
            <a:off x="8784428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reeform 59">
            <a:extLst>
              <a:ext uri="{FF2B5EF4-FFF2-40B4-BE49-F238E27FC236}">
                <a16:creationId xmlns="" xmlns:a16="http://schemas.microsoft.com/office/drawing/2014/main" id="{CC4B13D9-B542-7144-A2B5-22B6BADB066F}"/>
              </a:ext>
            </a:extLst>
          </p:cNvPr>
          <p:cNvSpPr/>
          <p:nvPr/>
        </p:nvSpPr>
        <p:spPr>
          <a:xfrm>
            <a:off x="8405162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="" xmlns:a16="http://schemas.microsoft.com/office/drawing/2014/main" id="{7E4CEB07-8AA7-1246-AE44-B0D260BB9914}"/>
              </a:ext>
            </a:extLst>
          </p:cNvPr>
          <p:cNvCxnSpPr>
            <a:cxnSpLocks/>
          </p:cNvCxnSpPr>
          <p:nvPr/>
        </p:nvCxnSpPr>
        <p:spPr>
          <a:xfrm>
            <a:off x="8766335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3802D2EC-8AEA-6E4F-BF46-1CD282F00DFE}"/>
              </a:ext>
            </a:extLst>
          </p:cNvPr>
          <p:cNvSpPr/>
          <p:nvPr/>
        </p:nvSpPr>
        <p:spPr>
          <a:xfrm>
            <a:off x="9235134" y="298540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="" xmlns:a16="http://schemas.microsoft.com/office/drawing/2014/main" id="{DC17E262-8595-1040-BBDA-5D7AFFE7D1B1}"/>
              </a:ext>
            </a:extLst>
          </p:cNvPr>
          <p:cNvCxnSpPr>
            <a:cxnSpLocks/>
          </p:cNvCxnSpPr>
          <p:nvPr/>
        </p:nvCxnSpPr>
        <p:spPr>
          <a:xfrm>
            <a:off x="9481783" y="2549582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Freeform 63">
            <a:extLst>
              <a:ext uri="{FF2B5EF4-FFF2-40B4-BE49-F238E27FC236}">
                <a16:creationId xmlns="" xmlns:a16="http://schemas.microsoft.com/office/drawing/2014/main" id="{5DDD1899-194F-944A-82BC-545D1F86118E}"/>
              </a:ext>
            </a:extLst>
          </p:cNvPr>
          <p:cNvSpPr/>
          <p:nvPr/>
        </p:nvSpPr>
        <p:spPr>
          <a:xfrm>
            <a:off x="9102517" y="1714962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="" xmlns:a16="http://schemas.microsoft.com/office/drawing/2014/main" id="{A7D90153-8DA2-5D4D-AA70-0BDFDC86EA98}"/>
              </a:ext>
            </a:extLst>
          </p:cNvPr>
          <p:cNvCxnSpPr>
            <a:cxnSpLocks/>
          </p:cNvCxnSpPr>
          <p:nvPr/>
        </p:nvCxnSpPr>
        <p:spPr>
          <a:xfrm>
            <a:off x="9463690" y="371108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7F9887D3-54F2-1845-BF10-FEE1C9F00ED1}"/>
              </a:ext>
            </a:extLst>
          </p:cNvPr>
          <p:cNvSpPr/>
          <p:nvPr/>
        </p:nvSpPr>
        <p:spPr>
          <a:xfrm>
            <a:off x="9900365" y="2984941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="" xmlns:a16="http://schemas.microsoft.com/office/drawing/2014/main" id="{01F7D961-7568-DB4D-981E-FB517FBAACB4}"/>
              </a:ext>
            </a:extLst>
          </p:cNvPr>
          <p:cNvCxnSpPr>
            <a:cxnSpLocks/>
          </p:cNvCxnSpPr>
          <p:nvPr/>
        </p:nvCxnSpPr>
        <p:spPr>
          <a:xfrm>
            <a:off x="10147014" y="2549118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 67">
            <a:extLst>
              <a:ext uri="{FF2B5EF4-FFF2-40B4-BE49-F238E27FC236}">
                <a16:creationId xmlns="" xmlns:a16="http://schemas.microsoft.com/office/drawing/2014/main" id="{C89AC926-C02A-3942-9908-56678368EE3E}"/>
              </a:ext>
            </a:extLst>
          </p:cNvPr>
          <p:cNvSpPr/>
          <p:nvPr/>
        </p:nvSpPr>
        <p:spPr>
          <a:xfrm>
            <a:off x="9767748" y="1714498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="" xmlns:a16="http://schemas.microsoft.com/office/drawing/2014/main" id="{A481F2C4-25BF-AF4B-AAFF-81BEC0F28F7B}"/>
              </a:ext>
            </a:extLst>
          </p:cNvPr>
          <p:cNvCxnSpPr>
            <a:cxnSpLocks/>
          </p:cNvCxnSpPr>
          <p:nvPr/>
        </p:nvCxnSpPr>
        <p:spPr>
          <a:xfrm>
            <a:off x="10128921" y="3710621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F174BFB4-9A54-3E4F-A772-1E888998E503}"/>
              </a:ext>
            </a:extLst>
          </p:cNvPr>
          <p:cNvSpPr/>
          <p:nvPr/>
        </p:nvSpPr>
        <p:spPr>
          <a:xfrm>
            <a:off x="10597720" y="2984941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="" xmlns:a16="http://schemas.microsoft.com/office/drawing/2014/main" id="{030D5DB0-2768-4547-8C04-CE9D0DA01638}"/>
              </a:ext>
            </a:extLst>
          </p:cNvPr>
          <p:cNvCxnSpPr>
            <a:cxnSpLocks/>
          </p:cNvCxnSpPr>
          <p:nvPr/>
        </p:nvCxnSpPr>
        <p:spPr>
          <a:xfrm>
            <a:off x="10844369" y="2549118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71">
            <a:extLst>
              <a:ext uri="{FF2B5EF4-FFF2-40B4-BE49-F238E27FC236}">
                <a16:creationId xmlns="" xmlns:a16="http://schemas.microsoft.com/office/drawing/2014/main" id="{4FACE4FA-3538-8C48-91DC-B198F265C273}"/>
              </a:ext>
            </a:extLst>
          </p:cNvPr>
          <p:cNvSpPr/>
          <p:nvPr/>
        </p:nvSpPr>
        <p:spPr>
          <a:xfrm>
            <a:off x="10465103" y="1714498"/>
            <a:ext cx="346932" cy="1571625"/>
          </a:xfrm>
          <a:custGeom>
            <a:avLst/>
            <a:gdLst>
              <a:gd name="connsiteX0" fmla="*/ 346932 w 346932"/>
              <a:gd name="connsiteY0" fmla="*/ 0 h 1571625"/>
              <a:gd name="connsiteX1" fmla="*/ 4032 w 346932"/>
              <a:gd name="connsiteY1" fmla="*/ 1157287 h 1571625"/>
              <a:gd name="connsiteX2" fmla="*/ 189770 w 346932"/>
              <a:gd name="connsiteY2" fmla="*/ 1571625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6932" h="1571625">
                <a:moveTo>
                  <a:pt x="346932" y="0"/>
                </a:moveTo>
                <a:cubicBezTo>
                  <a:pt x="188579" y="447675"/>
                  <a:pt x="30226" y="895350"/>
                  <a:pt x="4032" y="1157287"/>
                </a:cubicBezTo>
                <a:cubicBezTo>
                  <a:pt x="-22162" y="1419224"/>
                  <a:pt x="83804" y="1495424"/>
                  <a:pt x="189770" y="1571625"/>
                </a:cubicBezTo>
              </a:path>
            </a:pathLst>
          </a:custGeom>
          <a:noFill/>
          <a:ln w="25400">
            <a:solidFill>
              <a:schemeClr val="tx1"/>
            </a:solidFill>
            <a:tailEnd type="stealth" w="lg" len="lg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="" xmlns:a16="http://schemas.microsoft.com/office/drawing/2014/main" id="{691223D1-CB47-7043-AEC8-7F0DB20612A0}"/>
              </a:ext>
            </a:extLst>
          </p:cNvPr>
          <p:cNvCxnSpPr>
            <a:cxnSpLocks/>
          </p:cNvCxnSpPr>
          <p:nvPr/>
        </p:nvCxnSpPr>
        <p:spPr>
          <a:xfrm>
            <a:off x="10826276" y="3710621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1967824-2B68-A141-A264-05ACE1D2561C}"/>
              </a:ext>
            </a:extLst>
          </p:cNvPr>
          <p:cNvSpPr txBox="1"/>
          <p:nvPr/>
        </p:nvSpPr>
        <p:spPr>
          <a:xfrm>
            <a:off x="1143000" y="5465220"/>
            <a:ext cx="6931000" cy="1071062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3200" dirty="0"/>
              <a:t>All arrays must be the same size.</a:t>
            </a:r>
          </a:p>
          <a:p>
            <a:pPr algn="l">
              <a:lnSpc>
                <a:spcPct val="90000"/>
              </a:lnSpc>
            </a:pPr>
            <a:r>
              <a:rPr lang="en-US" sz="3200" dirty="0"/>
              <a:t>Arrays can come from cells or points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86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BA9C474-3A24-2648-92DB-D66A1D68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VTK-m Parallel Pattern: Visit Point With Cells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F58835E-A051-7940-9C16-675578331EE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56346" y="2721881"/>
          <a:ext cx="33857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=""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2244981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9479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FCB433D-56CB-634F-8942-D3A859422D25}"/>
              </a:ext>
            </a:extLst>
          </p:cNvPr>
          <p:cNvSpPr txBox="1"/>
          <p:nvPr/>
        </p:nvSpPr>
        <p:spPr>
          <a:xfrm>
            <a:off x="414338" y="2676084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693C081-0A76-8542-8A4B-0C1F40FB0487}"/>
              </a:ext>
            </a:extLst>
          </p:cNvPr>
          <p:cNvSpPr txBox="1"/>
          <p:nvPr/>
        </p:nvSpPr>
        <p:spPr>
          <a:xfrm>
            <a:off x="175491" y="5385946"/>
            <a:ext cx="2395143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Output Array #1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4E91A3F-5134-464E-A5DD-5C1EA2B3EA14}"/>
              </a:ext>
            </a:extLst>
          </p:cNvPr>
          <p:cNvSpPr/>
          <p:nvPr/>
        </p:nvSpPr>
        <p:spPr>
          <a:xfrm>
            <a:off x="2688963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="" xmlns:a16="http://schemas.microsoft.com/office/drawing/2014/main" id="{E295683F-348F-4C46-8DF3-AEBB23F13B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74408" y="5459058"/>
          <a:ext cx="5417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=""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947540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947941"/>
                  </a:ext>
                </a:extLst>
              </a:tr>
            </a:tbl>
          </a:graphicData>
        </a:graphic>
      </p:graphicFrame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920019A1-EC3E-4C44-AA23-EFA364DDE05D}"/>
              </a:ext>
            </a:extLst>
          </p:cNvPr>
          <p:cNvCxnSpPr>
            <a:cxnSpLocks/>
          </p:cNvCxnSpPr>
          <p:nvPr/>
        </p:nvCxnSpPr>
        <p:spPr>
          <a:xfrm>
            <a:off x="2917519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9C0EFE6D-315C-9E4D-83BA-9BDACDF9C819}"/>
              </a:ext>
            </a:extLst>
          </p:cNvPr>
          <p:cNvSpPr/>
          <p:nvPr/>
        </p:nvSpPr>
        <p:spPr>
          <a:xfrm>
            <a:off x="3386318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124AEF4C-5EDD-584C-8101-036E95CFEB0B}"/>
              </a:ext>
            </a:extLst>
          </p:cNvPr>
          <p:cNvCxnSpPr>
            <a:cxnSpLocks/>
          </p:cNvCxnSpPr>
          <p:nvPr/>
        </p:nvCxnSpPr>
        <p:spPr>
          <a:xfrm>
            <a:off x="3614874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F36DDDC4-3FDB-8644-BBB2-10CCAED2FBC2}"/>
              </a:ext>
            </a:extLst>
          </p:cNvPr>
          <p:cNvSpPr/>
          <p:nvPr/>
        </p:nvSpPr>
        <p:spPr>
          <a:xfrm>
            <a:off x="4094465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AA1E070D-7423-E245-8C5B-FB249C54EF3E}"/>
              </a:ext>
            </a:extLst>
          </p:cNvPr>
          <p:cNvCxnSpPr>
            <a:cxnSpLocks/>
          </p:cNvCxnSpPr>
          <p:nvPr/>
        </p:nvCxnSpPr>
        <p:spPr>
          <a:xfrm>
            <a:off x="4323021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F0C92A4B-6A2B-144C-BBFD-A321DCDF5301}"/>
              </a:ext>
            </a:extLst>
          </p:cNvPr>
          <p:cNvSpPr/>
          <p:nvPr/>
        </p:nvSpPr>
        <p:spPr>
          <a:xfrm>
            <a:off x="4791820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="" xmlns:a16="http://schemas.microsoft.com/office/drawing/2014/main" id="{CC476C19-0D9A-8940-85EB-1E2B024D40F5}"/>
              </a:ext>
            </a:extLst>
          </p:cNvPr>
          <p:cNvCxnSpPr>
            <a:cxnSpLocks/>
          </p:cNvCxnSpPr>
          <p:nvPr/>
        </p:nvCxnSpPr>
        <p:spPr>
          <a:xfrm>
            <a:off x="5020376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E2621209-B90F-CF43-9031-E947A7B1E230}"/>
              </a:ext>
            </a:extLst>
          </p:cNvPr>
          <p:cNvSpPr/>
          <p:nvPr/>
        </p:nvSpPr>
        <p:spPr>
          <a:xfrm>
            <a:off x="5457051" y="4185091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="" xmlns:a16="http://schemas.microsoft.com/office/drawing/2014/main" id="{7E7F287D-666B-4B43-8F1E-988291A9B480}"/>
              </a:ext>
            </a:extLst>
          </p:cNvPr>
          <p:cNvCxnSpPr>
            <a:cxnSpLocks/>
          </p:cNvCxnSpPr>
          <p:nvPr/>
        </p:nvCxnSpPr>
        <p:spPr>
          <a:xfrm>
            <a:off x="5685607" y="4910771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4D80D6B0-9162-7440-AB25-94F69667C8AC}"/>
              </a:ext>
            </a:extLst>
          </p:cNvPr>
          <p:cNvSpPr/>
          <p:nvPr/>
        </p:nvSpPr>
        <p:spPr>
          <a:xfrm>
            <a:off x="6154406" y="4185091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="" xmlns:a16="http://schemas.microsoft.com/office/drawing/2014/main" id="{1EC3CCA5-C3F3-3349-BCA5-DC1EFCFB0E55}"/>
              </a:ext>
            </a:extLst>
          </p:cNvPr>
          <p:cNvCxnSpPr>
            <a:cxnSpLocks/>
          </p:cNvCxnSpPr>
          <p:nvPr/>
        </p:nvCxnSpPr>
        <p:spPr>
          <a:xfrm>
            <a:off x="6382962" y="4910771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4C57251A-72D6-1C4B-B075-F9CB776105CF}"/>
              </a:ext>
            </a:extLst>
          </p:cNvPr>
          <p:cNvSpPr/>
          <p:nvPr/>
        </p:nvSpPr>
        <p:spPr>
          <a:xfrm>
            <a:off x="6846527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="" xmlns:a16="http://schemas.microsoft.com/office/drawing/2014/main" id="{03E8E731-83B6-C64A-87CE-E38CEE278A47}"/>
              </a:ext>
            </a:extLst>
          </p:cNvPr>
          <p:cNvCxnSpPr>
            <a:cxnSpLocks/>
          </p:cNvCxnSpPr>
          <p:nvPr/>
        </p:nvCxnSpPr>
        <p:spPr>
          <a:xfrm>
            <a:off x="7075083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7F851FF0-87FF-814D-9259-382424770F6E}"/>
              </a:ext>
            </a:extLst>
          </p:cNvPr>
          <p:cNvSpPr/>
          <p:nvPr/>
        </p:nvSpPr>
        <p:spPr>
          <a:xfrm>
            <a:off x="7543882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="" xmlns:a16="http://schemas.microsoft.com/office/drawing/2014/main" id="{935DE974-3A2B-044F-BBEB-9B60D8DC018B}"/>
              </a:ext>
            </a:extLst>
          </p:cNvPr>
          <p:cNvCxnSpPr>
            <a:cxnSpLocks/>
          </p:cNvCxnSpPr>
          <p:nvPr/>
        </p:nvCxnSpPr>
        <p:spPr>
          <a:xfrm>
            <a:off x="7772438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Google Shape;459;p50">
            <a:extLst>
              <a:ext uri="{FF2B5EF4-FFF2-40B4-BE49-F238E27FC236}">
                <a16:creationId xmlns="" xmlns:a16="http://schemas.microsoft.com/office/drawing/2014/main" id="{AE422D70-7514-8E4E-BA78-A44F0FB2032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9390" y="63677"/>
            <a:ext cx="4114094" cy="36187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5" name="Straight Arrow Connector 74">
            <a:extLst>
              <a:ext uri="{FF2B5EF4-FFF2-40B4-BE49-F238E27FC236}">
                <a16:creationId xmlns="" xmlns:a16="http://schemas.microsoft.com/office/drawing/2014/main" id="{D03EBDCA-81FE-D344-A1FA-8DFFE6BAAB16}"/>
              </a:ext>
            </a:extLst>
          </p:cNvPr>
          <p:cNvCxnSpPr>
            <a:cxnSpLocks/>
          </p:cNvCxnSpPr>
          <p:nvPr/>
        </p:nvCxnSpPr>
        <p:spPr>
          <a:xfrm>
            <a:off x="5013276" y="2907301"/>
            <a:ext cx="0" cy="143609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="" xmlns:a16="http://schemas.microsoft.com/office/drawing/2014/main" id="{8575C7FB-62C7-2240-8544-A7B6866E2BA6}"/>
              </a:ext>
            </a:extLst>
          </p:cNvPr>
          <p:cNvCxnSpPr>
            <a:cxnSpLocks/>
          </p:cNvCxnSpPr>
          <p:nvPr/>
        </p:nvCxnSpPr>
        <p:spPr>
          <a:xfrm>
            <a:off x="5090964" y="2934616"/>
            <a:ext cx="2586411" cy="1594202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="" xmlns:a16="http://schemas.microsoft.com/office/drawing/2014/main" id="{03376ADD-E73F-9E46-9700-55EE52692852}"/>
              </a:ext>
            </a:extLst>
          </p:cNvPr>
          <p:cNvCxnSpPr>
            <a:cxnSpLocks/>
          </p:cNvCxnSpPr>
          <p:nvPr/>
        </p:nvCxnSpPr>
        <p:spPr>
          <a:xfrm flipH="1">
            <a:off x="5098442" y="2863840"/>
            <a:ext cx="453140" cy="152301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8CF607A-2C2E-404E-99D2-7937399B0862}"/>
              </a:ext>
            </a:extLst>
          </p:cNvPr>
          <p:cNvSpPr txBox="1"/>
          <p:nvPr/>
        </p:nvSpPr>
        <p:spPr>
          <a:xfrm>
            <a:off x="2691832" y="2323153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C12E8A38-540F-9F4A-9A43-50F8404B97A0}"/>
              </a:ext>
            </a:extLst>
          </p:cNvPr>
          <p:cNvSpPr txBox="1"/>
          <p:nvPr/>
        </p:nvSpPr>
        <p:spPr>
          <a:xfrm>
            <a:off x="3420631" y="2315397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31BB259E-31BB-7C4B-A0DA-B9F95CDA38DA}"/>
              </a:ext>
            </a:extLst>
          </p:cNvPr>
          <p:cNvSpPr txBox="1"/>
          <p:nvPr/>
        </p:nvSpPr>
        <p:spPr>
          <a:xfrm>
            <a:off x="4057889" y="2309434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E1206473-5D44-AB4B-B187-9ACC258AAF7A}"/>
              </a:ext>
            </a:extLst>
          </p:cNvPr>
          <p:cNvSpPr txBox="1"/>
          <p:nvPr/>
        </p:nvSpPr>
        <p:spPr>
          <a:xfrm>
            <a:off x="4695147" y="2318422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6DBE49C5-DC92-F646-A4C5-630BE1D684FD}"/>
              </a:ext>
            </a:extLst>
          </p:cNvPr>
          <p:cNvSpPr txBox="1"/>
          <p:nvPr/>
        </p:nvSpPr>
        <p:spPr>
          <a:xfrm>
            <a:off x="5423946" y="2310666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F78B72E3-8E7F-6240-9D61-A0873874B999}"/>
              </a:ext>
            </a:extLst>
          </p:cNvPr>
          <p:cNvSpPr txBox="1"/>
          <p:nvPr/>
        </p:nvSpPr>
        <p:spPr>
          <a:xfrm>
            <a:off x="2763570" y="5829898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4CD35CD5-6469-5245-92F8-32F635BC1CF2}"/>
              </a:ext>
            </a:extLst>
          </p:cNvPr>
          <p:cNvSpPr txBox="1"/>
          <p:nvPr/>
        </p:nvSpPr>
        <p:spPr>
          <a:xfrm>
            <a:off x="3492369" y="5822142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0B593C5A-EC3E-494A-A9FB-F91ECE63BBA8}"/>
              </a:ext>
            </a:extLst>
          </p:cNvPr>
          <p:cNvSpPr txBox="1"/>
          <p:nvPr/>
        </p:nvSpPr>
        <p:spPr>
          <a:xfrm>
            <a:off x="4129627" y="5816179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DE0A710E-BF41-A245-99D7-58BBD576728C}"/>
              </a:ext>
            </a:extLst>
          </p:cNvPr>
          <p:cNvSpPr txBox="1"/>
          <p:nvPr/>
        </p:nvSpPr>
        <p:spPr>
          <a:xfrm>
            <a:off x="4766885" y="5825167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D8A1A51B-248A-8245-9AD0-DECECA44BD07}"/>
              </a:ext>
            </a:extLst>
          </p:cNvPr>
          <p:cNvSpPr txBox="1"/>
          <p:nvPr/>
        </p:nvSpPr>
        <p:spPr>
          <a:xfrm>
            <a:off x="5495684" y="5817411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4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A46E3037-EC4C-EA41-AF64-C2A6F77E7E30}"/>
              </a:ext>
            </a:extLst>
          </p:cNvPr>
          <p:cNvSpPr txBox="1"/>
          <p:nvPr/>
        </p:nvSpPr>
        <p:spPr>
          <a:xfrm>
            <a:off x="6225273" y="5809163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5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01233ACA-6162-FD47-8182-173C3B39E1DA}"/>
              </a:ext>
            </a:extLst>
          </p:cNvPr>
          <p:cNvSpPr txBox="1"/>
          <p:nvPr/>
        </p:nvSpPr>
        <p:spPr>
          <a:xfrm>
            <a:off x="6862531" y="5818151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815C528E-D8A8-F14D-BFAB-14A2CFA11F2E}"/>
              </a:ext>
            </a:extLst>
          </p:cNvPr>
          <p:cNvSpPr txBox="1"/>
          <p:nvPr/>
        </p:nvSpPr>
        <p:spPr>
          <a:xfrm>
            <a:off x="7591330" y="5810395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7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="" xmlns:a16="http://schemas.microsoft.com/office/drawing/2014/main" id="{BD457234-3ED4-6C40-802E-302F1532E49F}"/>
              </a:ext>
            </a:extLst>
          </p:cNvPr>
          <p:cNvCxnSpPr>
            <a:cxnSpLocks/>
          </p:cNvCxnSpPr>
          <p:nvPr/>
        </p:nvCxnSpPr>
        <p:spPr>
          <a:xfrm>
            <a:off x="5758144" y="2907301"/>
            <a:ext cx="2024949" cy="151424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="" xmlns:a16="http://schemas.microsoft.com/office/drawing/2014/main" id="{6374359F-BF6B-9B49-8969-479D14EB8B8D}"/>
              </a:ext>
            </a:extLst>
          </p:cNvPr>
          <p:cNvCxnSpPr>
            <a:cxnSpLocks/>
          </p:cNvCxnSpPr>
          <p:nvPr/>
        </p:nvCxnSpPr>
        <p:spPr>
          <a:xfrm>
            <a:off x="3545318" y="2927243"/>
            <a:ext cx="1433969" cy="149430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="" xmlns:a16="http://schemas.microsoft.com/office/drawing/2014/main" id="{5552B9BB-10ED-634B-AABB-C1E5AF3F0DE7}"/>
              </a:ext>
            </a:extLst>
          </p:cNvPr>
          <p:cNvCxnSpPr>
            <a:cxnSpLocks/>
          </p:cNvCxnSpPr>
          <p:nvPr/>
        </p:nvCxnSpPr>
        <p:spPr>
          <a:xfrm>
            <a:off x="2875530" y="2962480"/>
            <a:ext cx="28841" cy="138092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="" xmlns:a16="http://schemas.microsoft.com/office/drawing/2014/main" id="{08E355E5-0F31-674F-BC73-D779E7281878}"/>
              </a:ext>
            </a:extLst>
          </p:cNvPr>
          <p:cNvCxnSpPr>
            <a:cxnSpLocks/>
          </p:cNvCxnSpPr>
          <p:nvPr/>
        </p:nvCxnSpPr>
        <p:spPr>
          <a:xfrm flipH="1">
            <a:off x="2980719" y="2976340"/>
            <a:ext cx="456054" cy="141051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="" xmlns:a16="http://schemas.microsoft.com/office/drawing/2014/main" id="{96DAF013-680B-E340-A184-D0390D033697}"/>
              </a:ext>
            </a:extLst>
          </p:cNvPr>
          <p:cNvCxnSpPr>
            <a:cxnSpLocks/>
          </p:cNvCxnSpPr>
          <p:nvPr/>
        </p:nvCxnSpPr>
        <p:spPr>
          <a:xfrm flipH="1">
            <a:off x="3698953" y="2974960"/>
            <a:ext cx="371977" cy="144939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="" xmlns:a16="http://schemas.microsoft.com/office/drawing/2014/main" id="{B8587F60-12EE-134E-80FA-960ECBDFD695}"/>
              </a:ext>
            </a:extLst>
          </p:cNvPr>
          <p:cNvCxnSpPr>
            <a:cxnSpLocks/>
          </p:cNvCxnSpPr>
          <p:nvPr/>
        </p:nvCxnSpPr>
        <p:spPr>
          <a:xfrm>
            <a:off x="2942692" y="2983474"/>
            <a:ext cx="566665" cy="140683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="" xmlns:a16="http://schemas.microsoft.com/office/drawing/2014/main" id="{980056EB-B675-4B4D-B73F-B4BE38056E2A}"/>
              </a:ext>
            </a:extLst>
          </p:cNvPr>
          <p:cNvCxnSpPr>
            <a:cxnSpLocks/>
          </p:cNvCxnSpPr>
          <p:nvPr/>
        </p:nvCxnSpPr>
        <p:spPr>
          <a:xfrm flipH="1">
            <a:off x="4393720" y="2985772"/>
            <a:ext cx="467131" cy="154996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="" xmlns:a16="http://schemas.microsoft.com/office/drawing/2014/main" id="{C82CA496-D257-2B4F-ABF9-CE86E0E55695}"/>
              </a:ext>
            </a:extLst>
          </p:cNvPr>
          <p:cNvCxnSpPr>
            <a:cxnSpLocks/>
          </p:cNvCxnSpPr>
          <p:nvPr/>
        </p:nvCxnSpPr>
        <p:spPr>
          <a:xfrm>
            <a:off x="3628017" y="2983474"/>
            <a:ext cx="576107" cy="151822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="" xmlns:a16="http://schemas.microsoft.com/office/drawing/2014/main" id="{0E8170F3-3E7A-954F-BEEC-6A0918864F74}"/>
              </a:ext>
            </a:extLst>
          </p:cNvPr>
          <p:cNvCxnSpPr>
            <a:cxnSpLocks/>
          </p:cNvCxnSpPr>
          <p:nvPr/>
        </p:nvCxnSpPr>
        <p:spPr>
          <a:xfrm>
            <a:off x="4197715" y="2976340"/>
            <a:ext cx="90949" cy="149451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="" xmlns:a16="http://schemas.microsoft.com/office/drawing/2014/main" id="{727C6F14-0596-7B47-AE2F-B81DB74DE9C3}"/>
              </a:ext>
            </a:extLst>
          </p:cNvPr>
          <p:cNvCxnSpPr>
            <a:cxnSpLocks/>
          </p:cNvCxnSpPr>
          <p:nvPr/>
        </p:nvCxnSpPr>
        <p:spPr>
          <a:xfrm>
            <a:off x="3041812" y="2917491"/>
            <a:ext cx="1085226" cy="164788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="" xmlns:a16="http://schemas.microsoft.com/office/drawing/2014/main" id="{2B9C8840-C93A-7246-B898-CC3B30FE67C9}"/>
              </a:ext>
            </a:extLst>
          </p:cNvPr>
          <p:cNvCxnSpPr>
            <a:cxnSpLocks/>
          </p:cNvCxnSpPr>
          <p:nvPr/>
        </p:nvCxnSpPr>
        <p:spPr>
          <a:xfrm flipH="1">
            <a:off x="5680799" y="2931646"/>
            <a:ext cx="2943" cy="146037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="" xmlns:a16="http://schemas.microsoft.com/office/drawing/2014/main" id="{ADCA1863-FD5F-9A4F-92B1-46E81AF9953F}"/>
              </a:ext>
            </a:extLst>
          </p:cNvPr>
          <p:cNvCxnSpPr>
            <a:cxnSpLocks/>
          </p:cNvCxnSpPr>
          <p:nvPr/>
        </p:nvCxnSpPr>
        <p:spPr>
          <a:xfrm>
            <a:off x="3729302" y="2957366"/>
            <a:ext cx="1832837" cy="151472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="" xmlns:a16="http://schemas.microsoft.com/office/drawing/2014/main" id="{61C38D13-D12F-4B47-B70B-81E3133EA240}"/>
              </a:ext>
            </a:extLst>
          </p:cNvPr>
          <p:cNvCxnSpPr>
            <a:cxnSpLocks/>
          </p:cNvCxnSpPr>
          <p:nvPr/>
        </p:nvCxnSpPr>
        <p:spPr>
          <a:xfrm>
            <a:off x="4969982" y="2934616"/>
            <a:ext cx="1423537" cy="143799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="" xmlns:a16="http://schemas.microsoft.com/office/drawing/2014/main" id="{D9830549-BE95-8644-8025-B530D49D093B}"/>
              </a:ext>
            </a:extLst>
          </p:cNvPr>
          <p:cNvCxnSpPr>
            <a:cxnSpLocks/>
          </p:cNvCxnSpPr>
          <p:nvPr/>
        </p:nvCxnSpPr>
        <p:spPr>
          <a:xfrm>
            <a:off x="4369254" y="2992327"/>
            <a:ext cx="1888039" cy="147679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="" xmlns:a16="http://schemas.microsoft.com/office/drawing/2014/main" id="{4883F57F-9AD7-2842-A8BD-BCF614EB45F0}"/>
              </a:ext>
            </a:extLst>
          </p:cNvPr>
          <p:cNvCxnSpPr>
            <a:cxnSpLocks/>
          </p:cNvCxnSpPr>
          <p:nvPr/>
        </p:nvCxnSpPr>
        <p:spPr>
          <a:xfrm>
            <a:off x="4990068" y="2985772"/>
            <a:ext cx="2077915" cy="153187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8753383" y="4065973"/>
            <a:ext cx="2814221" cy="1581339"/>
          </a:xfrm>
          <a:prstGeom prst="roundRect">
            <a:avLst/>
          </a:prstGeom>
          <a:solidFill>
            <a:schemeClr val="accent3"/>
          </a:solidFill>
          <a:ln w="76200" cmpd="tri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Create output for each point.  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Values from incident cells are available to </a:t>
            </a:r>
            <a:r>
              <a:rPr lang="en-US" sz="2000" dirty="0" err="1"/>
              <a:t>worklet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496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BA9C474-3A24-2648-92DB-D66A1D68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VTK-m Parallel Pattern: Visit Point With Cells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F58835E-A051-7940-9C16-675578331EE6}"/>
              </a:ext>
            </a:extLst>
          </p:cNvPr>
          <p:cNvGraphicFramePr>
            <a:graphicFrameLocks noGrp="1"/>
          </p:cNvGraphicFramePr>
          <p:nvPr/>
        </p:nvGraphicFramePr>
        <p:xfrm>
          <a:off x="2556346" y="2721881"/>
          <a:ext cx="33857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=""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2244981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9479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FCB433D-56CB-634F-8942-D3A859422D25}"/>
              </a:ext>
            </a:extLst>
          </p:cNvPr>
          <p:cNvSpPr txBox="1"/>
          <p:nvPr/>
        </p:nvSpPr>
        <p:spPr>
          <a:xfrm>
            <a:off x="414338" y="2676084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693C081-0A76-8542-8A4B-0C1F40FB0487}"/>
              </a:ext>
            </a:extLst>
          </p:cNvPr>
          <p:cNvSpPr txBox="1"/>
          <p:nvPr/>
        </p:nvSpPr>
        <p:spPr>
          <a:xfrm>
            <a:off x="175491" y="5385946"/>
            <a:ext cx="2395143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Output Array #1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4E91A3F-5134-464E-A5DD-5C1EA2B3EA14}"/>
              </a:ext>
            </a:extLst>
          </p:cNvPr>
          <p:cNvSpPr/>
          <p:nvPr/>
        </p:nvSpPr>
        <p:spPr>
          <a:xfrm>
            <a:off x="2688963" y="4185555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="" xmlns:a16="http://schemas.microsoft.com/office/drawing/2014/main" id="{E295683F-348F-4C46-8DF3-AEBB23F13BF2}"/>
              </a:ext>
            </a:extLst>
          </p:cNvPr>
          <p:cNvGraphicFramePr>
            <a:graphicFrameLocks noGrp="1"/>
          </p:cNvGraphicFramePr>
          <p:nvPr/>
        </p:nvGraphicFramePr>
        <p:xfrm>
          <a:off x="2674408" y="5459058"/>
          <a:ext cx="5417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=""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947540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947941"/>
                  </a:ext>
                </a:extLst>
              </a:tr>
            </a:tbl>
          </a:graphicData>
        </a:graphic>
      </p:graphicFrame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920019A1-EC3E-4C44-AA23-EFA364DDE05D}"/>
              </a:ext>
            </a:extLst>
          </p:cNvPr>
          <p:cNvCxnSpPr>
            <a:cxnSpLocks/>
          </p:cNvCxnSpPr>
          <p:nvPr/>
        </p:nvCxnSpPr>
        <p:spPr>
          <a:xfrm>
            <a:off x="2917519" y="4911235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9C0EFE6D-315C-9E4D-83BA-9BDACDF9C819}"/>
              </a:ext>
            </a:extLst>
          </p:cNvPr>
          <p:cNvSpPr/>
          <p:nvPr/>
        </p:nvSpPr>
        <p:spPr>
          <a:xfrm>
            <a:off x="3386318" y="4185555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124AEF4C-5EDD-584C-8101-036E95CFEB0B}"/>
              </a:ext>
            </a:extLst>
          </p:cNvPr>
          <p:cNvCxnSpPr>
            <a:cxnSpLocks/>
          </p:cNvCxnSpPr>
          <p:nvPr/>
        </p:nvCxnSpPr>
        <p:spPr>
          <a:xfrm>
            <a:off x="3614874" y="4911235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F36DDDC4-3FDB-8644-BBB2-10CCAED2FBC2}"/>
              </a:ext>
            </a:extLst>
          </p:cNvPr>
          <p:cNvSpPr/>
          <p:nvPr/>
        </p:nvSpPr>
        <p:spPr>
          <a:xfrm>
            <a:off x="4094465" y="4185555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AA1E070D-7423-E245-8C5B-FB249C54EF3E}"/>
              </a:ext>
            </a:extLst>
          </p:cNvPr>
          <p:cNvCxnSpPr>
            <a:cxnSpLocks/>
          </p:cNvCxnSpPr>
          <p:nvPr/>
        </p:nvCxnSpPr>
        <p:spPr>
          <a:xfrm>
            <a:off x="4323021" y="4911235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F0C92A4B-6A2B-144C-BBFD-A321DCDF5301}"/>
              </a:ext>
            </a:extLst>
          </p:cNvPr>
          <p:cNvSpPr/>
          <p:nvPr/>
        </p:nvSpPr>
        <p:spPr>
          <a:xfrm>
            <a:off x="4791820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="" xmlns:a16="http://schemas.microsoft.com/office/drawing/2014/main" id="{CC476C19-0D9A-8940-85EB-1E2B024D40F5}"/>
              </a:ext>
            </a:extLst>
          </p:cNvPr>
          <p:cNvCxnSpPr>
            <a:cxnSpLocks/>
          </p:cNvCxnSpPr>
          <p:nvPr/>
        </p:nvCxnSpPr>
        <p:spPr>
          <a:xfrm>
            <a:off x="5020376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E2621209-B90F-CF43-9031-E947A7B1E230}"/>
              </a:ext>
            </a:extLst>
          </p:cNvPr>
          <p:cNvSpPr/>
          <p:nvPr/>
        </p:nvSpPr>
        <p:spPr>
          <a:xfrm>
            <a:off x="5457051" y="4185091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="" xmlns:a16="http://schemas.microsoft.com/office/drawing/2014/main" id="{7E7F287D-666B-4B43-8F1E-988291A9B480}"/>
              </a:ext>
            </a:extLst>
          </p:cNvPr>
          <p:cNvCxnSpPr>
            <a:cxnSpLocks/>
          </p:cNvCxnSpPr>
          <p:nvPr/>
        </p:nvCxnSpPr>
        <p:spPr>
          <a:xfrm>
            <a:off x="5685607" y="4910771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4D80D6B0-9162-7440-AB25-94F69667C8AC}"/>
              </a:ext>
            </a:extLst>
          </p:cNvPr>
          <p:cNvSpPr/>
          <p:nvPr/>
        </p:nvSpPr>
        <p:spPr>
          <a:xfrm>
            <a:off x="6154406" y="4185091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="" xmlns:a16="http://schemas.microsoft.com/office/drawing/2014/main" id="{1EC3CCA5-C3F3-3349-BCA5-DC1EFCFB0E55}"/>
              </a:ext>
            </a:extLst>
          </p:cNvPr>
          <p:cNvCxnSpPr>
            <a:cxnSpLocks/>
          </p:cNvCxnSpPr>
          <p:nvPr/>
        </p:nvCxnSpPr>
        <p:spPr>
          <a:xfrm>
            <a:off x="6382962" y="4910771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4C57251A-72D6-1C4B-B075-F9CB776105CF}"/>
              </a:ext>
            </a:extLst>
          </p:cNvPr>
          <p:cNvSpPr/>
          <p:nvPr/>
        </p:nvSpPr>
        <p:spPr>
          <a:xfrm>
            <a:off x="6846527" y="4185555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="" xmlns:a16="http://schemas.microsoft.com/office/drawing/2014/main" id="{03E8E731-83B6-C64A-87CE-E38CEE278A47}"/>
              </a:ext>
            </a:extLst>
          </p:cNvPr>
          <p:cNvCxnSpPr>
            <a:cxnSpLocks/>
          </p:cNvCxnSpPr>
          <p:nvPr/>
        </p:nvCxnSpPr>
        <p:spPr>
          <a:xfrm>
            <a:off x="7075083" y="4911235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7F851FF0-87FF-814D-9259-382424770F6E}"/>
              </a:ext>
            </a:extLst>
          </p:cNvPr>
          <p:cNvSpPr/>
          <p:nvPr/>
        </p:nvSpPr>
        <p:spPr>
          <a:xfrm>
            <a:off x="7543882" y="4185555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="" xmlns:a16="http://schemas.microsoft.com/office/drawing/2014/main" id="{935DE974-3A2B-044F-BBEB-9B60D8DC018B}"/>
              </a:ext>
            </a:extLst>
          </p:cNvPr>
          <p:cNvCxnSpPr>
            <a:cxnSpLocks/>
          </p:cNvCxnSpPr>
          <p:nvPr/>
        </p:nvCxnSpPr>
        <p:spPr>
          <a:xfrm>
            <a:off x="7772438" y="4911235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Google Shape;459;p50">
            <a:extLst>
              <a:ext uri="{FF2B5EF4-FFF2-40B4-BE49-F238E27FC236}">
                <a16:creationId xmlns="" xmlns:a16="http://schemas.microsoft.com/office/drawing/2014/main" id="{AE422D70-7514-8E4E-BA78-A44F0FB2032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9390" y="63677"/>
            <a:ext cx="4114094" cy="361879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7" name="Straight Arrow Connector 76">
            <a:extLst>
              <a:ext uri="{FF2B5EF4-FFF2-40B4-BE49-F238E27FC236}">
                <a16:creationId xmlns="" xmlns:a16="http://schemas.microsoft.com/office/drawing/2014/main" id="{8575C7FB-62C7-2240-8544-A7B6866E2BA6}"/>
              </a:ext>
            </a:extLst>
          </p:cNvPr>
          <p:cNvCxnSpPr>
            <a:cxnSpLocks/>
          </p:cNvCxnSpPr>
          <p:nvPr/>
        </p:nvCxnSpPr>
        <p:spPr>
          <a:xfrm>
            <a:off x="5090964" y="2934616"/>
            <a:ext cx="2586411" cy="1594202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8CF607A-2C2E-404E-99D2-7937399B0862}"/>
              </a:ext>
            </a:extLst>
          </p:cNvPr>
          <p:cNvSpPr txBox="1"/>
          <p:nvPr/>
        </p:nvSpPr>
        <p:spPr>
          <a:xfrm>
            <a:off x="2691832" y="2323153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C12E8A38-540F-9F4A-9A43-50F8404B97A0}"/>
              </a:ext>
            </a:extLst>
          </p:cNvPr>
          <p:cNvSpPr txBox="1"/>
          <p:nvPr/>
        </p:nvSpPr>
        <p:spPr>
          <a:xfrm>
            <a:off x="3420631" y="2315397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31BB259E-31BB-7C4B-A0DA-B9F95CDA38DA}"/>
              </a:ext>
            </a:extLst>
          </p:cNvPr>
          <p:cNvSpPr txBox="1"/>
          <p:nvPr/>
        </p:nvSpPr>
        <p:spPr>
          <a:xfrm>
            <a:off x="4057889" y="2309434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E1206473-5D44-AB4B-B187-9ACC258AAF7A}"/>
              </a:ext>
            </a:extLst>
          </p:cNvPr>
          <p:cNvSpPr txBox="1"/>
          <p:nvPr/>
        </p:nvSpPr>
        <p:spPr>
          <a:xfrm>
            <a:off x="4695147" y="2318422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6DBE49C5-DC92-F646-A4C5-630BE1D684FD}"/>
              </a:ext>
            </a:extLst>
          </p:cNvPr>
          <p:cNvSpPr txBox="1"/>
          <p:nvPr/>
        </p:nvSpPr>
        <p:spPr>
          <a:xfrm>
            <a:off x="5423946" y="2310666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F78B72E3-8E7F-6240-9D61-A0873874B999}"/>
              </a:ext>
            </a:extLst>
          </p:cNvPr>
          <p:cNvSpPr txBox="1"/>
          <p:nvPr/>
        </p:nvSpPr>
        <p:spPr>
          <a:xfrm>
            <a:off x="2763570" y="5829898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4CD35CD5-6469-5245-92F8-32F635BC1CF2}"/>
              </a:ext>
            </a:extLst>
          </p:cNvPr>
          <p:cNvSpPr txBox="1"/>
          <p:nvPr/>
        </p:nvSpPr>
        <p:spPr>
          <a:xfrm>
            <a:off x="3492369" y="5822142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0B593C5A-EC3E-494A-A9FB-F91ECE63BBA8}"/>
              </a:ext>
            </a:extLst>
          </p:cNvPr>
          <p:cNvSpPr txBox="1"/>
          <p:nvPr/>
        </p:nvSpPr>
        <p:spPr>
          <a:xfrm>
            <a:off x="4129627" y="5816179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DE0A710E-BF41-A245-99D7-58BBD576728C}"/>
              </a:ext>
            </a:extLst>
          </p:cNvPr>
          <p:cNvSpPr txBox="1"/>
          <p:nvPr/>
        </p:nvSpPr>
        <p:spPr>
          <a:xfrm>
            <a:off x="4766885" y="5825167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D8A1A51B-248A-8245-9AD0-DECECA44BD07}"/>
              </a:ext>
            </a:extLst>
          </p:cNvPr>
          <p:cNvSpPr txBox="1"/>
          <p:nvPr/>
        </p:nvSpPr>
        <p:spPr>
          <a:xfrm>
            <a:off x="5495684" y="5817411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4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A46E3037-EC4C-EA41-AF64-C2A6F77E7E30}"/>
              </a:ext>
            </a:extLst>
          </p:cNvPr>
          <p:cNvSpPr txBox="1"/>
          <p:nvPr/>
        </p:nvSpPr>
        <p:spPr>
          <a:xfrm>
            <a:off x="6225273" y="5809163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5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01233ACA-6162-FD47-8182-173C3B39E1DA}"/>
              </a:ext>
            </a:extLst>
          </p:cNvPr>
          <p:cNvSpPr txBox="1"/>
          <p:nvPr/>
        </p:nvSpPr>
        <p:spPr>
          <a:xfrm>
            <a:off x="6862531" y="5818151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815C528E-D8A8-F14D-BFAB-14A2CFA11F2E}"/>
              </a:ext>
            </a:extLst>
          </p:cNvPr>
          <p:cNvSpPr txBox="1"/>
          <p:nvPr/>
        </p:nvSpPr>
        <p:spPr>
          <a:xfrm>
            <a:off x="7591330" y="5810395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7</a:t>
            </a: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="" xmlns:a16="http://schemas.microsoft.com/office/drawing/2014/main" id="{BD457234-3ED4-6C40-802E-302F1532E49F}"/>
              </a:ext>
            </a:extLst>
          </p:cNvPr>
          <p:cNvCxnSpPr>
            <a:cxnSpLocks/>
          </p:cNvCxnSpPr>
          <p:nvPr/>
        </p:nvCxnSpPr>
        <p:spPr>
          <a:xfrm>
            <a:off x="5758144" y="2907301"/>
            <a:ext cx="2024949" cy="1514246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="" xmlns:a16="http://schemas.microsoft.com/office/drawing/2014/main" id="{5552B9BB-10ED-634B-AABB-C1E5AF3F0DE7}"/>
              </a:ext>
            </a:extLst>
          </p:cNvPr>
          <p:cNvCxnSpPr>
            <a:cxnSpLocks/>
          </p:cNvCxnSpPr>
          <p:nvPr/>
        </p:nvCxnSpPr>
        <p:spPr>
          <a:xfrm>
            <a:off x="2875530" y="2962480"/>
            <a:ext cx="28841" cy="138092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="" xmlns:a16="http://schemas.microsoft.com/office/drawing/2014/main" id="{08E355E5-0F31-674F-BC73-D779E7281878}"/>
              </a:ext>
            </a:extLst>
          </p:cNvPr>
          <p:cNvCxnSpPr>
            <a:cxnSpLocks/>
          </p:cNvCxnSpPr>
          <p:nvPr/>
        </p:nvCxnSpPr>
        <p:spPr>
          <a:xfrm flipH="1">
            <a:off x="2980719" y="2976340"/>
            <a:ext cx="456054" cy="1410519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="" xmlns:a16="http://schemas.microsoft.com/office/drawing/2014/main" id="{96DAF013-680B-E340-A184-D0390D033697}"/>
              </a:ext>
            </a:extLst>
          </p:cNvPr>
          <p:cNvCxnSpPr>
            <a:cxnSpLocks/>
          </p:cNvCxnSpPr>
          <p:nvPr/>
        </p:nvCxnSpPr>
        <p:spPr>
          <a:xfrm flipH="1">
            <a:off x="3698953" y="2974960"/>
            <a:ext cx="371977" cy="1449393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="" xmlns:a16="http://schemas.microsoft.com/office/drawing/2014/main" id="{B8587F60-12EE-134E-80FA-960ECBDFD695}"/>
              </a:ext>
            </a:extLst>
          </p:cNvPr>
          <p:cNvCxnSpPr>
            <a:cxnSpLocks/>
          </p:cNvCxnSpPr>
          <p:nvPr/>
        </p:nvCxnSpPr>
        <p:spPr>
          <a:xfrm>
            <a:off x="2942692" y="2983474"/>
            <a:ext cx="566665" cy="1406836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>
            <a:extLst>
              <a:ext uri="{FF2B5EF4-FFF2-40B4-BE49-F238E27FC236}">
                <a16:creationId xmlns="" xmlns:a16="http://schemas.microsoft.com/office/drawing/2014/main" id="{980056EB-B675-4B4D-B73F-B4BE38056E2A}"/>
              </a:ext>
            </a:extLst>
          </p:cNvPr>
          <p:cNvCxnSpPr>
            <a:cxnSpLocks/>
          </p:cNvCxnSpPr>
          <p:nvPr/>
        </p:nvCxnSpPr>
        <p:spPr>
          <a:xfrm flipH="1">
            <a:off x="4393720" y="2985772"/>
            <a:ext cx="467131" cy="1549968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>
            <a:extLst>
              <a:ext uri="{FF2B5EF4-FFF2-40B4-BE49-F238E27FC236}">
                <a16:creationId xmlns="" xmlns:a16="http://schemas.microsoft.com/office/drawing/2014/main" id="{C82CA496-D257-2B4F-ABF9-CE86E0E55695}"/>
              </a:ext>
            </a:extLst>
          </p:cNvPr>
          <p:cNvCxnSpPr>
            <a:cxnSpLocks/>
          </p:cNvCxnSpPr>
          <p:nvPr/>
        </p:nvCxnSpPr>
        <p:spPr>
          <a:xfrm>
            <a:off x="3628017" y="2983474"/>
            <a:ext cx="576107" cy="1518223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="" xmlns:a16="http://schemas.microsoft.com/office/drawing/2014/main" id="{0E8170F3-3E7A-954F-BEEC-6A0918864F74}"/>
              </a:ext>
            </a:extLst>
          </p:cNvPr>
          <p:cNvCxnSpPr>
            <a:cxnSpLocks/>
          </p:cNvCxnSpPr>
          <p:nvPr/>
        </p:nvCxnSpPr>
        <p:spPr>
          <a:xfrm>
            <a:off x="4197715" y="2976340"/>
            <a:ext cx="90949" cy="149451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="" xmlns:a16="http://schemas.microsoft.com/office/drawing/2014/main" id="{727C6F14-0596-7B47-AE2F-B81DB74DE9C3}"/>
              </a:ext>
            </a:extLst>
          </p:cNvPr>
          <p:cNvCxnSpPr>
            <a:cxnSpLocks/>
          </p:cNvCxnSpPr>
          <p:nvPr/>
        </p:nvCxnSpPr>
        <p:spPr>
          <a:xfrm>
            <a:off x="3041812" y="2917491"/>
            <a:ext cx="1085226" cy="1647888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>
            <a:extLst>
              <a:ext uri="{FF2B5EF4-FFF2-40B4-BE49-F238E27FC236}">
                <a16:creationId xmlns="" xmlns:a16="http://schemas.microsoft.com/office/drawing/2014/main" id="{2B9C8840-C93A-7246-B898-CC3B30FE67C9}"/>
              </a:ext>
            </a:extLst>
          </p:cNvPr>
          <p:cNvCxnSpPr>
            <a:cxnSpLocks/>
          </p:cNvCxnSpPr>
          <p:nvPr/>
        </p:nvCxnSpPr>
        <p:spPr>
          <a:xfrm flipH="1">
            <a:off x="5680799" y="2931646"/>
            <a:ext cx="2943" cy="146037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="" xmlns:a16="http://schemas.microsoft.com/office/drawing/2014/main" id="{ADCA1863-FD5F-9A4F-92B1-46E81AF9953F}"/>
              </a:ext>
            </a:extLst>
          </p:cNvPr>
          <p:cNvCxnSpPr>
            <a:cxnSpLocks/>
          </p:cNvCxnSpPr>
          <p:nvPr/>
        </p:nvCxnSpPr>
        <p:spPr>
          <a:xfrm>
            <a:off x="3729302" y="2957366"/>
            <a:ext cx="1832837" cy="1514728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="" xmlns:a16="http://schemas.microsoft.com/office/drawing/2014/main" id="{61C38D13-D12F-4B47-B70B-81E3133EA240}"/>
              </a:ext>
            </a:extLst>
          </p:cNvPr>
          <p:cNvCxnSpPr>
            <a:cxnSpLocks/>
          </p:cNvCxnSpPr>
          <p:nvPr/>
        </p:nvCxnSpPr>
        <p:spPr>
          <a:xfrm>
            <a:off x="4969982" y="2934616"/>
            <a:ext cx="1423537" cy="143799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="" xmlns:a16="http://schemas.microsoft.com/office/drawing/2014/main" id="{D9830549-BE95-8644-8025-B530D49D093B}"/>
              </a:ext>
            </a:extLst>
          </p:cNvPr>
          <p:cNvCxnSpPr>
            <a:cxnSpLocks/>
          </p:cNvCxnSpPr>
          <p:nvPr/>
        </p:nvCxnSpPr>
        <p:spPr>
          <a:xfrm>
            <a:off x="4369254" y="2992327"/>
            <a:ext cx="1888039" cy="1476797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="" xmlns:a16="http://schemas.microsoft.com/office/drawing/2014/main" id="{4883F57F-9AD7-2842-A8BD-BCF614EB45F0}"/>
              </a:ext>
            </a:extLst>
          </p:cNvPr>
          <p:cNvCxnSpPr>
            <a:cxnSpLocks/>
          </p:cNvCxnSpPr>
          <p:nvPr/>
        </p:nvCxnSpPr>
        <p:spPr>
          <a:xfrm>
            <a:off x="4990068" y="2985772"/>
            <a:ext cx="2077915" cy="153187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8195B77-EF0C-0249-97D2-81330E1B684F}"/>
              </a:ext>
            </a:extLst>
          </p:cNvPr>
          <p:cNvSpPr/>
          <p:nvPr/>
        </p:nvSpPr>
        <p:spPr>
          <a:xfrm>
            <a:off x="10587040" y="2085983"/>
            <a:ext cx="400050" cy="44675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="" xmlns:a16="http://schemas.microsoft.com/office/drawing/2014/main" id="{9A2F7064-83B1-6443-893F-37869BA375A4}"/>
              </a:ext>
            </a:extLst>
          </p:cNvPr>
          <p:cNvCxnSpPr>
            <a:cxnSpLocks/>
          </p:cNvCxnSpPr>
          <p:nvPr/>
        </p:nvCxnSpPr>
        <p:spPr>
          <a:xfrm flipH="1" flipV="1">
            <a:off x="10232584" y="1514475"/>
            <a:ext cx="383032" cy="57150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="" xmlns:a16="http://schemas.microsoft.com/office/drawing/2014/main" id="{C407C318-56E4-EC4C-9270-5F88F433CC28}"/>
              </a:ext>
            </a:extLst>
          </p:cNvPr>
          <p:cNvCxnSpPr>
            <a:cxnSpLocks/>
          </p:cNvCxnSpPr>
          <p:nvPr/>
        </p:nvCxnSpPr>
        <p:spPr>
          <a:xfrm flipH="1">
            <a:off x="10424100" y="2243491"/>
            <a:ext cx="191516" cy="352426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="" xmlns:a16="http://schemas.microsoft.com/office/drawing/2014/main" id="{9CCE9FAE-FACC-BB43-878F-74F5890CA208}"/>
              </a:ext>
            </a:extLst>
          </p:cNvPr>
          <p:cNvCxnSpPr>
            <a:cxnSpLocks/>
          </p:cNvCxnSpPr>
          <p:nvPr/>
        </p:nvCxnSpPr>
        <p:spPr>
          <a:xfrm flipV="1">
            <a:off x="10929938" y="2214915"/>
            <a:ext cx="191516" cy="291913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="" xmlns:a16="http://schemas.microsoft.com/office/drawing/2014/main" id="{D03EBDCA-81FE-D344-A1FA-8DFFE6BAAB16}"/>
              </a:ext>
            </a:extLst>
          </p:cNvPr>
          <p:cNvCxnSpPr>
            <a:cxnSpLocks/>
          </p:cNvCxnSpPr>
          <p:nvPr/>
        </p:nvCxnSpPr>
        <p:spPr>
          <a:xfrm>
            <a:off x="5013276" y="2907301"/>
            <a:ext cx="0" cy="143609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="" xmlns:a16="http://schemas.microsoft.com/office/drawing/2014/main" id="{03376ADD-E73F-9E46-9700-55EE52692852}"/>
              </a:ext>
            </a:extLst>
          </p:cNvPr>
          <p:cNvCxnSpPr>
            <a:cxnSpLocks/>
          </p:cNvCxnSpPr>
          <p:nvPr/>
        </p:nvCxnSpPr>
        <p:spPr>
          <a:xfrm flipH="1">
            <a:off x="5098442" y="2863840"/>
            <a:ext cx="453140" cy="152301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="" xmlns:a16="http://schemas.microsoft.com/office/drawing/2014/main" id="{6374359F-BF6B-9B49-8969-479D14EB8B8D}"/>
              </a:ext>
            </a:extLst>
          </p:cNvPr>
          <p:cNvCxnSpPr>
            <a:cxnSpLocks/>
          </p:cNvCxnSpPr>
          <p:nvPr/>
        </p:nvCxnSpPr>
        <p:spPr>
          <a:xfrm>
            <a:off x="3545318" y="2927243"/>
            <a:ext cx="1433969" cy="1494304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/>
          <p:nvPr/>
        </p:nvSpPr>
        <p:spPr>
          <a:xfrm>
            <a:off x="8542538" y="4343399"/>
            <a:ext cx="3378529" cy="1559611"/>
          </a:xfrm>
          <a:prstGeom prst="roundRect">
            <a:avLst/>
          </a:prstGeom>
          <a:solidFill>
            <a:schemeClr val="accent3"/>
          </a:solidFill>
          <a:ln w="76200" cmpd="tri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/>
              <a:t>Create output for </a:t>
            </a:r>
            <a:r>
              <a:rPr lang="en-US" sz="2000" dirty="0"/>
              <a:t>point #3.  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Values from incident cells --- #’s 1, 3, and 4 --- are available to </a:t>
            </a:r>
            <a:r>
              <a:rPr lang="en-US" sz="2000" dirty="0" err="1"/>
              <a:t>worklet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493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3737D-8667-5042-AABA-FC2BBB1D4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of VTK-m (SLIDE REPEAT)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E5F1266-8CB6-0242-A5E4-AA934836CF55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VTK-m split into two environments: </a:t>
            </a:r>
            <a:r>
              <a:rPr lang="en-US" u="sng" dirty="0"/>
              <a:t>control</a:t>
            </a:r>
            <a:r>
              <a:rPr lang="en-US" dirty="0"/>
              <a:t> and </a:t>
            </a:r>
            <a:r>
              <a:rPr lang="en-US" u="sng" dirty="0"/>
              <a:t>execution</a:t>
            </a:r>
          </a:p>
          <a:p>
            <a:r>
              <a:rPr lang="en-US" dirty="0"/>
              <a:t>Each has its own API</a:t>
            </a:r>
          </a:p>
          <a:p>
            <a:r>
              <a:rPr lang="en-US" dirty="0"/>
              <a:t>Direct interaction between the environments is disallowed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7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BA9C474-3A24-2648-92DB-D66A1D68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VTK-m Parallel Pattern: Visit Cell With Points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F58835E-A051-7940-9C16-675578331EE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86978" y="5463646"/>
          <a:ext cx="33857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=""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2244981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9479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FCB433D-56CB-634F-8942-D3A859422D25}"/>
              </a:ext>
            </a:extLst>
          </p:cNvPr>
          <p:cNvSpPr txBox="1"/>
          <p:nvPr/>
        </p:nvSpPr>
        <p:spPr>
          <a:xfrm>
            <a:off x="414338" y="2676084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693C081-0A76-8542-8A4B-0C1F40FB0487}"/>
              </a:ext>
            </a:extLst>
          </p:cNvPr>
          <p:cNvSpPr txBox="1"/>
          <p:nvPr/>
        </p:nvSpPr>
        <p:spPr>
          <a:xfrm>
            <a:off x="175491" y="5385946"/>
            <a:ext cx="2395143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Output Array #1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4E91A3F-5134-464E-A5DD-5C1EA2B3EA14}"/>
              </a:ext>
            </a:extLst>
          </p:cNvPr>
          <p:cNvSpPr/>
          <p:nvPr/>
        </p:nvSpPr>
        <p:spPr>
          <a:xfrm>
            <a:off x="2688963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="" xmlns:a16="http://schemas.microsoft.com/office/drawing/2014/main" id="{E295683F-348F-4C46-8DF3-AEBB23F13B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26105" y="2731779"/>
          <a:ext cx="5417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=""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947540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947941"/>
                  </a:ext>
                </a:extLst>
              </a:tr>
            </a:tbl>
          </a:graphicData>
        </a:graphic>
      </p:graphicFrame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920019A1-EC3E-4C44-AA23-EFA364DDE05D}"/>
              </a:ext>
            </a:extLst>
          </p:cNvPr>
          <p:cNvCxnSpPr>
            <a:cxnSpLocks/>
          </p:cNvCxnSpPr>
          <p:nvPr/>
        </p:nvCxnSpPr>
        <p:spPr>
          <a:xfrm>
            <a:off x="2917519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9C0EFE6D-315C-9E4D-83BA-9BDACDF9C819}"/>
              </a:ext>
            </a:extLst>
          </p:cNvPr>
          <p:cNvSpPr/>
          <p:nvPr/>
        </p:nvSpPr>
        <p:spPr>
          <a:xfrm>
            <a:off x="3386318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124AEF4C-5EDD-584C-8101-036E95CFEB0B}"/>
              </a:ext>
            </a:extLst>
          </p:cNvPr>
          <p:cNvCxnSpPr>
            <a:cxnSpLocks/>
          </p:cNvCxnSpPr>
          <p:nvPr/>
        </p:nvCxnSpPr>
        <p:spPr>
          <a:xfrm>
            <a:off x="3614874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F36DDDC4-3FDB-8644-BBB2-10CCAED2FBC2}"/>
              </a:ext>
            </a:extLst>
          </p:cNvPr>
          <p:cNvSpPr/>
          <p:nvPr/>
        </p:nvSpPr>
        <p:spPr>
          <a:xfrm>
            <a:off x="4094465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AA1E070D-7423-E245-8C5B-FB249C54EF3E}"/>
              </a:ext>
            </a:extLst>
          </p:cNvPr>
          <p:cNvCxnSpPr>
            <a:cxnSpLocks/>
          </p:cNvCxnSpPr>
          <p:nvPr/>
        </p:nvCxnSpPr>
        <p:spPr>
          <a:xfrm>
            <a:off x="4323021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F0C92A4B-6A2B-144C-BBFD-A321DCDF5301}"/>
              </a:ext>
            </a:extLst>
          </p:cNvPr>
          <p:cNvSpPr/>
          <p:nvPr/>
        </p:nvSpPr>
        <p:spPr>
          <a:xfrm>
            <a:off x="4791820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="" xmlns:a16="http://schemas.microsoft.com/office/drawing/2014/main" id="{CC476C19-0D9A-8940-85EB-1E2B024D40F5}"/>
              </a:ext>
            </a:extLst>
          </p:cNvPr>
          <p:cNvCxnSpPr>
            <a:cxnSpLocks/>
          </p:cNvCxnSpPr>
          <p:nvPr/>
        </p:nvCxnSpPr>
        <p:spPr>
          <a:xfrm>
            <a:off x="5020376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E2621209-B90F-CF43-9031-E947A7B1E230}"/>
              </a:ext>
            </a:extLst>
          </p:cNvPr>
          <p:cNvSpPr/>
          <p:nvPr/>
        </p:nvSpPr>
        <p:spPr>
          <a:xfrm>
            <a:off x="5457051" y="4185091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="" xmlns:a16="http://schemas.microsoft.com/office/drawing/2014/main" id="{7E7F287D-666B-4B43-8F1E-988291A9B480}"/>
              </a:ext>
            </a:extLst>
          </p:cNvPr>
          <p:cNvCxnSpPr>
            <a:cxnSpLocks/>
          </p:cNvCxnSpPr>
          <p:nvPr/>
        </p:nvCxnSpPr>
        <p:spPr>
          <a:xfrm>
            <a:off x="5685607" y="4910771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Google Shape;459;p50">
            <a:extLst>
              <a:ext uri="{FF2B5EF4-FFF2-40B4-BE49-F238E27FC236}">
                <a16:creationId xmlns="" xmlns:a16="http://schemas.microsoft.com/office/drawing/2014/main" id="{AE422D70-7514-8E4E-BA78-A44F0FB2032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9390" y="63677"/>
            <a:ext cx="4114094" cy="361879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8CF607A-2C2E-404E-99D2-7937399B0862}"/>
              </a:ext>
            </a:extLst>
          </p:cNvPr>
          <p:cNvSpPr txBox="1"/>
          <p:nvPr/>
        </p:nvSpPr>
        <p:spPr>
          <a:xfrm>
            <a:off x="2823610" y="5809213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C12E8A38-540F-9F4A-9A43-50F8404B97A0}"/>
              </a:ext>
            </a:extLst>
          </p:cNvPr>
          <p:cNvSpPr txBox="1"/>
          <p:nvPr/>
        </p:nvSpPr>
        <p:spPr>
          <a:xfrm>
            <a:off x="3552409" y="5801457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31BB259E-31BB-7C4B-A0DA-B9F95CDA38DA}"/>
              </a:ext>
            </a:extLst>
          </p:cNvPr>
          <p:cNvSpPr txBox="1"/>
          <p:nvPr/>
        </p:nvSpPr>
        <p:spPr>
          <a:xfrm>
            <a:off x="4189667" y="5795494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E1206473-5D44-AB4B-B187-9ACC258AAF7A}"/>
              </a:ext>
            </a:extLst>
          </p:cNvPr>
          <p:cNvSpPr txBox="1"/>
          <p:nvPr/>
        </p:nvSpPr>
        <p:spPr>
          <a:xfrm>
            <a:off x="4826925" y="5804482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6DBE49C5-DC92-F646-A4C5-630BE1D684FD}"/>
              </a:ext>
            </a:extLst>
          </p:cNvPr>
          <p:cNvSpPr txBox="1"/>
          <p:nvPr/>
        </p:nvSpPr>
        <p:spPr>
          <a:xfrm>
            <a:off x="5555724" y="5796726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F78B72E3-8E7F-6240-9D61-A0873874B999}"/>
              </a:ext>
            </a:extLst>
          </p:cNvPr>
          <p:cNvSpPr txBox="1"/>
          <p:nvPr/>
        </p:nvSpPr>
        <p:spPr>
          <a:xfrm>
            <a:off x="2617085" y="2359230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4CD35CD5-6469-5245-92F8-32F635BC1CF2}"/>
              </a:ext>
            </a:extLst>
          </p:cNvPr>
          <p:cNvSpPr txBox="1"/>
          <p:nvPr/>
        </p:nvSpPr>
        <p:spPr>
          <a:xfrm>
            <a:off x="3345884" y="2351474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0B593C5A-EC3E-494A-A9FB-F91ECE63BBA8}"/>
              </a:ext>
            </a:extLst>
          </p:cNvPr>
          <p:cNvSpPr txBox="1"/>
          <p:nvPr/>
        </p:nvSpPr>
        <p:spPr>
          <a:xfrm>
            <a:off x="3983142" y="2345511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DE0A710E-BF41-A245-99D7-58BBD576728C}"/>
              </a:ext>
            </a:extLst>
          </p:cNvPr>
          <p:cNvSpPr txBox="1"/>
          <p:nvPr/>
        </p:nvSpPr>
        <p:spPr>
          <a:xfrm>
            <a:off x="4620400" y="2354499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D8A1A51B-248A-8245-9AD0-DECECA44BD07}"/>
              </a:ext>
            </a:extLst>
          </p:cNvPr>
          <p:cNvSpPr txBox="1"/>
          <p:nvPr/>
        </p:nvSpPr>
        <p:spPr>
          <a:xfrm>
            <a:off x="5349199" y="2346743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4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A46E3037-EC4C-EA41-AF64-C2A6F77E7E30}"/>
              </a:ext>
            </a:extLst>
          </p:cNvPr>
          <p:cNvSpPr txBox="1"/>
          <p:nvPr/>
        </p:nvSpPr>
        <p:spPr>
          <a:xfrm>
            <a:off x="6078788" y="2338495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5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01233ACA-6162-FD47-8182-173C3B39E1DA}"/>
              </a:ext>
            </a:extLst>
          </p:cNvPr>
          <p:cNvSpPr txBox="1"/>
          <p:nvPr/>
        </p:nvSpPr>
        <p:spPr>
          <a:xfrm>
            <a:off x="6716046" y="2347483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815C528E-D8A8-F14D-BFAB-14A2CFA11F2E}"/>
              </a:ext>
            </a:extLst>
          </p:cNvPr>
          <p:cNvSpPr txBox="1"/>
          <p:nvPr/>
        </p:nvSpPr>
        <p:spPr>
          <a:xfrm>
            <a:off x="7444845" y="2339727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7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="" xmlns:a16="http://schemas.microsoft.com/office/drawing/2014/main" id="{5552B9BB-10ED-634B-AABB-C1E5AF3F0DE7}"/>
              </a:ext>
            </a:extLst>
          </p:cNvPr>
          <p:cNvCxnSpPr>
            <a:cxnSpLocks/>
          </p:cNvCxnSpPr>
          <p:nvPr/>
        </p:nvCxnSpPr>
        <p:spPr>
          <a:xfrm>
            <a:off x="2875530" y="2962480"/>
            <a:ext cx="28841" cy="138092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="" xmlns:a16="http://schemas.microsoft.com/office/drawing/2014/main" id="{C6775E21-5FCE-8242-87C7-17E0FC35F237}"/>
              </a:ext>
            </a:extLst>
          </p:cNvPr>
          <p:cNvCxnSpPr>
            <a:cxnSpLocks/>
          </p:cNvCxnSpPr>
          <p:nvPr/>
        </p:nvCxnSpPr>
        <p:spPr>
          <a:xfrm flipH="1">
            <a:off x="2952072" y="2962480"/>
            <a:ext cx="600337" cy="138092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="" xmlns:a16="http://schemas.microsoft.com/office/drawing/2014/main" id="{A3B4889F-05B2-854F-84A7-B123D5DF49B5}"/>
              </a:ext>
            </a:extLst>
          </p:cNvPr>
          <p:cNvCxnSpPr>
            <a:cxnSpLocks/>
          </p:cNvCxnSpPr>
          <p:nvPr/>
        </p:nvCxnSpPr>
        <p:spPr>
          <a:xfrm flipH="1">
            <a:off x="2980358" y="2972282"/>
            <a:ext cx="1209309" cy="150514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="" xmlns:a16="http://schemas.microsoft.com/office/drawing/2014/main" id="{83339EEC-97B2-C84A-9EBD-EBCC228DBC9B}"/>
              </a:ext>
            </a:extLst>
          </p:cNvPr>
          <p:cNvCxnSpPr>
            <a:cxnSpLocks/>
          </p:cNvCxnSpPr>
          <p:nvPr/>
        </p:nvCxnSpPr>
        <p:spPr>
          <a:xfrm>
            <a:off x="3069196" y="2981270"/>
            <a:ext cx="485710" cy="131704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="" xmlns:a16="http://schemas.microsoft.com/office/drawing/2014/main" id="{A88E6104-8D6E-C14A-B4CB-6A8076013264}"/>
              </a:ext>
            </a:extLst>
          </p:cNvPr>
          <p:cNvCxnSpPr>
            <a:cxnSpLocks/>
          </p:cNvCxnSpPr>
          <p:nvPr/>
        </p:nvCxnSpPr>
        <p:spPr>
          <a:xfrm flipH="1">
            <a:off x="3602608" y="2917392"/>
            <a:ext cx="600336" cy="138092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="" xmlns:a16="http://schemas.microsoft.com/office/drawing/2014/main" id="{62629829-E449-DC4A-BD5F-9B63C6395403}"/>
              </a:ext>
            </a:extLst>
          </p:cNvPr>
          <p:cNvCxnSpPr>
            <a:cxnSpLocks/>
          </p:cNvCxnSpPr>
          <p:nvPr/>
        </p:nvCxnSpPr>
        <p:spPr>
          <a:xfrm flipH="1">
            <a:off x="3630894" y="2927194"/>
            <a:ext cx="1209308" cy="150514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="" xmlns:a16="http://schemas.microsoft.com/office/drawing/2014/main" id="{B641E73A-9EE8-0443-A533-240B629ADC53}"/>
              </a:ext>
            </a:extLst>
          </p:cNvPr>
          <p:cNvCxnSpPr>
            <a:cxnSpLocks/>
          </p:cNvCxnSpPr>
          <p:nvPr/>
        </p:nvCxnSpPr>
        <p:spPr>
          <a:xfrm flipH="1">
            <a:off x="3688438" y="2950197"/>
            <a:ext cx="1844914" cy="155234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="" xmlns:a16="http://schemas.microsoft.com/office/drawing/2014/main" id="{A92BE3F8-7F4C-064E-A7D6-32FD8FFEA01C}"/>
              </a:ext>
            </a:extLst>
          </p:cNvPr>
          <p:cNvCxnSpPr>
            <a:cxnSpLocks/>
          </p:cNvCxnSpPr>
          <p:nvPr/>
        </p:nvCxnSpPr>
        <p:spPr>
          <a:xfrm flipH="1">
            <a:off x="4426742" y="2901983"/>
            <a:ext cx="1844914" cy="155234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="" xmlns:a16="http://schemas.microsoft.com/office/drawing/2014/main" id="{724F4788-AC3A-6C4B-93FF-76D96222908C}"/>
              </a:ext>
            </a:extLst>
          </p:cNvPr>
          <p:cNvCxnSpPr>
            <a:cxnSpLocks/>
          </p:cNvCxnSpPr>
          <p:nvPr/>
        </p:nvCxnSpPr>
        <p:spPr>
          <a:xfrm>
            <a:off x="4260488" y="2958668"/>
            <a:ext cx="78276" cy="138473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="" xmlns:a16="http://schemas.microsoft.com/office/drawing/2014/main" id="{25CA73A3-BC29-564B-8EB0-7280BAFDED9C}"/>
              </a:ext>
            </a:extLst>
          </p:cNvPr>
          <p:cNvCxnSpPr>
            <a:cxnSpLocks/>
          </p:cNvCxnSpPr>
          <p:nvPr/>
        </p:nvCxnSpPr>
        <p:spPr>
          <a:xfrm>
            <a:off x="3683635" y="2955804"/>
            <a:ext cx="570850" cy="148634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="" xmlns:a16="http://schemas.microsoft.com/office/drawing/2014/main" id="{B9F0DD30-1F85-BC4B-9D9B-83BE4688B8CF}"/>
              </a:ext>
            </a:extLst>
          </p:cNvPr>
          <p:cNvCxnSpPr>
            <a:cxnSpLocks/>
          </p:cNvCxnSpPr>
          <p:nvPr/>
        </p:nvCxnSpPr>
        <p:spPr>
          <a:xfrm flipH="1">
            <a:off x="5105436" y="2941821"/>
            <a:ext cx="2426824" cy="150032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="" xmlns:a16="http://schemas.microsoft.com/office/drawing/2014/main" id="{EFE3AC7D-9029-1F48-B6C8-C5B7F79B3713}"/>
              </a:ext>
            </a:extLst>
          </p:cNvPr>
          <p:cNvCxnSpPr>
            <a:cxnSpLocks/>
          </p:cNvCxnSpPr>
          <p:nvPr/>
        </p:nvCxnSpPr>
        <p:spPr>
          <a:xfrm flipH="1">
            <a:off x="5038469" y="2936920"/>
            <a:ext cx="2104079" cy="1406480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="" xmlns:a16="http://schemas.microsoft.com/office/drawing/2014/main" id="{145D8B9B-74C9-944D-8611-7808064DA8A7}"/>
              </a:ext>
            </a:extLst>
          </p:cNvPr>
          <p:cNvCxnSpPr>
            <a:cxnSpLocks/>
          </p:cNvCxnSpPr>
          <p:nvPr/>
        </p:nvCxnSpPr>
        <p:spPr>
          <a:xfrm flipH="1">
            <a:off x="4988706" y="2959923"/>
            <a:ext cx="1422600" cy="1383477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="" xmlns:a16="http://schemas.microsoft.com/office/drawing/2014/main" id="{028C68EA-CA12-3840-9FE1-634D61B52F5B}"/>
              </a:ext>
            </a:extLst>
          </p:cNvPr>
          <p:cNvCxnSpPr>
            <a:cxnSpLocks/>
          </p:cNvCxnSpPr>
          <p:nvPr/>
        </p:nvCxnSpPr>
        <p:spPr>
          <a:xfrm>
            <a:off x="4949273" y="2972282"/>
            <a:ext cx="96677" cy="149532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="" xmlns:a16="http://schemas.microsoft.com/office/drawing/2014/main" id="{78000B61-83EA-2844-AD96-8476FE98B753}"/>
              </a:ext>
            </a:extLst>
          </p:cNvPr>
          <p:cNvCxnSpPr>
            <a:cxnSpLocks/>
          </p:cNvCxnSpPr>
          <p:nvPr/>
        </p:nvCxnSpPr>
        <p:spPr>
          <a:xfrm>
            <a:off x="4373820" y="2939628"/>
            <a:ext cx="548053" cy="153770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="" xmlns:a16="http://schemas.microsoft.com/office/drawing/2014/main" id="{8D91D8DA-ADBF-E44D-90AE-556A76284584}"/>
              </a:ext>
            </a:extLst>
          </p:cNvPr>
          <p:cNvCxnSpPr>
            <a:cxnSpLocks/>
          </p:cNvCxnSpPr>
          <p:nvPr/>
        </p:nvCxnSpPr>
        <p:spPr>
          <a:xfrm>
            <a:off x="5086809" y="2966974"/>
            <a:ext cx="513376" cy="1465369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="" xmlns:a16="http://schemas.microsoft.com/office/drawing/2014/main" id="{15672590-459D-274B-9636-12DA86A9BDD7}"/>
              </a:ext>
            </a:extLst>
          </p:cNvPr>
          <p:cNvCxnSpPr>
            <a:cxnSpLocks/>
          </p:cNvCxnSpPr>
          <p:nvPr/>
        </p:nvCxnSpPr>
        <p:spPr>
          <a:xfrm>
            <a:off x="5538155" y="2934694"/>
            <a:ext cx="193464" cy="154263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="" xmlns:a16="http://schemas.microsoft.com/office/drawing/2014/main" id="{E929C2DD-2DE1-1C45-AF85-517B23231A9E}"/>
              </a:ext>
            </a:extLst>
          </p:cNvPr>
          <p:cNvCxnSpPr>
            <a:cxnSpLocks/>
          </p:cNvCxnSpPr>
          <p:nvPr/>
        </p:nvCxnSpPr>
        <p:spPr>
          <a:xfrm flipH="1">
            <a:off x="5835240" y="2984153"/>
            <a:ext cx="1854439" cy="150511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8753383" y="4065973"/>
            <a:ext cx="2814221" cy="1581339"/>
          </a:xfrm>
          <a:prstGeom prst="roundRect">
            <a:avLst/>
          </a:prstGeom>
          <a:solidFill>
            <a:schemeClr val="accent3"/>
          </a:solidFill>
          <a:ln w="76200" cmpd="tri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Create output for each cell.  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Values from incident points are available to </a:t>
            </a:r>
            <a:r>
              <a:rPr lang="en-US" sz="2000" dirty="0" err="1"/>
              <a:t>worklet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5739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4BA9C474-3A24-2648-92DB-D66A1D689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VTK-m Parallel Pattern: Visit Cell With Points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F58835E-A051-7940-9C16-675578331EE6}"/>
              </a:ext>
            </a:extLst>
          </p:cNvPr>
          <p:cNvGraphicFramePr>
            <a:graphicFrameLocks noGrp="1"/>
          </p:cNvGraphicFramePr>
          <p:nvPr/>
        </p:nvGraphicFramePr>
        <p:xfrm>
          <a:off x="2686978" y="5463646"/>
          <a:ext cx="338578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=""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22449816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94794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FCB433D-56CB-634F-8942-D3A859422D25}"/>
              </a:ext>
            </a:extLst>
          </p:cNvPr>
          <p:cNvSpPr txBox="1"/>
          <p:nvPr/>
        </p:nvSpPr>
        <p:spPr>
          <a:xfrm>
            <a:off x="414338" y="2676084"/>
            <a:ext cx="2156296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Input Array #1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3693C081-0A76-8542-8A4B-0C1F40FB0487}"/>
              </a:ext>
            </a:extLst>
          </p:cNvPr>
          <p:cNvSpPr txBox="1"/>
          <p:nvPr/>
        </p:nvSpPr>
        <p:spPr>
          <a:xfrm>
            <a:off x="175491" y="5385946"/>
            <a:ext cx="2395143" cy="5170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/>
              <a:t>Output Array #1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24E91A3F-5134-464E-A5DD-5C1EA2B3EA14}"/>
              </a:ext>
            </a:extLst>
          </p:cNvPr>
          <p:cNvSpPr/>
          <p:nvPr/>
        </p:nvSpPr>
        <p:spPr>
          <a:xfrm>
            <a:off x="2688963" y="4185555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="" xmlns:a16="http://schemas.microsoft.com/office/drawing/2014/main" id="{E295683F-348F-4C46-8DF3-AEBB23F13BF2}"/>
              </a:ext>
            </a:extLst>
          </p:cNvPr>
          <p:cNvGraphicFramePr>
            <a:graphicFrameLocks noGrp="1"/>
          </p:cNvGraphicFramePr>
          <p:nvPr/>
        </p:nvGraphicFramePr>
        <p:xfrm>
          <a:off x="2526105" y="2731779"/>
          <a:ext cx="5417256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57">
                  <a:extLst>
                    <a:ext uri="{9D8B030D-6E8A-4147-A177-3AD203B41FA5}">
                      <a16:colId xmlns="" xmlns:a16="http://schemas.microsoft.com/office/drawing/2014/main" val="4257207264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749051074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943093936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214286657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2244981675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2876253173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2179559819"/>
                    </a:ext>
                  </a:extLst>
                </a:gridCol>
                <a:gridCol w="677157">
                  <a:extLst>
                    <a:ext uri="{9D8B030D-6E8A-4147-A177-3AD203B41FA5}">
                      <a16:colId xmlns="" xmlns:a16="http://schemas.microsoft.com/office/drawing/2014/main" val="39475400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6947941"/>
                  </a:ext>
                </a:extLst>
              </a:tr>
            </a:tbl>
          </a:graphicData>
        </a:graphic>
      </p:graphicFrame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920019A1-EC3E-4C44-AA23-EFA364DDE05D}"/>
              </a:ext>
            </a:extLst>
          </p:cNvPr>
          <p:cNvCxnSpPr>
            <a:cxnSpLocks/>
          </p:cNvCxnSpPr>
          <p:nvPr/>
        </p:nvCxnSpPr>
        <p:spPr>
          <a:xfrm>
            <a:off x="2917519" y="4911235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9C0EFE6D-315C-9E4D-83BA-9BDACDF9C819}"/>
              </a:ext>
            </a:extLst>
          </p:cNvPr>
          <p:cNvSpPr/>
          <p:nvPr/>
        </p:nvSpPr>
        <p:spPr>
          <a:xfrm>
            <a:off x="3386318" y="4185555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="" xmlns:a16="http://schemas.microsoft.com/office/drawing/2014/main" id="{124AEF4C-5EDD-584C-8101-036E95CFEB0B}"/>
              </a:ext>
            </a:extLst>
          </p:cNvPr>
          <p:cNvCxnSpPr>
            <a:cxnSpLocks/>
          </p:cNvCxnSpPr>
          <p:nvPr/>
        </p:nvCxnSpPr>
        <p:spPr>
          <a:xfrm>
            <a:off x="3614874" y="4911235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F36DDDC4-3FDB-8644-BBB2-10CCAED2FBC2}"/>
              </a:ext>
            </a:extLst>
          </p:cNvPr>
          <p:cNvSpPr/>
          <p:nvPr/>
        </p:nvSpPr>
        <p:spPr>
          <a:xfrm>
            <a:off x="4094465" y="4185555"/>
            <a:ext cx="442913" cy="98583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W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AA1E070D-7423-E245-8C5B-FB249C54EF3E}"/>
              </a:ext>
            </a:extLst>
          </p:cNvPr>
          <p:cNvCxnSpPr>
            <a:cxnSpLocks/>
          </p:cNvCxnSpPr>
          <p:nvPr/>
        </p:nvCxnSpPr>
        <p:spPr>
          <a:xfrm>
            <a:off x="4323021" y="4911235"/>
            <a:ext cx="36186" cy="7365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F0C92A4B-6A2B-144C-BBFD-A321DCDF5301}"/>
              </a:ext>
            </a:extLst>
          </p:cNvPr>
          <p:cNvSpPr/>
          <p:nvPr/>
        </p:nvSpPr>
        <p:spPr>
          <a:xfrm>
            <a:off x="4791820" y="4185555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="" xmlns:a16="http://schemas.microsoft.com/office/drawing/2014/main" id="{CC476C19-0D9A-8940-85EB-1E2B024D40F5}"/>
              </a:ext>
            </a:extLst>
          </p:cNvPr>
          <p:cNvCxnSpPr>
            <a:cxnSpLocks/>
          </p:cNvCxnSpPr>
          <p:nvPr/>
        </p:nvCxnSpPr>
        <p:spPr>
          <a:xfrm>
            <a:off x="5020376" y="4911235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E2621209-B90F-CF43-9031-E947A7B1E230}"/>
              </a:ext>
            </a:extLst>
          </p:cNvPr>
          <p:cNvSpPr/>
          <p:nvPr/>
        </p:nvSpPr>
        <p:spPr>
          <a:xfrm>
            <a:off x="5457051" y="4185091"/>
            <a:ext cx="442913" cy="98583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2">
                    <a:lumMod val="75000"/>
                  </a:schemeClr>
                </a:solidFill>
              </a:rPr>
              <a:t>W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="" xmlns:a16="http://schemas.microsoft.com/office/drawing/2014/main" id="{7E7F287D-666B-4B43-8F1E-988291A9B480}"/>
              </a:ext>
            </a:extLst>
          </p:cNvPr>
          <p:cNvCxnSpPr>
            <a:cxnSpLocks/>
          </p:cNvCxnSpPr>
          <p:nvPr/>
        </p:nvCxnSpPr>
        <p:spPr>
          <a:xfrm>
            <a:off x="5685607" y="4910771"/>
            <a:ext cx="36186" cy="736541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Google Shape;459;p50">
            <a:extLst>
              <a:ext uri="{FF2B5EF4-FFF2-40B4-BE49-F238E27FC236}">
                <a16:creationId xmlns="" xmlns:a16="http://schemas.microsoft.com/office/drawing/2014/main" id="{AE422D70-7514-8E4E-BA78-A44F0FB2032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9390" y="63677"/>
            <a:ext cx="4114094" cy="361879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8CF607A-2C2E-404E-99D2-7937399B0862}"/>
              </a:ext>
            </a:extLst>
          </p:cNvPr>
          <p:cNvSpPr txBox="1"/>
          <p:nvPr/>
        </p:nvSpPr>
        <p:spPr>
          <a:xfrm>
            <a:off x="2823610" y="5809213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C12E8A38-540F-9F4A-9A43-50F8404B97A0}"/>
              </a:ext>
            </a:extLst>
          </p:cNvPr>
          <p:cNvSpPr txBox="1"/>
          <p:nvPr/>
        </p:nvSpPr>
        <p:spPr>
          <a:xfrm>
            <a:off x="3552409" y="5801457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31BB259E-31BB-7C4B-A0DA-B9F95CDA38DA}"/>
              </a:ext>
            </a:extLst>
          </p:cNvPr>
          <p:cNvSpPr txBox="1"/>
          <p:nvPr/>
        </p:nvSpPr>
        <p:spPr>
          <a:xfrm>
            <a:off x="4189667" y="5795494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2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E1206473-5D44-AB4B-B187-9ACC258AAF7A}"/>
              </a:ext>
            </a:extLst>
          </p:cNvPr>
          <p:cNvSpPr txBox="1"/>
          <p:nvPr/>
        </p:nvSpPr>
        <p:spPr>
          <a:xfrm>
            <a:off x="4826925" y="5804482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3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6DBE49C5-DC92-F646-A4C5-630BE1D684FD}"/>
              </a:ext>
            </a:extLst>
          </p:cNvPr>
          <p:cNvSpPr txBox="1"/>
          <p:nvPr/>
        </p:nvSpPr>
        <p:spPr>
          <a:xfrm>
            <a:off x="5555724" y="5796726"/>
            <a:ext cx="368306" cy="4339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4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F78B72E3-8E7F-6240-9D61-A0873874B999}"/>
              </a:ext>
            </a:extLst>
          </p:cNvPr>
          <p:cNvSpPr txBox="1"/>
          <p:nvPr/>
        </p:nvSpPr>
        <p:spPr>
          <a:xfrm>
            <a:off x="2617085" y="2359230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0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4CD35CD5-6469-5245-92F8-32F635BC1CF2}"/>
              </a:ext>
            </a:extLst>
          </p:cNvPr>
          <p:cNvSpPr txBox="1"/>
          <p:nvPr/>
        </p:nvSpPr>
        <p:spPr>
          <a:xfrm>
            <a:off x="3345884" y="2351474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0B593C5A-EC3E-494A-A9FB-F91ECE63BBA8}"/>
              </a:ext>
            </a:extLst>
          </p:cNvPr>
          <p:cNvSpPr txBox="1"/>
          <p:nvPr/>
        </p:nvSpPr>
        <p:spPr>
          <a:xfrm>
            <a:off x="3983142" y="2345511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DE0A710E-BF41-A245-99D7-58BBD576728C}"/>
              </a:ext>
            </a:extLst>
          </p:cNvPr>
          <p:cNvSpPr txBox="1"/>
          <p:nvPr/>
        </p:nvSpPr>
        <p:spPr>
          <a:xfrm>
            <a:off x="4620400" y="2354499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D8A1A51B-248A-8245-9AD0-DECECA44BD07}"/>
              </a:ext>
            </a:extLst>
          </p:cNvPr>
          <p:cNvSpPr txBox="1"/>
          <p:nvPr/>
        </p:nvSpPr>
        <p:spPr>
          <a:xfrm>
            <a:off x="5349199" y="2346743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4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A46E3037-EC4C-EA41-AF64-C2A6F77E7E30}"/>
              </a:ext>
            </a:extLst>
          </p:cNvPr>
          <p:cNvSpPr txBox="1"/>
          <p:nvPr/>
        </p:nvSpPr>
        <p:spPr>
          <a:xfrm>
            <a:off x="6078788" y="2338495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5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01233ACA-6162-FD47-8182-173C3B39E1DA}"/>
              </a:ext>
            </a:extLst>
          </p:cNvPr>
          <p:cNvSpPr txBox="1"/>
          <p:nvPr/>
        </p:nvSpPr>
        <p:spPr>
          <a:xfrm>
            <a:off x="6716046" y="2347483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="" xmlns:a16="http://schemas.microsoft.com/office/drawing/2014/main" id="{815C528E-D8A8-F14D-BFAB-14A2CFA11F2E}"/>
              </a:ext>
            </a:extLst>
          </p:cNvPr>
          <p:cNvSpPr txBox="1"/>
          <p:nvPr/>
        </p:nvSpPr>
        <p:spPr>
          <a:xfrm>
            <a:off x="7444845" y="2339727"/>
            <a:ext cx="368306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7</a:t>
            </a:r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="" xmlns:a16="http://schemas.microsoft.com/office/drawing/2014/main" id="{5552B9BB-10ED-634B-AABB-C1E5AF3F0DE7}"/>
              </a:ext>
            </a:extLst>
          </p:cNvPr>
          <p:cNvCxnSpPr>
            <a:cxnSpLocks/>
          </p:cNvCxnSpPr>
          <p:nvPr/>
        </p:nvCxnSpPr>
        <p:spPr>
          <a:xfrm>
            <a:off x="2875530" y="2962480"/>
            <a:ext cx="28841" cy="138092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="" xmlns:a16="http://schemas.microsoft.com/office/drawing/2014/main" id="{C6775E21-5FCE-8242-87C7-17E0FC35F237}"/>
              </a:ext>
            </a:extLst>
          </p:cNvPr>
          <p:cNvCxnSpPr>
            <a:cxnSpLocks/>
          </p:cNvCxnSpPr>
          <p:nvPr/>
        </p:nvCxnSpPr>
        <p:spPr>
          <a:xfrm flipH="1">
            <a:off x="2952072" y="2962480"/>
            <a:ext cx="600337" cy="138092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="" xmlns:a16="http://schemas.microsoft.com/office/drawing/2014/main" id="{A3B4889F-05B2-854F-84A7-B123D5DF49B5}"/>
              </a:ext>
            </a:extLst>
          </p:cNvPr>
          <p:cNvCxnSpPr>
            <a:cxnSpLocks/>
          </p:cNvCxnSpPr>
          <p:nvPr/>
        </p:nvCxnSpPr>
        <p:spPr>
          <a:xfrm flipH="1">
            <a:off x="2980358" y="2972282"/>
            <a:ext cx="1209309" cy="1505149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="" xmlns:a16="http://schemas.microsoft.com/office/drawing/2014/main" id="{83339EEC-97B2-C84A-9EBD-EBCC228DBC9B}"/>
              </a:ext>
            </a:extLst>
          </p:cNvPr>
          <p:cNvCxnSpPr>
            <a:cxnSpLocks/>
          </p:cNvCxnSpPr>
          <p:nvPr/>
        </p:nvCxnSpPr>
        <p:spPr>
          <a:xfrm>
            <a:off x="3069196" y="2981270"/>
            <a:ext cx="485710" cy="1317042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="" xmlns:a16="http://schemas.microsoft.com/office/drawing/2014/main" id="{A88E6104-8D6E-C14A-B4CB-6A8076013264}"/>
              </a:ext>
            </a:extLst>
          </p:cNvPr>
          <p:cNvCxnSpPr>
            <a:cxnSpLocks/>
          </p:cNvCxnSpPr>
          <p:nvPr/>
        </p:nvCxnSpPr>
        <p:spPr>
          <a:xfrm flipH="1">
            <a:off x="3602608" y="2917392"/>
            <a:ext cx="600336" cy="138092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="" xmlns:a16="http://schemas.microsoft.com/office/drawing/2014/main" id="{62629829-E449-DC4A-BD5F-9B63C6395403}"/>
              </a:ext>
            </a:extLst>
          </p:cNvPr>
          <p:cNvCxnSpPr>
            <a:cxnSpLocks/>
          </p:cNvCxnSpPr>
          <p:nvPr/>
        </p:nvCxnSpPr>
        <p:spPr>
          <a:xfrm flipH="1">
            <a:off x="3630894" y="2927194"/>
            <a:ext cx="1209308" cy="1505149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="" xmlns:a16="http://schemas.microsoft.com/office/drawing/2014/main" id="{B641E73A-9EE8-0443-A533-240B629ADC53}"/>
              </a:ext>
            </a:extLst>
          </p:cNvPr>
          <p:cNvCxnSpPr>
            <a:cxnSpLocks/>
          </p:cNvCxnSpPr>
          <p:nvPr/>
        </p:nvCxnSpPr>
        <p:spPr>
          <a:xfrm flipH="1">
            <a:off x="3688438" y="2950197"/>
            <a:ext cx="1844914" cy="1552346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="" xmlns:a16="http://schemas.microsoft.com/office/drawing/2014/main" id="{B9F0DD30-1F85-BC4B-9D9B-83BE4688B8CF}"/>
              </a:ext>
            </a:extLst>
          </p:cNvPr>
          <p:cNvCxnSpPr>
            <a:cxnSpLocks/>
          </p:cNvCxnSpPr>
          <p:nvPr/>
        </p:nvCxnSpPr>
        <p:spPr>
          <a:xfrm flipH="1">
            <a:off x="5105436" y="2941821"/>
            <a:ext cx="2426824" cy="1500324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="" xmlns:a16="http://schemas.microsoft.com/office/drawing/2014/main" id="{EFE3AC7D-9029-1F48-B6C8-C5B7F79B3713}"/>
              </a:ext>
            </a:extLst>
          </p:cNvPr>
          <p:cNvCxnSpPr>
            <a:cxnSpLocks/>
          </p:cNvCxnSpPr>
          <p:nvPr/>
        </p:nvCxnSpPr>
        <p:spPr>
          <a:xfrm flipH="1">
            <a:off x="5038469" y="2936920"/>
            <a:ext cx="2104079" cy="1406480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="" xmlns:a16="http://schemas.microsoft.com/office/drawing/2014/main" id="{145D8B9B-74C9-944D-8611-7808064DA8A7}"/>
              </a:ext>
            </a:extLst>
          </p:cNvPr>
          <p:cNvCxnSpPr>
            <a:cxnSpLocks/>
          </p:cNvCxnSpPr>
          <p:nvPr/>
        </p:nvCxnSpPr>
        <p:spPr>
          <a:xfrm flipH="1">
            <a:off x="4988706" y="2959923"/>
            <a:ext cx="1422600" cy="1383477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="" xmlns:a16="http://schemas.microsoft.com/office/drawing/2014/main" id="{028C68EA-CA12-3840-9FE1-634D61B52F5B}"/>
              </a:ext>
            </a:extLst>
          </p:cNvPr>
          <p:cNvCxnSpPr>
            <a:cxnSpLocks/>
          </p:cNvCxnSpPr>
          <p:nvPr/>
        </p:nvCxnSpPr>
        <p:spPr>
          <a:xfrm>
            <a:off x="4949273" y="2972282"/>
            <a:ext cx="96677" cy="1495324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="" xmlns:a16="http://schemas.microsoft.com/office/drawing/2014/main" id="{78000B61-83EA-2844-AD96-8476FE98B753}"/>
              </a:ext>
            </a:extLst>
          </p:cNvPr>
          <p:cNvCxnSpPr>
            <a:cxnSpLocks/>
          </p:cNvCxnSpPr>
          <p:nvPr/>
        </p:nvCxnSpPr>
        <p:spPr>
          <a:xfrm>
            <a:off x="4373820" y="2939628"/>
            <a:ext cx="548053" cy="1537704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="" xmlns:a16="http://schemas.microsoft.com/office/drawing/2014/main" id="{8D91D8DA-ADBF-E44D-90AE-556A76284584}"/>
              </a:ext>
            </a:extLst>
          </p:cNvPr>
          <p:cNvCxnSpPr>
            <a:cxnSpLocks/>
          </p:cNvCxnSpPr>
          <p:nvPr/>
        </p:nvCxnSpPr>
        <p:spPr>
          <a:xfrm>
            <a:off x="5086809" y="2966974"/>
            <a:ext cx="513376" cy="1465369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="" xmlns:a16="http://schemas.microsoft.com/office/drawing/2014/main" id="{15672590-459D-274B-9636-12DA86A9BDD7}"/>
              </a:ext>
            </a:extLst>
          </p:cNvPr>
          <p:cNvCxnSpPr>
            <a:cxnSpLocks/>
          </p:cNvCxnSpPr>
          <p:nvPr/>
        </p:nvCxnSpPr>
        <p:spPr>
          <a:xfrm>
            <a:off x="5538155" y="2934694"/>
            <a:ext cx="193464" cy="1542638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="" xmlns:a16="http://schemas.microsoft.com/office/drawing/2014/main" id="{E929C2DD-2DE1-1C45-AF85-517B23231A9E}"/>
              </a:ext>
            </a:extLst>
          </p:cNvPr>
          <p:cNvCxnSpPr>
            <a:cxnSpLocks/>
          </p:cNvCxnSpPr>
          <p:nvPr/>
        </p:nvCxnSpPr>
        <p:spPr>
          <a:xfrm flipH="1">
            <a:off x="5835240" y="2984153"/>
            <a:ext cx="1854439" cy="1505113"/>
          </a:xfrm>
          <a:prstGeom prst="straightConnector1">
            <a:avLst/>
          </a:prstGeom>
          <a:ln w="25400">
            <a:solidFill>
              <a:schemeClr val="bg2">
                <a:lumMod val="75000"/>
              </a:schemeClr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BCC26FA5-B9E7-134B-9009-24F14CE07789}"/>
              </a:ext>
            </a:extLst>
          </p:cNvPr>
          <p:cNvSpPr/>
          <p:nvPr/>
        </p:nvSpPr>
        <p:spPr>
          <a:xfrm>
            <a:off x="8658228" y="1663277"/>
            <a:ext cx="400050" cy="446759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="" xmlns:a16="http://schemas.microsoft.com/office/drawing/2014/main" id="{D89E1F55-2C31-5844-9134-AA4D808449D1}"/>
              </a:ext>
            </a:extLst>
          </p:cNvPr>
          <p:cNvCxnSpPr>
            <a:cxnSpLocks/>
          </p:cNvCxnSpPr>
          <p:nvPr/>
        </p:nvCxnSpPr>
        <p:spPr>
          <a:xfrm flipH="1" flipV="1">
            <a:off x="8686804" y="1298769"/>
            <a:ext cx="354459" cy="354860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="" xmlns:a16="http://schemas.microsoft.com/office/drawing/2014/main" id="{D670153B-77E9-DA45-A6C1-DB15741CB1E3}"/>
              </a:ext>
            </a:extLst>
          </p:cNvPr>
          <p:cNvCxnSpPr>
            <a:cxnSpLocks/>
          </p:cNvCxnSpPr>
          <p:nvPr/>
        </p:nvCxnSpPr>
        <p:spPr>
          <a:xfrm flipH="1">
            <a:off x="8367615" y="1820785"/>
            <a:ext cx="319189" cy="442847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="" xmlns:a16="http://schemas.microsoft.com/office/drawing/2014/main" id="{D414E4A5-4E49-164B-BBE7-EA34EC4A0206}"/>
              </a:ext>
            </a:extLst>
          </p:cNvPr>
          <p:cNvCxnSpPr>
            <a:cxnSpLocks/>
          </p:cNvCxnSpPr>
          <p:nvPr/>
        </p:nvCxnSpPr>
        <p:spPr>
          <a:xfrm flipV="1">
            <a:off x="9102702" y="1870569"/>
            <a:ext cx="741386" cy="67027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="" xmlns:a16="http://schemas.microsoft.com/office/drawing/2014/main" id="{A92BE3F8-7F4C-064E-A7D6-32FD8FFEA01C}"/>
              </a:ext>
            </a:extLst>
          </p:cNvPr>
          <p:cNvCxnSpPr>
            <a:cxnSpLocks/>
          </p:cNvCxnSpPr>
          <p:nvPr/>
        </p:nvCxnSpPr>
        <p:spPr>
          <a:xfrm flipH="1">
            <a:off x="4426742" y="2901983"/>
            <a:ext cx="1844914" cy="155234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="" xmlns:a16="http://schemas.microsoft.com/office/drawing/2014/main" id="{724F4788-AC3A-6C4B-93FF-76D96222908C}"/>
              </a:ext>
            </a:extLst>
          </p:cNvPr>
          <p:cNvCxnSpPr>
            <a:cxnSpLocks/>
          </p:cNvCxnSpPr>
          <p:nvPr/>
        </p:nvCxnSpPr>
        <p:spPr>
          <a:xfrm>
            <a:off x="4260488" y="2958668"/>
            <a:ext cx="78276" cy="1384732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="" xmlns:a16="http://schemas.microsoft.com/office/drawing/2014/main" id="{25CA73A3-BC29-564B-8EB0-7280BAFDED9C}"/>
              </a:ext>
            </a:extLst>
          </p:cNvPr>
          <p:cNvCxnSpPr>
            <a:cxnSpLocks/>
          </p:cNvCxnSpPr>
          <p:nvPr/>
        </p:nvCxnSpPr>
        <p:spPr>
          <a:xfrm>
            <a:off x="3683635" y="2955804"/>
            <a:ext cx="570850" cy="148634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8530011" y="4343399"/>
            <a:ext cx="3391055" cy="1559611"/>
          </a:xfrm>
          <a:prstGeom prst="roundRect">
            <a:avLst/>
          </a:prstGeom>
          <a:solidFill>
            <a:schemeClr val="accent3"/>
          </a:solidFill>
          <a:ln w="76200" cmpd="tri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/>
              <a:t>Create output for cell #2.  </a:t>
            </a:r>
          </a:p>
          <a:p>
            <a:pPr algn="ctr">
              <a:lnSpc>
                <a:spcPct val="90000"/>
              </a:lnSpc>
            </a:pPr>
            <a:r>
              <a:rPr lang="en-US" sz="2000" dirty="0"/>
              <a:t>Values from incident points --- #’s 1, 2, and 5 --- are available to </a:t>
            </a:r>
            <a:r>
              <a:rPr lang="en-US" sz="2000" dirty="0" err="1"/>
              <a:t>worklet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692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Tutorial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756" y="1737360"/>
            <a:ext cx="10098680" cy="4047778"/>
          </a:xfrm>
        </p:spPr>
        <p:txBody>
          <a:bodyPr/>
          <a:lstStyle/>
          <a:p>
            <a:r>
              <a:rPr lang="en-US" dirty="0"/>
              <a:t>Introduction / software install</a:t>
            </a:r>
          </a:p>
          <a:p>
            <a:r>
              <a:rPr lang="en-US" dirty="0"/>
              <a:t>Using VTK-m (+hands on)</a:t>
            </a:r>
          </a:p>
          <a:p>
            <a:r>
              <a:rPr lang="en-US" dirty="0"/>
              <a:t>Break</a:t>
            </a:r>
          </a:p>
          <a:p>
            <a:r>
              <a:rPr lang="en-US" dirty="0"/>
              <a:t>Concepts behind VTK-m development</a:t>
            </a:r>
          </a:p>
          <a:p>
            <a:r>
              <a:rPr lang="en-US" dirty="0">
                <a:solidFill>
                  <a:srgbClr val="FF0000"/>
                </a:solidFill>
              </a:rPr>
              <a:t>3 VTK-m filters (description + hands on)</a:t>
            </a:r>
          </a:p>
          <a:p>
            <a:r>
              <a:rPr lang="en-US" dirty="0"/>
              <a:t>Discussion of upcoming activities / wrap up / Q&amp;A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9022" y="1737360"/>
            <a:ext cx="880533" cy="404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dirty="0"/>
              <a:t>25m</a:t>
            </a:r>
          </a:p>
          <a:p>
            <a:pPr marL="0" indent="0" algn="r">
              <a:buNone/>
            </a:pPr>
            <a:r>
              <a:rPr lang="en-US" dirty="0"/>
              <a:t>65m</a:t>
            </a:r>
          </a:p>
          <a:p>
            <a:pPr marL="0" indent="0" algn="r">
              <a:buNone/>
            </a:pPr>
            <a:r>
              <a:rPr lang="en-US" dirty="0"/>
              <a:t>30m</a:t>
            </a:r>
          </a:p>
          <a:p>
            <a:pPr marL="0" indent="0" algn="r">
              <a:buNone/>
            </a:pPr>
            <a:r>
              <a:rPr lang="en-US" dirty="0"/>
              <a:t>20m</a:t>
            </a:r>
          </a:p>
          <a:p>
            <a:pPr marL="0" indent="0" algn="r">
              <a:buNone/>
            </a:pPr>
            <a:r>
              <a:rPr lang="en-US" dirty="0"/>
              <a:t>60m</a:t>
            </a:r>
          </a:p>
          <a:p>
            <a:pPr marL="0" indent="0" algn="r">
              <a:buNone/>
            </a:pPr>
            <a:r>
              <a:rPr lang="en-US" dirty="0"/>
              <a:t>10m</a:t>
            </a:r>
          </a:p>
        </p:txBody>
      </p:sp>
      <p:sp>
        <p:nvSpPr>
          <p:cNvPr id="6" name="Rectangle 5"/>
          <p:cNvSpPr/>
          <p:nvPr/>
        </p:nvSpPr>
        <p:spPr>
          <a:xfrm>
            <a:off x="79022" y="3761249"/>
            <a:ext cx="880533" cy="41881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2019D8-26E0-9A4B-9203-4C18B1EC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filter that calculates magnitude of a vector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F28D3D-15BB-3842-AD75-534D47CDB72C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Code: </a:t>
            </a:r>
            <a:r>
              <a:rPr lang="en-US" dirty="0" err="1"/>
              <a:t>tut_mag_grad.cxx</a:t>
            </a:r>
            <a:endParaRPr lang="en-US" dirty="0"/>
          </a:p>
          <a:p>
            <a:r>
              <a:rPr lang="en-US" dirty="0"/>
              <a:t>Worklet called </a:t>
            </a:r>
            <a:r>
              <a:rPr lang="en-US" dirty="0" err="1"/>
              <a:t>ComputeMagnitude</a:t>
            </a:r>
            <a:endParaRPr lang="en-US" dirty="0"/>
          </a:p>
          <a:p>
            <a:pPr lvl="1"/>
            <a:r>
              <a:rPr lang="en-US" dirty="0"/>
              <a:t>Uses </a:t>
            </a:r>
            <a:r>
              <a:rPr lang="en-US" dirty="0" err="1"/>
              <a:t>MapField</a:t>
            </a:r>
            <a:r>
              <a:rPr lang="en-US" dirty="0"/>
              <a:t> pattern</a:t>
            </a:r>
          </a:p>
          <a:p>
            <a:r>
              <a:rPr lang="en-US" dirty="0"/>
              <a:t>Filter called </a:t>
            </a:r>
            <a:r>
              <a:rPr lang="en-US" dirty="0" err="1"/>
              <a:t>FieldMagnitude</a:t>
            </a:r>
            <a:endParaRPr lang="en-US" dirty="0"/>
          </a:p>
          <a:p>
            <a:pPr lvl="1"/>
            <a:r>
              <a:rPr lang="en-US" dirty="0"/>
              <a:t>Uses Magnitude worklet</a:t>
            </a:r>
          </a:p>
          <a:p>
            <a:r>
              <a:rPr lang="en-US" dirty="0"/>
              <a:t>Main function</a:t>
            </a:r>
          </a:p>
          <a:p>
            <a:pPr lvl="1"/>
            <a:r>
              <a:rPr lang="en-US" dirty="0"/>
              <a:t>Uses </a:t>
            </a:r>
            <a:r>
              <a:rPr lang="en-US" dirty="0" err="1"/>
              <a:t>FieldMagnitudeFilter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71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2019D8-26E0-9A4B-9203-4C18B1EC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filter that calculates magnitude of a vector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F28D3D-15BB-3842-AD75-534D47CDB72C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Code: </a:t>
            </a:r>
            <a:r>
              <a:rPr lang="en-US" dirty="0" err="1"/>
              <a:t>tut_mag_grad.cxx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Worklet called </a:t>
            </a:r>
            <a:r>
              <a:rPr lang="en-US" dirty="0" err="1">
                <a:solidFill>
                  <a:srgbClr val="FF0000"/>
                </a:solidFill>
              </a:rPr>
              <a:t>ComputeMagnitude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Uses </a:t>
            </a:r>
            <a:r>
              <a:rPr lang="en-US" dirty="0" err="1">
                <a:solidFill>
                  <a:srgbClr val="FF0000"/>
                </a:solidFill>
              </a:rPr>
              <a:t>MapField</a:t>
            </a:r>
            <a:r>
              <a:rPr lang="en-US" dirty="0">
                <a:solidFill>
                  <a:srgbClr val="FF0000"/>
                </a:solidFill>
              </a:rPr>
              <a:t> pattern</a:t>
            </a:r>
          </a:p>
          <a:p>
            <a:r>
              <a:rPr lang="en-US" dirty="0"/>
              <a:t>Filter called </a:t>
            </a:r>
            <a:r>
              <a:rPr lang="en-US" dirty="0" err="1"/>
              <a:t>FieldMagnitude</a:t>
            </a:r>
            <a:endParaRPr lang="en-US" dirty="0"/>
          </a:p>
          <a:p>
            <a:pPr lvl="1"/>
            <a:r>
              <a:rPr lang="en-US" dirty="0"/>
              <a:t>Uses Magnitude worklet</a:t>
            </a:r>
          </a:p>
          <a:p>
            <a:r>
              <a:rPr lang="en-US" dirty="0"/>
              <a:t>Main function</a:t>
            </a:r>
          </a:p>
          <a:p>
            <a:pPr lvl="1"/>
            <a:r>
              <a:rPr lang="en-US" dirty="0"/>
              <a:t>Uses </a:t>
            </a:r>
            <a:r>
              <a:rPr lang="en-US" dirty="0" err="1"/>
              <a:t>FieldMagnitudeFilter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72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components to developing a </a:t>
            </a:r>
            <a:r>
              <a:rPr lang="en-US" dirty="0" err="1" smtClean="0"/>
              <a:t>worklet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F28D3D-15BB-3842-AD75-534D47CDB72C}"/>
              </a:ext>
            </a:extLst>
          </p:cNvPr>
          <p:cNvSpPr txBox="1">
            <a:spLocks/>
          </p:cNvSpPr>
          <p:nvPr/>
        </p:nvSpPr>
        <p:spPr>
          <a:xfrm>
            <a:off x="456174" y="132588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Decide what parallel pattern to use</a:t>
            </a:r>
          </a:p>
          <a:p>
            <a:r>
              <a:rPr lang="en-US" dirty="0" smtClean="0"/>
              <a:t>Define code for your operation</a:t>
            </a:r>
          </a:p>
          <a:p>
            <a:r>
              <a:rPr lang="en-US" dirty="0" smtClean="0"/>
              <a:t>Provide hints to VTK-m for how your </a:t>
            </a:r>
            <a:r>
              <a:rPr lang="en-US" dirty="0" err="1" smtClean="0"/>
              <a:t>worklet</a:t>
            </a:r>
            <a:r>
              <a:rPr lang="en-US" dirty="0" smtClean="0"/>
              <a:t> will 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118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components to developing a </a:t>
            </a:r>
            <a:r>
              <a:rPr lang="en-US" dirty="0" err="1" smtClean="0"/>
              <a:t>worklet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F28D3D-15BB-3842-AD75-534D47CDB72C}"/>
              </a:ext>
            </a:extLst>
          </p:cNvPr>
          <p:cNvSpPr txBox="1">
            <a:spLocks/>
          </p:cNvSpPr>
          <p:nvPr/>
        </p:nvSpPr>
        <p:spPr>
          <a:xfrm>
            <a:off x="456174" y="132588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Decide what parallel pattern to use</a:t>
            </a:r>
          </a:p>
          <a:p>
            <a:r>
              <a:rPr lang="en-US" dirty="0" smtClean="0"/>
              <a:t>Define code for your operation</a:t>
            </a:r>
          </a:p>
          <a:p>
            <a:r>
              <a:rPr lang="en-US" dirty="0" smtClean="0"/>
              <a:t>Provide hints to VTK-m for how your </a:t>
            </a:r>
            <a:r>
              <a:rPr lang="en-US" dirty="0" err="1" smtClean="0"/>
              <a:t>worklet</a:t>
            </a:r>
            <a:r>
              <a:rPr lang="en-US" dirty="0" smtClean="0"/>
              <a:t> will 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3155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Worklet</a:t>
            </a:r>
            <a:r>
              <a:rPr lang="en-US" dirty="0" smtClean="0"/>
              <a:t> development: decide what parallel pattern to use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F28D3D-15BB-3842-AD75-534D47CDB72C}"/>
              </a:ext>
            </a:extLst>
          </p:cNvPr>
          <p:cNvSpPr txBox="1">
            <a:spLocks/>
          </p:cNvSpPr>
          <p:nvPr/>
        </p:nvSpPr>
        <p:spPr>
          <a:xfrm>
            <a:off x="456174" y="132588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This is done via inheritance</a:t>
            </a:r>
            <a:endParaRPr lang="en-US" dirty="0"/>
          </a:p>
        </p:txBody>
      </p:sp>
      <p:sp>
        <p:nvSpPr>
          <p:cNvPr id="4" name="struct ComputeMagnitude : vtkm::worklet::WorkletMapField…">
            <a:extLst>
              <a:ext uri="{FF2B5EF4-FFF2-40B4-BE49-F238E27FC236}">
                <a16:creationId xmlns="" xmlns:a16="http://schemas.microsoft.com/office/drawing/2014/main" id="{20131088-C2C7-3C43-9836-571357718C08}"/>
              </a:ext>
            </a:extLst>
          </p:cNvPr>
          <p:cNvSpPr txBox="1"/>
          <p:nvPr/>
        </p:nvSpPr>
        <p:spPr>
          <a:xfrm>
            <a:off x="743081" y="2240280"/>
            <a:ext cx="8720336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WorkletMapField</a:t>
            </a:r>
            <a:endParaRPr sz="2000" dirty="0">
              <a:solidFill>
                <a:srgbClr val="9C27B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CB20215-982D-0540-850F-5FAC284076E7}"/>
              </a:ext>
            </a:extLst>
          </p:cNvPr>
          <p:cNvSpPr txBox="1"/>
          <p:nvPr/>
        </p:nvSpPr>
        <p:spPr>
          <a:xfrm>
            <a:off x="6004555" y="1450122"/>
            <a:ext cx="4886052" cy="5170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Defines </a:t>
            </a:r>
            <a:r>
              <a:rPr lang="en-US" dirty="0" smtClean="0"/>
              <a:t>parallel pattern for </a:t>
            </a:r>
            <a:r>
              <a:rPr lang="en-US" dirty="0" err="1" smtClean="0"/>
              <a:t>worklet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675B5821-C0B5-7E45-B0BB-7402ADA33B21}"/>
              </a:ext>
            </a:extLst>
          </p:cNvPr>
          <p:cNvCxnSpPr>
            <a:cxnSpLocks/>
          </p:cNvCxnSpPr>
          <p:nvPr/>
        </p:nvCxnSpPr>
        <p:spPr>
          <a:xfrm>
            <a:off x="8187694" y="1870815"/>
            <a:ext cx="0" cy="479163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744" y="3847071"/>
            <a:ext cx="4909436" cy="2449266"/>
          </a:xfrm>
          <a:prstGeom prst="rect">
            <a:avLst/>
          </a:prstGeom>
          <a:ln w="635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36822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components to developing a </a:t>
            </a:r>
            <a:r>
              <a:rPr lang="en-US" dirty="0" err="1" smtClean="0"/>
              <a:t>worklet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F28D3D-15BB-3842-AD75-534D47CDB72C}"/>
              </a:ext>
            </a:extLst>
          </p:cNvPr>
          <p:cNvSpPr txBox="1">
            <a:spLocks/>
          </p:cNvSpPr>
          <p:nvPr/>
        </p:nvSpPr>
        <p:spPr>
          <a:xfrm>
            <a:off x="456174" y="132588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Decide what parallel pattern to use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Define code for your operation</a:t>
            </a:r>
          </a:p>
          <a:p>
            <a:r>
              <a:rPr lang="en-US" dirty="0" smtClean="0"/>
              <a:t>Provide hints to VTK-m for how your </a:t>
            </a:r>
            <a:r>
              <a:rPr lang="en-US" dirty="0" err="1" smtClean="0"/>
              <a:t>worklet</a:t>
            </a:r>
            <a:r>
              <a:rPr lang="en-US" dirty="0" smtClean="0"/>
              <a:t> will run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620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F3E97C-AB87-DE49-BCEC-E4A44D976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Worklet</a:t>
            </a:r>
            <a:r>
              <a:rPr lang="en-US" dirty="0" smtClean="0"/>
              <a:t> development: defining code for your operation</a:t>
            </a:r>
            <a:endParaRPr lang="en-US" dirty="0"/>
          </a:p>
        </p:txBody>
      </p:sp>
      <p:sp>
        <p:nvSpPr>
          <p:cNvPr id="3" name="struct ComputeMagnitude : vtkm::worklet::WorkletMapField…">
            <a:extLst>
              <a:ext uri="{FF2B5EF4-FFF2-40B4-BE49-F238E27FC236}">
                <a16:creationId xmlns="" xmlns:a16="http://schemas.microsoft.com/office/drawing/2014/main" id="{20131088-C2C7-3C43-9836-571357718C08}"/>
              </a:ext>
            </a:extLst>
          </p:cNvPr>
          <p:cNvSpPr txBox="1"/>
          <p:nvPr/>
        </p:nvSpPr>
        <p:spPr>
          <a:xfrm>
            <a:off x="0" y="1892162"/>
            <a:ext cx="10413107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WorkletMapField</a:t>
            </a:r>
            <a:endParaRPr sz="2000" dirty="0">
              <a:solidFill>
                <a:srgbClr val="9C27B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Vec3f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FloatDefault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92372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0947DA-32FC-F248-ABF9-756E88785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Execution Environment (SLIDE REPEAT)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4245DC-DCF0-4A46-9E73-E056612AEB21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Where computational portion of algorithms are executed</a:t>
            </a:r>
          </a:p>
          <a:p>
            <a:r>
              <a:rPr lang="en-US" dirty="0"/>
              <a:t>Code for the execution environment is designed to always execute on a very large number of threads</a:t>
            </a:r>
          </a:p>
          <a:p>
            <a:endParaRPr lang="en-US" dirty="0"/>
          </a:p>
          <a:p>
            <a:r>
              <a:rPr lang="en-US" dirty="0"/>
              <a:t>VTK-m supports multiple parallel processing patterns</a:t>
            </a:r>
          </a:p>
          <a:p>
            <a:r>
              <a:rPr lang="en-US" dirty="0"/>
              <a:t>Each pattern is customized via a “</a:t>
            </a:r>
            <a:r>
              <a:rPr lang="en-US" dirty="0" err="1"/>
              <a:t>worklet</a:t>
            </a:r>
            <a:r>
              <a:rPr lang="en-US" dirty="0"/>
              <a:t>” (sometimes called </a:t>
            </a:r>
            <a:r>
              <a:rPr lang="en-US" dirty="0" err="1"/>
              <a:t>functors</a:t>
            </a:r>
            <a:r>
              <a:rPr lang="en-US" dirty="0"/>
              <a:t>)</a:t>
            </a:r>
          </a:p>
          <a:p>
            <a:r>
              <a:rPr lang="en-US" dirty="0"/>
              <a:t>VTK-m algorithm developers decide which patterns to use and write </a:t>
            </a:r>
            <a:r>
              <a:rPr lang="en-US" dirty="0" err="1"/>
              <a:t>worklets</a:t>
            </a:r>
            <a:r>
              <a:rPr lang="en-US" dirty="0"/>
              <a:t> for these patterns</a:t>
            </a:r>
          </a:p>
          <a:p>
            <a:r>
              <a:rPr lang="en-US" dirty="0">
                <a:sym typeface="Wingdings"/>
              </a:rPr>
              <a:t>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this is the subject of the tutorial after the break (NOW!)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73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uct ComputeMagnitude : vtkm::worklet::WorkletMapField…">
            <a:extLst>
              <a:ext uri="{FF2B5EF4-FFF2-40B4-BE49-F238E27FC236}">
                <a16:creationId xmlns="" xmlns:a16="http://schemas.microsoft.com/office/drawing/2014/main" id="{20131088-C2C7-3C43-9836-571357718C08}"/>
              </a:ext>
            </a:extLst>
          </p:cNvPr>
          <p:cNvSpPr txBox="1"/>
          <p:nvPr/>
        </p:nvSpPr>
        <p:spPr>
          <a:xfrm>
            <a:off x="0" y="1906586"/>
            <a:ext cx="10413107" cy="3488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WorkletMapField</a:t>
            </a:r>
            <a:endParaRPr sz="2000" dirty="0">
              <a:solidFill>
                <a:srgbClr val="9C27B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000" dirty="0" smtClean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Vec3f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FloatDefault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221072" y="4020671"/>
            <a:ext cx="4967753" cy="1359626"/>
            <a:chOff x="7221072" y="4020671"/>
            <a:chExt cx="4967753" cy="1359626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2F679D9F-F2B2-C348-9DBB-CFA5F4320390}"/>
                </a:ext>
              </a:extLst>
            </p:cNvPr>
            <p:cNvSpPr txBox="1"/>
            <p:nvPr/>
          </p:nvSpPr>
          <p:spPr>
            <a:xfrm>
              <a:off x="9278471" y="4198435"/>
              <a:ext cx="2910354" cy="1181862"/>
            </a:xfrm>
            <a:prstGeom prst="rect">
              <a:avLst/>
            </a:prstGeom>
            <a:noFill/>
          </p:spPr>
          <p:txBody>
            <a:bodyPr wrap="square" lIns="118872" tIns="91440" rIns="118872" bIns="9144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2400">
                  <a:solidFill>
                    <a:srgbClr val="C47A0E"/>
                  </a:solidFill>
                </a:defRPr>
              </a:lvl1pPr>
            </a:lstStyle>
            <a:p>
              <a:r>
                <a:rPr lang="en-US" dirty="0"/>
                <a:t>Don’t forget that output parameters must be references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="" xmlns:a16="http://schemas.microsoft.com/office/drawing/2014/main" id="{07A5A6EA-ACD2-4149-9444-9418A4105C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21072" y="4020671"/>
              <a:ext cx="2151528" cy="443753"/>
            </a:xfrm>
            <a:prstGeom prst="straightConnector1">
              <a:avLst/>
            </a:prstGeom>
            <a:ln w="28575">
              <a:solidFill>
                <a:srgbClr val="C47A0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6924160" y="4111897"/>
            <a:ext cx="4192913" cy="2259414"/>
            <a:chOff x="6924160" y="4111897"/>
            <a:chExt cx="4192913" cy="2259414"/>
          </a:xfrm>
        </p:grpSpPr>
        <p:sp>
          <p:nvSpPr>
            <p:cNvPr id="7" name="Right Brace 6">
              <a:extLst>
                <a:ext uri="{FF2B5EF4-FFF2-40B4-BE49-F238E27FC236}">
                  <a16:creationId xmlns="" xmlns:a16="http://schemas.microsoft.com/office/drawing/2014/main" id="{056D3B46-F017-0B40-9E97-0D5D6F6C53C3}"/>
                </a:ext>
              </a:extLst>
            </p:cNvPr>
            <p:cNvSpPr/>
            <p:nvPr/>
          </p:nvSpPr>
          <p:spPr>
            <a:xfrm>
              <a:off x="6924160" y="4111897"/>
              <a:ext cx="189333" cy="876962"/>
            </a:xfrm>
            <a:prstGeom prst="rightBrace">
              <a:avLst/>
            </a:prstGeom>
            <a:ln w="28575">
              <a:solidFill>
                <a:srgbClr val="C47A0E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FDB640B6-A4CF-874A-BC91-33D278B88F49}"/>
                </a:ext>
              </a:extLst>
            </p:cNvPr>
            <p:cNvSpPr txBox="1"/>
            <p:nvPr/>
          </p:nvSpPr>
          <p:spPr>
            <a:xfrm>
              <a:off x="7628126" y="5521848"/>
              <a:ext cx="3488947" cy="849463"/>
            </a:xfrm>
            <a:prstGeom prst="rect">
              <a:avLst/>
            </a:prstGeom>
            <a:noFill/>
          </p:spPr>
          <p:txBody>
            <a:bodyPr wrap="square" lIns="118872" tIns="91440" rIns="118872" bIns="9144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2400">
                  <a:solidFill>
                    <a:srgbClr val="C47A0E"/>
                  </a:solidFill>
                </a:defRPr>
              </a:lvl1pPr>
            </a:lstStyle>
            <a:p>
              <a:r>
                <a:rPr lang="en-US" dirty="0"/>
                <a:t>The operating function of the worklet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="" xmlns:a16="http://schemas.microsoft.com/office/drawing/2014/main" id="{CF1F0F02-C34C-4746-A7DF-29360717581E}"/>
                </a:ext>
              </a:extLst>
            </p:cNvPr>
            <p:cNvCxnSpPr>
              <a:cxnSpLocks/>
              <a:stCxn id="9" idx="1"/>
            </p:cNvCxnSpPr>
            <p:nvPr/>
          </p:nvCxnSpPr>
          <p:spPr>
            <a:xfrm flipH="1" flipV="1">
              <a:off x="7113493" y="4550378"/>
              <a:ext cx="514633" cy="1396202"/>
            </a:xfrm>
            <a:prstGeom prst="straightConnector1">
              <a:avLst/>
            </a:prstGeom>
            <a:ln w="28575">
              <a:solidFill>
                <a:srgbClr val="C47A0E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3439350" y="2907959"/>
            <a:ext cx="5512359" cy="668959"/>
            <a:chOff x="3439350" y="2907959"/>
            <a:chExt cx="5512359" cy="668959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9AE7A69F-5959-284D-AE62-F69EBFBB6AEE}"/>
                </a:ext>
              </a:extLst>
            </p:cNvPr>
            <p:cNvSpPr txBox="1"/>
            <p:nvPr/>
          </p:nvSpPr>
          <p:spPr>
            <a:xfrm>
              <a:off x="3439350" y="2907959"/>
              <a:ext cx="5512359" cy="525016"/>
            </a:xfrm>
            <a:prstGeom prst="rect">
              <a:avLst/>
            </a:prstGeom>
            <a:noFill/>
          </p:spPr>
          <p:txBody>
            <a:bodyPr wrap="squar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47A0E"/>
                  </a:solidFill>
                </a:rPr>
                <a:t>Use </a:t>
              </a:r>
              <a:r>
                <a:rPr lang="en-US" sz="2400" dirty="0">
                  <a:solidFill>
                    <a:srgbClr val="C47A0E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operator()</a:t>
              </a:r>
              <a:r>
                <a:rPr lang="en-US" sz="2400" dirty="0">
                  <a:solidFill>
                    <a:srgbClr val="C47A0E"/>
                  </a:solidFill>
                </a:rPr>
                <a:t> for </a:t>
              </a:r>
              <a:r>
                <a:rPr lang="en-US" sz="2400" dirty="0" err="1">
                  <a:solidFill>
                    <a:srgbClr val="C47A0E"/>
                  </a:solidFill>
                </a:rPr>
                <a:t>functor</a:t>
              </a:r>
              <a:r>
                <a:rPr lang="en-US" sz="2400" dirty="0">
                  <a:solidFill>
                    <a:srgbClr val="C47A0E"/>
                  </a:solidFill>
                </a:rPr>
                <a:t> syntax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="" xmlns:a16="http://schemas.microsoft.com/office/drawing/2014/main" id="{91435DA0-A220-7442-9D85-C96CF17388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94224" y="3302365"/>
              <a:ext cx="468228" cy="274553"/>
            </a:xfrm>
            <a:prstGeom prst="straightConnector1">
              <a:avLst/>
            </a:prstGeom>
            <a:ln w="28575">
              <a:solidFill>
                <a:srgbClr val="C47A0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9287742" y="2330476"/>
            <a:ext cx="2453154" cy="1488489"/>
            <a:chOff x="9287742" y="2330476"/>
            <a:chExt cx="2453154" cy="1488489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85013F88-E012-D84A-B7A2-67D0D7914764}"/>
                </a:ext>
              </a:extLst>
            </p:cNvPr>
            <p:cNvSpPr txBox="1"/>
            <p:nvPr/>
          </p:nvSpPr>
          <p:spPr>
            <a:xfrm>
              <a:off x="9287742" y="2330476"/>
              <a:ext cx="2453154" cy="1181862"/>
            </a:xfrm>
            <a:prstGeom prst="rect">
              <a:avLst/>
            </a:prstGeom>
            <a:noFill/>
          </p:spPr>
          <p:txBody>
            <a:bodyPr wrap="square" lIns="118872" tIns="91440" rIns="118872" bIns="9144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2400">
                  <a:solidFill>
                    <a:srgbClr val="C47A0E"/>
                  </a:solidFill>
                </a:defRPr>
              </a:lvl1pPr>
            </a:lstStyle>
            <a:p>
              <a:r>
                <a:rPr lang="en-US" dirty="0"/>
                <a:t>Method must be </a:t>
              </a:r>
              <a:r>
                <a:rPr lang="en-US" dirty="0">
                  <a:latin typeface="Courier New" panose="02070309020205020404" pitchFamily="49" charset="0"/>
                  <a:cs typeface="Courier New" panose="02070309020205020404" pitchFamily="49" charset="0"/>
                </a:rPr>
                <a:t>const</a:t>
              </a:r>
              <a:r>
                <a:rPr lang="en-US" dirty="0"/>
                <a:t> (thread safety)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="" xmlns:a16="http://schemas.microsoft.com/office/drawing/2014/main" id="{EA12B3B3-D8A8-F641-88CA-966E9E625948}"/>
                </a:ext>
              </a:extLst>
            </p:cNvPr>
            <p:cNvCxnSpPr>
              <a:cxnSpLocks/>
            </p:cNvCxnSpPr>
            <p:nvPr/>
          </p:nvCxnSpPr>
          <p:spPr>
            <a:xfrm>
              <a:off x="10071847" y="3482341"/>
              <a:ext cx="0" cy="336624"/>
            </a:xfrm>
            <a:prstGeom prst="straightConnector1">
              <a:avLst/>
            </a:prstGeom>
            <a:ln w="28575">
              <a:solidFill>
                <a:srgbClr val="C47A0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-43573" y="2744280"/>
            <a:ext cx="3482923" cy="795927"/>
            <a:chOff x="-43573" y="2744280"/>
            <a:chExt cx="3482923" cy="795927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38812021-B747-4A38-9070-6CE182AE6AED}"/>
                </a:ext>
              </a:extLst>
            </p:cNvPr>
            <p:cNvSpPr txBox="1"/>
            <p:nvPr/>
          </p:nvSpPr>
          <p:spPr>
            <a:xfrm>
              <a:off x="-43573" y="2744280"/>
              <a:ext cx="3482923" cy="517065"/>
            </a:xfrm>
            <a:prstGeom prst="rect">
              <a:avLst/>
            </a:prstGeom>
            <a:noFill/>
          </p:spPr>
          <p:txBody>
            <a:bodyPr wrap="squar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2400" dirty="0">
                  <a:solidFill>
                    <a:srgbClr val="C47A0E"/>
                  </a:solidFill>
                </a:rPr>
                <a:t>Specifies device code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="" xmlns:a16="http://schemas.microsoft.com/office/drawing/2014/main" id="{56ABC656-A14B-40DF-B2FA-350ED28824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5404" y="3170467"/>
              <a:ext cx="290157" cy="369740"/>
            </a:xfrm>
            <a:prstGeom prst="straightConnector1">
              <a:avLst/>
            </a:prstGeom>
            <a:ln w="28575">
              <a:solidFill>
                <a:srgbClr val="C47A0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itle 1">
            <a:extLst>
              <a:ext uri="{FF2B5EF4-FFF2-40B4-BE49-F238E27FC236}">
                <a16:creationId xmlns="" xmlns:a16="http://schemas.microsoft.com/office/drawing/2014/main" id="{97F3E97C-AB87-DE49-BCEC-E4A44D97640C}"/>
              </a:ext>
            </a:extLst>
          </p:cNvPr>
          <p:cNvSpPr txBox="1">
            <a:spLocks/>
          </p:cNvSpPr>
          <p:nvPr/>
        </p:nvSpPr>
        <p:spPr bwMode="auto">
          <a:xfrm>
            <a:off x="518160" y="563880"/>
            <a:ext cx="1137513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2pPr>
            <a:lvl3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3pPr>
            <a:lvl4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4pPr>
            <a:lvl5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5pPr>
            <a:lvl6pPr marL="4572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6pPr>
            <a:lvl7pPr marL="9144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7pPr>
            <a:lvl8pPr marL="1371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8pPr>
            <a:lvl9pPr marL="18288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6C3A"/>
                </a:solidFill>
                <a:latin typeface="Arial Black" pitchFamily="34" charset="0"/>
              </a:defRPr>
            </a:lvl9pPr>
          </a:lstStyle>
          <a:p>
            <a:r>
              <a:rPr lang="en-US" smtClean="0"/>
              <a:t>Worklet development: defining code for your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78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E633FB-8069-3F4A-9526-087B86DE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VTKM_EXEC, VTKM_CONT, VTKM_EXEC_CONT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27F9C0-6040-604A-B91A-73804AAAC265}"/>
              </a:ext>
            </a:extLst>
          </p:cNvPr>
          <p:cNvSpPr txBox="1">
            <a:spLocks/>
          </p:cNvSpPr>
          <p:nvPr/>
        </p:nvSpPr>
        <p:spPr>
          <a:xfrm>
            <a:off x="729343" y="1737360"/>
            <a:ext cx="10532093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These are C macros that instruct compiler what architecture to compile for</a:t>
            </a:r>
          </a:p>
          <a:p>
            <a:pPr lvl="1"/>
            <a:r>
              <a:rPr lang="en-US" dirty="0"/>
              <a:t>VTKM_EXEC: execution environment</a:t>
            </a:r>
          </a:p>
          <a:p>
            <a:pPr lvl="1"/>
            <a:r>
              <a:rPr lang="en-US" dirty="0"/>
              <a:t>VTKM_CONT: control environment</a:t>
            </a:r>
          </a:p>
          <a:p>
            <a:pPr lvl="1"/>
            <a:r>
              <a:rPr lang="en-US" dirty="0"/>
              <a:t>VTKM_EXEC_CONT: both environments</a:t>
            </a:r>
          </a:p>
        </p:txBody>
      </p:sp>
    </p:spTree>
    <p:extLst>
      <p:ext uri="{BB962C8B-B14F-4D97-AF65-F5344CB8AC3E}">
        <p14:creationId xmlns:p14="http://schemas.microsoft.com/office/powerpoint/2010/main" val="350166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components to developing a </a:t>
            </a:r>
            <a:r>
              <a:rPr lang="en-US" dirty="0" err="1" smtClean="0"/>
              <a:t>worklet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F28D3D-15BB-3842-AD75-534D47CDB72C}"/>
              </a:ext>
            </a:extLst>
          </p:cNvPr>
          <p:cNvSpPr txBox="1">
            <a:spLocks/>
          </p:cNvSpPr>
          <p:nvPr/>
        </p:nvSpPr>
        <p:spPr>
          <a:xfrm>
            <a:off x="456174" y="132588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Decide what parallel pattern to use</a:t>
            </a:r>
          </a:p>
          <a:p>
            <a:r>
              <a:rPr lang="en-US" dirty="0" smtClean="0"/>
              <a:t>Define code for your operation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Provide hints to VTK-m for how your </a:t>
            </a:r>
            <a:r>
              <a:rPr lang="en-US" dirty="0" err="1" smtClean="0">
                <a:solidFill>
                  <a:srgbClr val="FF0000"/>
                </a:solidFill>
              </a:rPr>
              <a:t>worklet</a:t>
            </a:r>
            <a:r>
              <a:rPr lang="en-US" dirty="0" smtClean="0">
                <a:solidFill>
                  <a:srgbClr val="FF0000"/>
                </a:solidFill>
              </a:rPr>
              <a:t> will run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uct ComputeMagnitude : vtkm::worklet::WorkletMapField…">
            <a:extLst>
              <a:ext uri="{FF2B5EF4-FFF2-40B4-BE49-F238E27FC236}">
                <a16:creationId xmlns="" xmlns:a16="http://schemas.microsoft.com/office/drawing/2014/main" id="{20131088-C2C7-3C43-9836-571357718C08}"/>
              </a:ext>
            </a:extLst>
          </p:cNvPr>
          <p:cNvSpPr txBox="1"/>
          <p:nvPr/>
        </p:nvSpPr>
        <p:spPr>
          <a:xfrm>
            <a:off x="0" y="1584386"/>
            <a:ext cx="10413107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WorkletMapField</a:t>
            </a:r>
            <a:endParaRPr sz="2000" dirty="0">
              <a:solidFill>
                <a:srgbClr val="9C27B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inputVectors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outputMagnitudes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Vec3f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FloatDefault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84377" y="2553728"/>
            <a:ext cx="3331065" cy="775571"/>
            <a:chOff x="984377" y="2553728"/>
            <a:chExt cx="3331065" cy="775571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47FD3A93-9262-4B4B-9C17-E62E700B1957}"/>
                </a:ext>
              </a:extLst>
            </p:cNvPr>
            <p:cNvSpPr txBox="1"/>
            <p:nvPr/>
          </p:nvSpPr>
          <p:spPr>
            <a:xfrm>
              <a:off x="984377" y="2812234"/>
              <a:ext cx="3331065" cy="517065"/>
            </a:xfrm>
            <a:prstGeom prst="rect">
              <a:avLst/>
            </a:prstGeom>
            <a:noFill/>
          </p:spPr>
          <p:txBody>
            <a:bodyPr wrap="square" lIns="118872" tIns="91440" rIns="118872" bIns="9144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2400">
                  <a:solidFill>
                    <a:srgbClr val="C47A0E"/>
                  </a:solidFill>
                </a:defRPr>
              </a:lvl1pPr>
            </a:lstStyle>
            <a:p>
              <a:r>
                <a:rPr lang="en-US"/>
                <a:t>Defines </a:t>
              </a:r>
              <a:r>
                <a:rPr lang="en-US" smtClean="0"/>
                <a:t>signature</a:t>
              </a:r>
              <a:endParaRPr lang="en-US" dirty="0"/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="" xmlns:a16="http://schemas.microsoft.com/office/drawing/2014/main" id="{A296AF72-6A3C-6842-8CE0-69A90EFA46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9909" y="2553728"/>
              <a:ext cx="0" cy="386826"/>
            </a:xfrm>
            <a:prstGeom prst="straightConnector1">
              <a:avLst/>
            </a:prstGeom>
            <a:ln w="28575">
              <a:solidFill>
                <a:srgbClr val="C47A0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715356" y="1833145"/>
            <a:ext cx="2257159" cy="1582043"/>
            <a:chOff x="5715356" y="1833145"/>
            <a:chExt cx="2257159" cy="1582043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D282384F-81CC-4CBE-84D6-A3DBC427A263}"/>
                </a:ext>
              </a:extLst>
            </p:cNvPr>
            <p:cNvSpPr txBox="1"/>
            <p:nvPr/>
          </p:nvSpPr>
          <p:spPr>
            <a:xfrm>
              <a:off x="5715356" y="1833145"/>
              <a:ext cx="2257159" cy="517065"/>
            </a:xfrm>
            <a:prstGeom prst="rect">
              <a:avLst/>
            </a:prstGeom>
            <a:noFill/>
          </p:spPr>
          <p:txBody>
            <a:bodyPr wrap="square" lIns="118872" tIns="91440" rIns="118872" bIns="9144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2400">
                  <a:solidFill>
                    <a:srgbClr val="C47A0E"/>
                  </a:solidFill>
                </a:defRPr>
              </a:lvl1pPr>
            </a:lstStyle>
            <a:p>
              <a:r>
                <a:rPr lang="en-US" dirty="0"/>
                <a:t>Input Array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4E8BB5A-610B-4ADA-9943-1F48EA2885FD}"/>
                </a:ext>
              </a:extLst>
            </p:cNvPr>
            <p:cNvSpPr txBox="1"/>
            <p:nvPr/>
          </p:nvSpPr>
          <p:spPr>
            <a:xfrm>
              <a:off x="5715356" y="2898123"/>
              <a:ext cx="2257159" cy="517065"/>
            </a:xfrm>
            <a:prstGeom prst="rect">
              <a:avLst/>
            </a:prstGeom>
            <a:noFill/>
          </p:spPr>
          <p:txBody>
            <a:bodyPr wrap="square" lIns="118872" tIns="91440" rIns="118872" bIns="9144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2400">
                  <a:solidFill>
                    <a:srgbClr val="C47A0E"/>
                  </a:solidFill>
                </a:defRPr>
              </a:lvl1pPr>
            </a:lstStyle>
            <a:p>
              <a:r>
                <a:rPr lang="en-US" dirty="0"/>
                <a:t>Output Array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="" xmlns:a16="http://schemas.microsoft.com/office/drawing/2014/main" id="{5B098C19-41C3-4DEF-8AFE-2BB0403A27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841636" y="2210348"/>
              <a:ext cx="138145" cy="139862"/>
            </a:xfrm>
            <a:prstGeom prst="straightConnector1">
              <a:avLst/>
            </a:prstGeom>
            <a:ln w="28575">
              <a:solidFill>
                <a:srgbClr val="C47A0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="" xmlns:a16="http://schemas.microsoft.com/office/drawing/2014/main" id="{CF215E17-A0CE-425D-B3B8-E56AE51D91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27154" y="2848455"/>
              <a:ext cx="126175" cy="171040"/>
            </a:xfrm>
            <a:prstGeom prst="straightConnector1">
              <a:avLst/>
            </a:prstGeom>
            <a:ln w="28575">
              <a:solidFill>
                <a:srgbClr val="C47A0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97F3E97C-AB87-DE49-BCEC-E4A44D976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411480"/>
            <a:ext cx="11375136" cy="914400"/>
          </a:xfrm>
        </p:spPr>
        <p:txBody>
          <a:bodyPr/>
          <a:lstStyle/>
          <a:p>
            <a:r>
              <a:rPr lang="en-US" dirty="0" err="1" smtClean="0"/>
              <a:t>Worklet</a:t>
            </a:r>
            <a:r>
              <a:rPr lang="en-US" dirty="0" smtClean="0"/>
              <a:t> development: </a:t>
            </a:r>
            <a:br>
              <a:rPr lang="en-US" dirty="0" smtClean="0"/>
            </a:br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dirty="0" smtClean="0"/>
              <a:t>providing hints to VTK-m for how your </a:t>
            </a:r>
            <a:r>
              <a:rPr lang="en-US" dirty="0" err="1" smtClean="0"/>
              <a:t>worklet</a:t>
            </a:r>
            <a:r>
              <a:rPr lang="en-US" dirty="0" smtClean="0"/>
              <a:t> will run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340429" y="5429964"/>
            <a:ext cx="7652658" cy="106224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76200" cmpd="tri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smtClean="0"/>
              <a:t>The VTK-m team is actively exploring ways to simplify this </a:t>
            </a:r>
            <a:r>
              <a:rPr lang="en-US" sz="2000" smtClean="0"/>
              <a:t>step </a:t>
            </a:r>
          </a:p>
          <a:p>
            <a:pPr algn="ctr">
              <a:lnSpc>
                <a:spcPct val="90000"/>
              </a:lnSpc>
            </a:pPr>
            <a:r>
              <a:rPr lang="en-US" sz="2000" dirty="0" smtClean="0"/>
              <a:t>(get audience feedback in Q&amp;A?)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440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F3E97C-AB87-DE49-BCEC-E4A44D976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45255"/>
            <a:ext cx="11375136" cy="914400"/>
          </a:xfrm>
        </p:spPr>
        <p:txBody>
          <a:bodyPr/>
          <a:lstStyle/>
          <a:p>
            <a:r>
              <a:rPr lang="en-US" dirty="0" err="1"/>
              <a:t>Worklet</a:t>
            </a:r>
            <a:r>
              <a:rPr lang="en-US" dirty="0"/>
              <a:t> </a:t>
            </a:r>
            <a:r>
              <a:rPr lang="en-US" dirty="0" smtClean="0"/>
              <a:t>Example: Putting It All Together</a:t>
            </a:r>
            <a:endParaRPr lang="en-US" dirty="0"/>
          </a:p>
        </p:txBody>
      </p:sp>
      <p:sp>
        <p:nvSpPr>
          <p:cNvPr id="3" name="struct ComputeMagnitude : vtkm::worklet::WorkletMapField…">
            <a:extLst>
              <a:ext uri="{FF2B5EF4-FFF2-40B4-BE49-F238E27FC236}">
                <a16:creationId xmlns="" xmlns:a16="http://schemas.microsoft.com/office/drawing/2014/main" id="{20131088-C2C7-3C43-9836-571357718C08}"/>
              </a:ext>
            </a:extLst>
          </p:cNvPr>
          <p:cNvSpPr txBox="1"/>
          <p:nvPr/>
        </p:nvSpPr>
        <p:spPr>
          <a:xfrm>
            <a:off x="0" y="1584386"/>
            <a:ext cx="10413107" cy="3795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ComputeMagnitude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::worklet::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WorkletMapField</a:t>
            </a:r>
            <a:endParaRPr sz="2000" dirty="0">
              <a:solidFill>
                <a:srgbClr val="9C27B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using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ControlSignature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FieldIn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inputVectors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FieldOut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outputMagnitudes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VTKM_EXEC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()(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Vec3f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 err="1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FloatDefault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&amp;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sz="20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outMagnitude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vtkm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sz="20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Magnitude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inVector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F679D9F-F2B2-C348-9DBB-CFA5F4320390}"/>
              </a:ext>
            </a:extLst>
          </p:cNvPr>
          <p:cNvSpPr txBox="1"/>
          <p:nvPr/>
        </p:nvSpPr>
        <p:spPr>
          <a:xfrm>
            <a:off x="9278471" y="4198435"/>
            <a:ext cx="2910354" cy="1181862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Don’t forget that output parameters must be references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07A5A6EA-ACD2-4149-9444-9418A4105C1C}"/>
              </a:ext>
            </a:extLst>
          </p:cNvPr>
          <p:cNvCxnSpPr>
            <a:cxnSpLocks/>
          </p:cNvCxnSpPr>
          <p:nvPr/>
        </p:nvCxnSpPr>
        <p:spPr>
          <a:xfrm flipH="1" flipV="1">
            <a:off x="7221072" y="4020671"/>
            <a:ext cx="2151528" cy="443753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Brace 6">
            <a:extLst>
              <a:ext uri="{FF2B5EF4-FFF2-40B4-BE49-F238E27FC236}">
                <a16:creationId xmlns="" xmlns:a16="http://schemas.microsoft.com/office/drawing/2014/main" id="{056D3B46-F017-0B40-9E97-0D5D6F6C53C3}"/>
              </a:ext>
            </a:extLst>
          </p:cNvPr>
          <p:cNvSpPr/>
          <p:nvPr/>
        </p:nvSpPr>
        <p:spPr>
          <a:xfrm>
            <a:off x="6924160" y="4111897"/>
            <a:ext cx="189333" cy="876962"/>
          </a:xfrm>
          <a:prstGeom prst="rightBrace">
            <a:avLst/>
          </a:prstGeom>
          <a:ln w="28575">
            <a:solidFill>
              <a:srgbClr val="C47A0E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DB640B6-A4CF-874A-BC91-33D278B88F49}"/>
              </a:ext>
            </a:extLst>
          </p:cNvPr>
          <p:cNvSpPr txBox="1"/>
          <p:nvPr/>
        </p:nvSpPr>
        <p:spPr>
          <a:xfrm>
            <a:off x="7628126" y="5521848"/>
            <a:ext cx="3488947" cy="849463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The operating function of the worklet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CF1F0F02-C34C-4746-A7DF-29360717581E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7113493" y="4550378"/>
            <a:ext cx="514633" cy="1396202"/>
          </a:xfrm>
          <a:prstGeom prst="straightConnector1">
            <a:avLst/>
          </a:prstGeom>
          <a:ln w="28575">
            <a:solidFill>
              <a:srgbClr val="C47A0E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9AE7A69F-5959-284D-AE62-F69EBFBB6AEE}"/>
              </a:ext>
            </a:extLst>
          </p:cNvPr>
          <p:cNvSpPr txBox="1"/>
          <p:nvPr/>
        </p:nvSpPr>
        <p:spPr>
          <a:xfrm>
            <a:off x="3439350" y="2907959"/>
            <a:ext cx="5512359" cy="525016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C47A0E"/>
                </a:solidFill>
              </a:rPr>
              <a:t>Use </a:t>
            </a:r>
            <a:r>
              <a:rPr lang="en-US" sz="2400" dirty="0">
                <a:solidFill>
                  <a:srgbClr val="C47A0E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operator()</a:t>
            </a:r>
            <a:r>
              <a:rPr lang="en-US" sz="2400" dirty="0">
                <a:solidFill>
                  <a:srgbClr val="C47A0E"/>
                </a:solidFill>
              </a:rPr>
              <a:t> for </a:t>
            </a:r>
            <a:r>
              <a:rPr lang="en-US" sz="2400" dirty="0" err="1">
                <a:solidFill>
                  <a:srgbClr val="C47A0E"/>
                </a:solidFill>
              </a:rPr>
              <a:t>functor</a:t>
            </a:r>
            <a:r>
              <a:rPr lang="en-US" sz="2400" dirty="0">
                <a:solidFill>
                  <a:srgbClr val="C47A0E"/>
                </a:solidFill>
              </a:rPr>
              <a:t> syntax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91435DA0-A220-7442-9D85-C96CF17388C8}"/>
              </a:ext>
            </a:extLst>
          </p:cNvPr>
          <p:cNvCxnSpPr>
            <a:cxnSpLocks/>
          </p:cNvCxnSpPr>
          <p:nvPr/>
        </p:nvCxnSpPr>
        <p:spPr>
          <a:xfrm flipH="1">
            <a:off x="4094224" y="3302365"/>
            <a:ext cx="468228" cy="274553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5013F88-E012-D84A-B7A2-67D0D7914764}"/>
              </a:ext>
            </a:extLst>
          </p:cNvPr>
          <p:cNvSpPr txBox="1"/>
          <p:nvPr/>
        </p:nvSpPr>
        <p:spPr>
          <a:xfrm>
            <a:off x="9287742" y="2330476"/>
            <a:ext cx="2453154" cy="1181862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Method must be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  <a:r>
              <a:rPr lang="en-US" dirty="0"/>
              <a:t> (thread safety)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EA12B3B3-D8A8-F641-88CA-966E9E625948}"/>
              </a:ext>
            </a:extLst>
          </p:cNvPr>
          <p:cNvCxnSpPr>
            <a:cxnSpLocks/>
          </p:cNvCxnSpPr>
          <p:nvPr/>
        </p:nvCxnSpPr>
        <p:spPr>
          <a:xfrm>
            <a:off x="10071847" y="3482341"/>
            <a:ext cx="0" cy="336624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47FD3A93-9262-4B4B-9C17-E62E700B1957}"/>
              </a:ext>
            </a:extLst>
          </p:cNvPr>
          <p:cNvSpPr txBox="1"/>
          <p:nvPr/>
        </p:nvSpPr>
        <p:spPr>
          <a:xfrm>
            <a:off x="9049517" y="1392131"/>
            <a:ext cx="2251449" cy="849463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Defines input arrays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="" xmlns:a16="http://schemas.microsoft.com/office/drawing/2014/main" id="{A296AF72-6A3C-6842-8CE0-69A90EFA46D4}"/>
              </a:ext>
            </a:extLst>
          </p:cNvPr>
          <p:cNvCxnSpPr>
            <a:cxnSpLocks/>
          </p:cNvCxnSpPr>
          <p:nvPr/>
        </p:nvCxnSpPr>
        <p:spPr>
          <a:xfrm flipH="1">
            <a:off x="8296836" y="2097742"/>
            <a:ext cx="847164" cy="402358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CB20215-982D-0540-850F-5FAC284076E7}"/>
              </a:ext>
            </a:extLst>
          </p:cNvPr>
          <p:cNvSpPr txBox="1"/>
          <p:nvPr/>
        </p:nvSpPr>
        <p:spPr>
          <a:xfrm>
            <a:off x="4741021" y="762648"/>
            <a:ext cx="3555815" cy="5170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>
            <a:defPPr>
              <a:defRPr lang="en-US"/>
            </a:defPPr>
            <a:lvl1pPr>
              <a:lnSpc>
                <a:spcPct val="90000"/>
              </a:lnSpc>
              <a:defRPr sz="2400">
                <a:solidFill>
                  <a:srgbClr val="C47A0E"/>
                </a:solidFill>
              </a:defRPr>
            </a:lvl1pPr>
          </a:lstStyle>
          <a:p>
            <a:r>
              <a:rPr lang="en-US" dirty="0"/>
              <a:t>Defines worklet pattern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="" xmlns:a16="http://schemas.microsoft.com/office/drawing/2014/main" id="{675B5821-C0B5-7E45-B0BB-7402ADA33B21}"/>
              </a:ext>
            </a:extLst>
          </p:cNvPr>
          <p:cNvCxnSpPr>
            <a:cxnSpLocks/>
          </p:cNvCxnSpPr>
          <p:nvPr/>
        </p:nvCxnSpPr>
        <p:spPr>
          <a:xfrm>
            <a:off x="6924160" y="1183341"/>
            <a:ext cx="0" cy="479163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8812021-B747-4A38-9070-6CE182AE6AED}"/>
              </a:ext>
            </a:extLst>
          </p:cNvPr>
          <p:cNvSpPr txBox="1"/>
          <p:nvPr/>
        </p:nvSpPr>
        <p:spPr>
          <a:xfrm>
            <a:off x="-43573" y="2744280"/>
            <a:ext cx="3482923" cy="517065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rgbClr val="C47A0E"/>
                </a:solidFill>
              </a:rPr>
              <a:t>Specifies device code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="" xmlns:a16="http://schemas.microsoft.com/office/drawing/2014/main" id="{56ABC656-A14B-40DF-B2FA-350ED28824A4}"/>
              </a:ext>
            </a:extLst>
          </p:cNvPr>
          <p:cNvCxnSpPr>
            <a:cxnSpLocks/>
          </p:cNvCxnSpPr>
          <p:nvPr/>
        </p:nvCxnSpPr>
        <p:spPr>
          <a:xfrm flipH="1">
            <a:off x="1195404" y="3170467"/>
            <a:ext cx="290157" cy="369740"/>
          </a:xfrm>
          <a:prstGeom prst="straightConnector1">
            <a:avLst/>
          </a:prstGeom>
          <a:ln w="28575">
            <a:solidFill>
              <a:srgbClr val="C47A0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80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2019D8-26E0-9A4B-9203-4C18B1EC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filter that calculates magnitude of a vector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F28D3D-15BB-3842-AD75-534D47CDB72C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Code: </a:t>
            </a:r>
            <a:r>
              <a:rPr lang="en-US" dirty="0" err="1"/>
              <a:t>tut_mag_grad.cxx</a:t>
            </a:r>
            <a:endParaRPr lang="en-US" dirty="0"/>
          </a:p>
          <a:p>
            <a:r>
              <a:rPr lang="en-US" dirty="0"/>
              <a:t>Worklet called </a:t>
            </a:r>
            <a:r>
              <a:rPr lang="en-US" dirty="0" err="1"/>
              <a:t>ComputeMagnitude</a:t>
            </a:r>
            <a:endParaRPr lang="en-US" dirty="0"/>
          </a:p>
          <a:p>
            <a:pPr lvl="1"/>
            <a:r>
              <a:rPr lang="en-US" dirty="0"/>
              <a:t>Uses </a:t>
            </a:r>
            <a:r>
              <a:rPr lang="en-US" dirty="0" err="1"/>
              <a:t>MapField</a:t>
            </a:r>
            <a:r>
              <a:rPr lang="en-US" dirty="0"/>
              <a:t> pattern</a:t>
            </a:r>
          </a:p>
          <a:p>
            <a:r>
              <a:rPr lang="en-US" dirty="0">
                <a:solidFill>
                  <a:srgbClr val="FF0000"/>
                </a:solidFill>
              </a:rPr>
              <a:t>Filter called </a:t>
            </a:r>
            <a:r>
              <a:rPr lang="en-US" dirty="0" err="1">
                <a:solidFill>
                  <a:srgbClr val="FF0000"/>
                </a:solidFill>
              </a:rPr>
              <a:t>FieldMagnitude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Uses Magnitude worklet</a:t>
            </a:r>
          </a:p>
          <a:p>
            <a:r>
              <a:rPr lang="en-US" dirty="0"/>
              <a:t>Main function</a:t>
            </a:r>
          </a:p>
          <a:p>
            <a:pPr lvl="1"/>
            <a:r>
              <a:rPr lang="en-US" dirty="0"/>
              <a:t>Uses </a:t>
            </a:r>
            <a:r>
              <a:rPr lang="en-US" dirty="0" err="1"/>
              <a:t>FieldMagnitudeFilter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3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-1" y="0"/>
            <a:ext cx="12188825" cy="1354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868" tIns="121868" rIns="121868" bIns="121868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class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FieldMagnitude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: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public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vtkm::filter::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FilterField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&lt;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FieldMagnitude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&gt;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{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...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};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390902" y="417502"/>
            <a:ext cx="3140874" cy="5116736"/>
            <a:chOff x="5517563" y="2551101"/>
            <a:chExt cx="3140874" cy="5116736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2F679D9F-F2B2-C348-9DBB-CFA5F4320390}"/>
                </a:ext>
              </a:extLst>
            </p:cNvPr>
            <p:cNvSpPr txBox="1"/>
            <p:nvPr/>
          </p:nvSpPr>
          <p:spPr>
            <a:xfrm>
              <a:off x="5517563" y="4159184"/>
              <a:ext cx="3140874" cy="3508653"/>
            </a:xfrm>
            <a:prstGeom prst="rect">
              <a:avLst/>
            </a:prstGeom>
            <a:noFill/>
          </p:spPr>
          <p:txBody>
            <a:bodyPr wrap="square" lIns="118872" tIns="91440" rIns="118872" bIns="9144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2400">
                  <a:solidFill>
                    <a:srgbClr val="C47A0E"/>
                  </a:solidFill>
                </a:defRPr>
              </a:lvl1pPr>
            </a:lstStyle>
            <a:p>
              <a:r>
                <a:rPr lang="en-US" dirty="0" smtClean="0"/>
                <a:t>This tutorial hasn’t discussed the base types for filters.</a:t>
              </a:r>
            </a:p>
            <a:p>
              <a:endParaRPr lang="en-US" dirty="0" smtClean="0"/>
            </a:p>
            <a:p>
              <a:r>
                <a:rPr lang="en-US" dirty="0" smtClean="0"/>
                <a:t>There are three base types.</a:t>
              </a:r>
            </a:p>
            <a:p>
              <a:endParaRPr lang="en-US" dirty="0" smtClean="0"/>
            </a:p>
            <a:p>
              <a:r>
                <a:rPr lang="en-US" dirty="0" smtClean="0"/>
                <a:t>This is the base type for a filter that operates on a field.</a:t>
              </a:r>
              <a:endParaRPr lang="en-US" dirty="0"/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="" xmlns:a16="http://schemas.microsoft.com/office/drawing/2014/main" id="{07A5A6EA-ACD2-4149-9444-9418A4105C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04947" y="2551101"/>
              <a:ext cx="803953" cy="1774282"/>
            </a:xfrm>
            <a:prstGeom prst="straightConnector1">
              <a:avLst/>
            </a:prstGeom>
            <a:ln w="28575">
              <a:solidFill>
                <a:srgbClr val="C47A0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8256968" y="417502"/>
            <a:ext cx="2910354" cy="4877694"/>
            <a:chOff x="5765895" y="2291547"/>
            <a:chExt cx="2910354" cy="4877694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2F679D9F-F2B2-C348-9DBB-CFA5F4320390}"/>
                </a:ext>
              </a:extLst>
            </p:cNvPr>
            <p:cNvSpPr txBox="1"/>
            <p:nvPr/>
          </p:nvSpPr>
          <p:spPr>
            <a:xfrm>
              <a:off x="5765895" y="4325386"/>
              <a:ext cx="2910354" cy="2843855"/>
            </a:xfrm>
            <a:prstGeom prst="rect">
              <a:avLst/>
            </a:prstGeom>
            <a:noFill/>
          </p:spPr>
          <p:txBody>
            <a:bodyPr wrap="square" lIns="118872" tIns="91440" rIns="118872" bIns="9144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2400">
                  <a:solidFill>
                    <a:srgbClr val="C47A0E"/>
                  </a:solidFill>
                </a:defRPr>
              </a:lvl1pPr>
            </a:lstStyle>
            <a:p>
              <a:r>
                <a:rPr lang="en-US" dirty="0" smtClean="0"/>
                <a:t>This is the “curiously recurring template pattern.”</a:t>
              </a:r>
            </a:p>
            <a:p>
              <a:endParaRPr lang="en-US" dirty="0"/>
            </a:p>
            <a:p>
              <a:r>
                <a:rPr lang="en-US" dirty="0" smtClean="0"/>
                <a:t>Familiar to those that do a lot of template programming.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="" xmlns:a16="http://schemas.microsoft.com/office/drawing/2014/main" id="{07A5A6EA-ACD2-4149-9444-9418A4105C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163070" y="2291547"/>
              <a:ext cx="841877" cy="2033836"/>
            </a:xfrm>
            <a:prstGeom prst="straightConnector1">
              <a:avLst/>
            </a:prstGeom>
            <a:ln w="28575">
              <a:solidFill>
                <a:srgbClr val="C47A0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-1" y="0"/>
            <a:ext cx="12188825" cy="1908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868" tIns="121868" rIns="121868" bIns="121868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class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FieldMagnitude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: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public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vtkm::filter::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FilterField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&lt;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FieldMagnitude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&gt;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{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public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: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using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SupportedTypes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= vtkm::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ListTagBase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&lt;vtkm::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Vec3f</a:t>
            </a:r>
            <a:r>
              <a:rPr lang="en" dirty="0" smtClean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&gt;;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...</a:t>
            </a:r>
            <a:endParaRPr dirty="0" smtClean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" dirty="0" smtClean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};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45863" y="1440759"/>
            <a:ext cx="7552765" cy="2789944"/>
            <a:chOff x="4960353" y="2551101"/>
            <a:chExt cx="7552765" cy="2789944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2F679D9F-F2B2-C348-9DBB-CFA5F4320390}"/>
                </a:ext>
              </a:extLst>
            </p:cNvPr>
            <p:cNvSpPr txBox="1"/>
            <p:nvPr/>
          </p:nvSpPr>
          <p:spPr>
            <a:xfrm>
              <a:off x="4960353" y="4491582"/>
              <a:ext cx="7552765" cy="849463"/>
            </a:xfrm>
            <a:prstGeom prst="rect">
              <a:avLst/>
            </a:prstGeom>
            <a:noFill/>
          </p:spPr>
          <p:txBody>
            <a:bodyPr wrap="square" lIns="118872" tIns="91440" rIns="118872" bIns="9144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2400">
                  <a:solidFill>
                    <a:srgbClr val="C47A0E"/>
                  </a:solidFill>
                </a:defRPr>
              </a:lvl1pPr>
            </a:lstStyle>
            <a:p>
              <a:r>
                <a:rPr lang="en-US" dirty="0" smtClean="0"/>
                <a:t>Declare the types this filter can work with</a:t>
              </a:r>
            </a:p>
            <a:p>
              <a:r>
                <a:rPr lang="en-US" dirty="0" smtClean="0"/>
                <a:t>This filter will work on Vec3f (vectors of 3 floats)</a:t>
              </a:r>
              <a:endParaRPr lang="en-US" dirty="0"/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="" xmlns:a16="http://schemas.microsoft.com/office/drawing/2014/main" id="{07A5A6EA-ACD2-4149-9444-9418A4105C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04947" y="2551101"/>
              <a:ext cx="803953" cy="1774282"/>
            </a:xfrm>
            <a:prstGeom prst="straightConnector1">
              <a:avLst/>
            </a:prstGeom>
            <a:ln w="28575">
              <a:solidFill>
                <a:srgbClr val="C47A0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877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-1" y="0"/>
            <a:ext cx="12188825" cy="38471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868" tIns="121868" rIns="121868" bIns="121868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class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FieldMagnitude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: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public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vtkm::filter::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FilterField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&lt;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FieldMagnitude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&gt;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{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public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: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using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SupportedTypes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= vtkm::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ListTagBase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&lt;vtkm::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Vec3f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&gt;;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template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&lt;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typename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ArrayHandleType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,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typename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Policy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&gt;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VTKM_CONT vtkm::cont::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DataSet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DoExecute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(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</a:t>
            </a:r>
            <a:r>
              <a:rPr lang="en-US" dirty="0" smtClean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...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</a:t>
            </a:r>
            <a:r>
              <a:rPr lang="en-US" dirty="0" smtClean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)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{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  ...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}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};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987143" y="1809753"/>
            <a:ext cx="5691308" cy="517065"/>
            <a:chOff x="7701633" y="2920095"/>
            <a:chExt cx="5691308" cy="517065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2F679D9F-F2B2-C348-9DBB-CFA5F4320390}"/>
                </a:ext>
              </a:extLst>
            </p:cNvPr>
            <p:cNvSpPr txBox="1"/>
            <p:nvPr/>
          </p:nvSpPr>
          <p:spPr>
            <a:xfrm>
              <a:off x="9682833" y="2920095"/>
              <a:ext cx="3710108" cy="517065"/>
            </a:xfrm>
            <a:prstGeom prst="rect">
              <a:avLst/>
            </a:prstGeom>
            <a:noFill/>
          </p:spPr>
          <p:txBody>
            <a:bodyPr wrap="square" lIns="118872" tIns="91440" rIns="118872" bIns="9144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2400">
                  <a:solidFill>
                    <a:srgbClr val="C47A0E"/>
                  </a:solidFill>
                </a:defRPr>
              </a:lvl1pPr>
            </a:lstStyle>
            <a:p>
              <a:r>
                <a:rPr lang="en-US" smtClean="0"/>
                <a:t>Method name</a:t>
              </a:r>
              <a:endParaRPr lang="en-US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="" xmlns:a16="http://schemas.microsoft.com/office/drawing/2014/main" id="{07A5A6EA-ACD2-4149-9444-9418A4105C1C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 flipV="1">
              <a:off x="7701633" y="3026230"/>
              <a:ext cx="1981200" cy="152398"/>
            </a:xfrm>
            <a:prstGeom prst="straightConnector1">
              <a:avLst/>
            </a:prstGeom>
            <a:ln w="28575">
              <a:solidFill>
                <a:srgbClr val="C47A0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094411" y="648690"/>
            <a:ext cx="6215412" cy="1181862"/>
            <a:chOff x="7177529" y="2587697"/>
            <a:chExt cx="6215412" cy="1181862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2F679D9F-F2B2-C348-9DBB-CFA5F4320390}"/>
                </a:ext>
              </a:extLst>
            </p:cNvPr>
            <p:cNvSpPr txBox="1"/>
            <p:nvPr/>
          </p:nvSpPr>
          <p:spPr>
            <a:xfrm>
              <a:off x="8975261" y="2587697"/>
              <a:ext cx="4417680" cy="1181862"/>
            </a:xfrm>
            <a:prstGeom prst="rect">
              <a:avLst/>
            </a:prstGeom>
            <a:noFill/>
          </p:spPr>
          <p:txBody>
            <a:bodyPr wrap="square" lIns="118872" tIns="91440" rIns="118872" bIns="9144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2400">
                  <a:solidFill>
                    <a:srgbClr val="C47A0E"/>
                  </a:solidFill>
                </a:defRPr>
              </a:lvl1pPr>
            </a:lstStyle>
            <a:p>
              <a:r>
                <a:rPr lang="en-US" dirty="0" smtClean="0"/>
                <a:t>Method templates:</a:t>
              </a:r>
            </a:p>
            <a:p>
              <a:r>
                <a:rPr lang="en-US" u="sng" dirty="0" err="1" smtClean="0">
                  <a:solidFill>
                    <a:srgbClr val="FF0000"/>
                  </a:solidFill>
                </a:rPr>
                <a:t>ArrayHandleType</a:t>
              </a:r>
              <a:r>
                <a:rPr lang="en-US" u="sng" dirty="0">
                  <a:solidFill>
                    <a:srgbClr val="FF0000"/>
                  </a:solidFill>
                </a:rPr>
                <a:t> </a:t>
              </a:r>
              <a:r>
                <a:rPr lang="en-US" u="sng" dirty="0" smtClean="0">
                  <a:solidFill>
                    <a:srgbClr val="FF0000"/>
                  </a:solidFill>
                </a:rPr>
                <a:t>... ????</a:t>
              </a:r>
              <a:endParaRPr lang="en-US" u="sng" dirty="0" smtClean="0">
                <a:solidFill>
                  <a:srgbClr val="FF0000"/>
                </a:solidFill>
              </a:endParaRPr>
            </a:p>
            <a:p>
              <a:r>
                <a:rPr lang="en-US" dirty="0" smtClean="0"/>
                <a:t>Policy is internal for VTK-m</a:t>
              </a:r>
              <a:endParaRPr lang="en-US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="" xmlns:a16="http://schemas.microsoft.com/office/drawing/2014/main" id="{07A5A6EA-ACD2-4149-9444-9418A4105C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7529" y="3252494"/>
              <a:ext cx="1667103" cy="184666"/>
            </a:xfrm>
            <a:prstGeom prst="straightConnector1">
              <a:avLst/>
            </a:prstGeom>
            <a:ln w="28575">
              <a:solidFill>
                <a:srgbClr val="C47A0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614057" y="2234498"/>
            <a:ext cx="4147457" cy="835674"/>
            <a:chOff x="9245484" y="2601486"/>
            <a:chExt cx="4147457" cy="835674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2F679D9F-F2B2-C348-9DBB-CFA5F4320390}"/>
                </a:ext>
              </a:extLst>
            </p:cNvPr>
            <p:cNvSpPr txBox="1"/>
            <p:nvPr/>
          </p:nvSpPr>
          <p:spPr>
            <a:xfrm>
              <a:off x="9682833" y="2920095"/>
              <a:ext cx="3710108" cy="517065"/>
            </a:xfrm>
            <a:prstGeom prst="rect">
              <a:avLst/>
            </a:prstGeom>
            <a:noFill/>
          </p:spPr>
          <p:txBody>
            <a:bodyPr wrap="square" lIns="118872" tIns="91440" rIns="118872" bIns="9144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2400">
                  <a:solidFill>
                    <a:srgbClr val="C47A0E"/>
                  </a:solidFill>
                </a:defRPr>
              </a:lvl1pPr>
            </a:lstStyle>
            <a:p>
              <a:r>
                <a:rPr lang="en-US" dirty="0" smtClean="0"/>
                <a:t>Return type</a:t>
              </a:r>
              <a:endParaRPr lang="en-US" dirty="0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="" xmlns:a16="http://schemas.microsoft.com/office/drawing/2014/main" id="{07A5A6EA-ACD2-4149-9444-9418A4105C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45484" y="2601486"/>
              <a:ext cx="437349" cy="577142"/>
            </a:xfrm>
            <a:prstGeom prst="straightConnector1">
              <a:avLst/>
            </a:prstGeom>
            <a:ln w="28575">
              <a:solidFill>
                <a:srgbClr val="C47A0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656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E633FB-8069-3F4A-9526-087B86DE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Array Handles in VTK-m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27F9C0-6040-604A-B91A-73804AAAC265}"/>
              </a:ext>
            </a:extLst>
          </p:cNvPr>
          <p:cNvSpPr txBox="1">
            <a:spLocks/>
          </p:cNvSpPr>
          <p:nvPr/>
        </p:nvSpPr>
        <p:spPr>
          <a:xfrm>
            <a:off x="729344" y="1737360"/>
            <a:ext cx="5573486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There are many types of a</a:t>
            </a:r>
            <a:r>
              <a:rPr lang="en-US" dirty="0" smtClean="0"/>
              <a:t>rray handles, used for different circumstances</a:t>
            </a:r>
          </a:p>
          <a:p>
            <a:pPr lvl="1"/>
            <a:r>
              <a:rPr lang="en-US" dirty="0" smtClean="0">
                <a:sym typeface="Wingdings"/>
              </a:rPr>
              <a:t> save performance or memory</a:t>
            </a:r>
            <a:endParaRPr lang="en-US" dirty="0" smtClean="0"/>
          </a:p>
          <a:p>
            <a:r>
              <a:rPr lang="en-US" dirty="0" smtClean="0"/>
              <a:t>For the most part, developers can ignore the variants</a:t>
            </a:r>
          </a:p>
          <a:p>
            <a:r>
              <a:rPr lang="en-US" dirty="0" smtClean="0"/>
              <a:t>(but we do need to add a template argument) 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AF27F9C0-6040-604A-B91A-73804AAAC265}"/>
              </a:ext>
            </a:extLst>
          </p:cNvPr>
          <p:cNvSpPr txBox="1">
            <a:spLocks/>
          </p:cNvSpPr>
          <p:nvPr/>
        </p:nvSpPr>
        <p:spPr>
          <a:xfrm>
            <a:off x="5736772" y="0"/>
            <a:ext cx="5573486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AF27F9C0-6040-604A-B91A-73804AAAC265}"/>
              </a:ext>
            </a:extLst>
          </p:cNvPr>
          <p:cNvSpPr txBox="1">
            <a:spLocks/>
          </p:cNvSpPr>
          <p:nvPr/>
        </p:nvSpPr>
        <p:spPr>
          <a:xfrm>
            <a:off x="6868886" y="628106"/>
            <a:ext cx="5573486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err="1" smtClean="0"/>
              <a:t>ConstantArrays</a:t>
            </a:r>
            <a:endParaRPr lang="de-DE" dirty="0" smtClean="0"/>
          </a:p>
          <a:p>
            <a:r>
              <a:rPr lang="de-DE" dirty="0" err="1" smtClean="0"/>
              <a:t>CountingArrays</a:t>
            </a:r>
            <a:endParaRPr lang="de-DE" dirty="0" smtClean="0"/>
          </a:p>
          <a:p>
            <a:r>
              <a:rPr lang="de-DE" dirty="0" err="1" smtClean="0"/>
              <a:t>CastArrays</a:t>
            </a:r>
            <a:endParaRPr lang="de-DE" dirty="0" smtClean="0"/>
          </a:p>
          <a:p>
            <a:r>
              <a:rPr lang="de-DE" dirty="0" err="1" smtClean="0"/>
              <a:t>DiscardArrays</a:t>
            </a:r>
            <a:endParaRPr lang="de-DE" dirty="0"/>
          </a:p>
          <a:p>
            <a:r>
              <a:rPr lang="de-DE" dirty="0" err="1" smtClean="0"/>
              <a:t>PermutedArrays</a:t>
            </a:r>
            <a:endParaRPr lang="de-DE" dirty="0"/>
          </a:p>
          <a:p>
            <a:r>
              <a:rPr lang="de-DE" dirty="0" err="1" smtClean="0"/>
              <a:t>ZippedArrays</a:t>
            </a:r>
            <a:endParaRPr lang="de-DE" dirty="0" smtClean="0"/>
          </a:p>
          <a:p>
            <a:r>
              <a:rPr lang="de-DE" dirty="0" err="1" smtClean="0"/>
              <a:t>CoordinateSystemArrays</a:t>
            </a:r>
            <a:endParaRPr lang="de-DE" dirty="0" smtClean="0"/>
          </a:p>
          <a:p>
            <a:r>
              <a:rPr lang="de-DE" dirty="0" err="1" smtClean="0"/>
              <a:t>CompositeVectorArrays</a:t>
            </a:r>
            <a:endParaRPr lang="de-DE" dirty="0"/>
          </a:p>
          <a:p>
            <a:r>
              <a:rPr lang="de-DE" dirty="0" err="1" smtClean="0"/>
              <a:t>ExtractComponentArrays</a:t>
            </a:r>
            <a:endParaRPr lang="de-DE" dirty="0"/>
          </a:p>
          <a:p>
            <a:r>
              <a:rPr lang="de-DE" dirty="0" err="1" smtClean="0"/>
              <a:t>SwizzleArrays</a:t>
            </a:r>
            <a:endParaRPr lang="de-DE" dirty="0"/>
          </a:p>
          <a:p>
            <a:r>
              <a:rPr lang="de-DE" dirty="0" err="1" smtClean="0"/>
              <a:t>GroupedVectorArrays</a:t>
            </a:r>
            <a:endParaRPr lang="de-DE" dirty="0" smtClean="0"/>
          </a:p>
          <a:p>
            <a:r>
              <a:rPr lang="mr-IN" dirty="0" smtClean="0">
                <a:effectLst/>
              </a:rPr>
              <a:t>…</a:t>
            </a:r>
            <a:endParaRPr lang="de-DE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3717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pattern for developing code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4245DC-DCF0-4A46-9E73-E056612AEB21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Select parallel pattern</a:t>
            </a:r>
          </a:p>
          <a:p>
            <a:r>
              <a:rPr lang="en-US" dirty="0"/>
              <a:t>Write </a:t>
            </a:r>
            <a:r>
              <a:rPr lang="en-US" dirty="0" err="1"/>
              <a:t>worklet</a:t>
            </a:r>
            <a:r>
              <a:rPr lang="en-US" dirty="0"/>
              <a:t> to customize parallel pattern</a:t>
            </a:r>
          </a:p>
          <a:p>
            <a:r>
              <a:rPr lang="en-US" dirty="0"/>
              <a:t>Invoke parallel pattern with </a:t>
            </a:r>
            <a:r>
              <a:rPr lang="en-US" dirty="0" err="1"/>
              <a:t>worklets</a:t>
            </a:r>
            <a:r>
              <a:rPr lang="en-US" dirty="0"/>
              <a:t>, input and outputs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2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-1" y="0"/>
            <a:ext cx="12188825" cy="4401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868" tIns="121868" rIns="121868" bIns="121868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class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FieldMagnitude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: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public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vtkm::filter::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FilterField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&lt;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FieldMagnitude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&gt;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{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public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: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using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SupportedTypes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= vtkm::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ListTagBase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&lt;vtkm::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Vec3f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&gt;;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template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&lt;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typename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ArrayHandleType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,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typename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Policy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&gt;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VTKM_CONT vtkm::cont::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DataSet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DoExecute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(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const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vtkm::cont::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DataSet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&amp; inDataSet,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const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ArrayHandleType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&amp; inField,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const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vtkm::filter::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FieldMetadata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&amp; fieldMetadata,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vtkm::filter::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PolicyBase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&lt;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Policy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&gt;)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{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</a:t>
            </a:r>
            <a:r>
              <a:rPr lang="en-US" dirty="0" smtClean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...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}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};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80314" y="1616535"/>
            <a:ext cx="5669537" cy="582379"/>
            <a:chOff x="7494804" y="2726877"/>
            <a:chExt cx="5669537" cy="582379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2F679D9F-F2B2-C348-9DBB-CFA5F4320390}"/>
                </a:ext>
              </a:extLst>
            </p:cNvPr>
            <p:cNvSpPr txBox="1"/>
            <p:nvPr/>
          </p:nvSpPr>
          <p:spPr>
            <a:xfrm>
              <a:off x="9454233" y="2726877"/>
              <a:ext cx="3710108" cy="517065"/>
            </a:xfrm>
            <a:prstGeom prst="rect">
              <a:avLst/>
            </a:prstGeom>
            <a:noFill/>
          </p:spPr>
          <p:txBody>
            <a:bodyPr wrap="square" lIns="118872" tIns="91440" rIns="118872" bIns="9144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2400">
                  <a:solidFill>
                    <a:srgbClr val="C47A0E"/>
                  </a:solidFill>
                </a:defRPr>
              </a:lvl1pPr>
            </a:lstStyle>
            <a:p>
              <a:r>
                <a:rPr lang="en-US" dirty="0" smtClean="0"/>
                <a:t>Data set </a:t>
              </a:r>
              <a:r>
                <a:rPr lang="en-US" smtClean="0"/>
                <a:t>to operate on</a:t>
              </a:r>
              <a:endParaRPr lang="en-US" dirty="0"/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="" xmlns:a16="http://schemas.microsoft.com/office/drawing/2014/main" id="{07A5A6EA-ACD2-4149-9444-9418A4105C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4804" y="3178628"/>
              <a:ext cx="2188029" cy="130628"/>
            </a:xfrm>
            <a:prstGeom prst="straightConnector1">
              <a:avLst/>
            </a:prstGeom>
            <a:ln w="28575">
              <a:solidFill>
                <a:srgbClr val="C47A0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5007429" y="2095305"/>
            <a:ext cx="6551280" cy="849463"/>
            <a:chOff x="6841662" y="2753896"/>
            <a:chExt cx="6551280" cy="849463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2F679D9F-F2B2-C348-9DBB-CFA5F4320390}"/>
                </a:ext>
              </a:extLst>
            </p:cNvPr>
            <p:cNvSpPr txBox="1"/>
            <p:nvPr/>
          </p:nvSpPr>
          <p:spPr>
            <a:xfrm>
              <a:off x="9682834" y="2753896"/>
              <a:ext cx="3710108" cy="849463"/>
            </a:xfrm>
            <a:prstGeom prst="rect">
              <a:avLst/>
            </a:prstGeom>
            <a:noFill/>
          </p:spPr>
          <p:txBody>
            <a:bodyPr wrap="square" lIns="118872" tIns="91440" rIns="118872" bIns="9144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2400">
                  <a:solidFill>
                    <a:srgbClr val="C47A0E"/>
                  </a:solidFill>
                </a:defRPr>
              </a:lvl1pPr>
            </a:lstStyle>
            <a:p>
              <a:r>
                <a:rPr lang="en-US" smtClean="0"/>
                <a:t>Field within that data set to operate on</a:t>
              </a:r>
              <a:endParaRPr lang="en-US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="" xmlns:a16="http://schemas.microsoft.com/office/drawing/2014/main" id="{07A5A6EA-ACD2-4149-9444-9418A4105C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41662" y="3096991"/>
              <a:ext cx="2841172" cy="81637"/>
            </a:xfrm>
            <a:prstGeom prst="straightConnector1">
              <a:avLst/>
            </a:prstGeom>
            <a:ln w="28575">
              <a:solidFill>
                <a:srgbClr val="C47A0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5399314" y="2944768"/>
            <a:ext cx="6235595" cy="811249"/>
            <a:chOff x="7157347" y="2625911"/>
            <a:chExt cx="6235595" cy="811249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2F679D9F-F2B2-C348-9DBB-CFA5F4320390}"/>
                </a:ext>
              </a:extLst>
            </p:cNvPr>
            <p:cNvSpPr txBox="1"/>
            <p:nvPr/>
          </p:nvSpPr>
          <p:spPr>
            <a:xfrm>
              <a:off x="9682834" y="2920095"/>
              <a:ext cx="3710108" cy="517065"/>
            </a:xfrm>
            <a:prstGeom prst="rect">
              <a:avLst/>
            </a:prstGeom>
            <a:noFill/>
          </p:spPr>
          <p:txBody>
            <a:bodyPr wrap="square" lIns="118872" tIns="91440" rIns="118872" bIns="9144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2400">
                  <a:solidFill>
                    <a:srgbClr val="C47A0E"/>
                  </a:solidFill>
                </a:defRPr>
              </a:lvl1pPr>
            </a:lstStyle>
            <a:p>
              <a:r>
                <a:rPr lang="en-US" dirty="0" smtClean="0"/>
                <a:t>Stuff VTK-m needs</a:t>
              </a:r>
              <a:endParaRPr lang="en-US" dirty="0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="" xmlns:a16="http://schemas.microsoft.com/office/drawing/2014/main" id="{07A5A6EA-ACD2-4149-9444-9418A4105C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157347" y="2625911"/>
              <a:ext cx="2525487" cy="552718"/>
            </a:xfrm>
            <a:prstGeom prst="straightConnector1">
              <a:avLst/>
            </a:prstGeom>
            <a:ln w="28575">
              <a:solidFill>
                <a:srgbClr val="C47A0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951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-1" y="0"/>
            <a:ext cx="12188825" cy="7448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868" tIns="121868" rIns="121868" bIns="121868" anchor="t" anchorCtr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class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FieldMagnitude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: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public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vtkm::filter::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FilterField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&lt;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FieldMagnitude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&gt;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{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public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: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using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SupportedTypes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= vtkm::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ListTagBase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&lt;vtkm::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Vec3f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&gt;;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template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&lt;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typename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ArrayHandleType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,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typename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Policy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&gt;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VTKM_CONT vtkm::cont::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DataSet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DoExecute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(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const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vtkm::cont::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DataSet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&amp; inDataSet,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const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ArrayHandleType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&amp; inField,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const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vtkm::filter::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FieldMetadata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&amp; fieldMetadata,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vtkm::filter::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PolicyBase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&lt;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Policy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&gt;)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{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vtkm::cont::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ArrayHandle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&lt;vtkm::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FloatDefault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&gt; outField;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this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-&gt;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Invoke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(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ComputeMagnitude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{}, inField, outField);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std::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string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outFieldName =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this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-&gt;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GetOutputFieldName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();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if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(outFieldName == </a:t>
            </a:r>
            <a:r>
              <a:rPr lang="en" dirty="0">
                <a:solidFill>
                  <a:srgbClr val="388E3C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""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)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{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  outFieldName = fieldMetadata.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GetName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() + </a:t>
            </a:r>
            <a:r>
              <a:rPr lang="en" dirty="0">
                <a:solidFill>
                  <a:srgbClr val="388E3C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"_magnitude"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;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}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</a:t>
            </a:r>
            <a:r>
              <a:rPr lang="en" dirty="0">
                <a:solidFill>
                  <a:srgbClr val="3F51B5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return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vtkm::filter::</a:t>
            </a:r>
            <a:r>
              <a:rPr lang="en" dirty="0">
                <a:solidFill>
                  <a:srgbClr val="9C27B0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CreateResult</a:t>
            </a: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(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    inDataSet, outField, outFieldName, fieldMetadata);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  }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" dirty="0">
                <a:solidFill>
                  <a:srgbClr val="37474F"/>
                </a:solidFill>
                <a:latin typeface="Courier New" panose="02070309020205020404" pitchFamily="49" charset="0"/>
                <a:ea typeface="Roboto Mono"/>
                <a:cs typeface="Courier New" panose="02070309020205020404" pitchFamily="49" charset="0"/>
                <a:sym typeface="Roboto Mono"/>
              </a:rPr>
              <a:t>};</a:t>
            </a:r>
            <a:endParaRPr dirty="0">
              <a:solidFill>
                <a:srgbClr val="37474F"/>
              </a:solidFill>
              <a:latin typeface="Courier New" panose="02070309020205020404" pitchFamily="49" charset="0"/>
              <a:ea typeface="Roboto Mono"/>
              <a:cs typeface="Courier New" panose="02070309020205020404" pitchFamily="49" charset="0"/>
              <a:sym typeface="Roboto Mono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094411" y="2203980"/>
            <a:ext cx="5682013" cy="1116163"/>
            <a:chOff x="7710929" y="2595864"/>
            <a:chExt cx="5682013" cy="1116163"/>
          </a:xfrm>
        </p:grpSpPr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2F679D9F-F2B2-C348-9DBB-CFA5F4320390}"/>
                </a:ext>
              </a:extLst>
            </p:cNvPr>
            <p:cNvSpPr txBox="1"/>
            <p:nvPr/>
          </p:nvSpPr>
          <p:spPr>
            <a:xfrm>
              <a:off x="9682834" y="2595864"/>
              <a:ext cx="3710108" cy="849463"/>
            </a:xfrm>
            <a:prstGeom prst="rect">
              <a:avLst/>
            </a:prstGeom>
            <a:noFill/>
          </p:spPr>
          <p:txBody>
            <a:bodyPr wrap="square" lIns="118872" tIns="91440" rIns="118872" bIns="9144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2400">
                  <a:solidFill>
                    <a:srgbClr val="C47A0E"/>
                  </a:solidFill>
                </a:defRPr>
              </a:lvl1pPr>
            </a:lstStyle>
            <a:p>
              <a:r>
                <a:rPr lang="en-US" dirty="0" smtClean="0"/>
                <a:t>Make our output array (</a:t>
              </a:r>
              <a:r>
                <a:rPr lang="en-US" dirty="0" err="1" smtClean="0"/>
                <a:t>ArrayHandle</a:t>
              </a:r>
              <a:r>
                <a:rPr lang="en-US" dirty="0" smtClean="0"/>
                <a:t>!)</a:t>
              </a:r>
              <a:endParaRPr lang="en-US" dirty="0"/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="" xmlns:a16="http://schemas.microsoft.com/office/drawing/2014/main" id="{07A5A6EA-ACD2-4149-9444-9418A4105C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10929" y="3178628"/>
              <a:ext cx="1971905" cy="533399"/>
            </a:xfrm>
            <a:prstGeom prst="straightConnector1">
              <a:avLst/>
            </a:prstGeom>
            <a:ln w="28575">
              <a:solidFill>
                <a:srgbClr val="C47A0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7739745" y="3742720"/>
            <a:ext cx="4449080" cy="517065"/>
            <a:chOff x="8943862" y="2762063"/>
            <a:chExt cx="4449080" cy="517065"/>
          </a:xfrm>
        </p:grpSpPr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2F679D9F-F2B2-C348-9DBB-CFA5F4320390}"/>
                </a:ext>
              </a:extLst>
            </p:cNvPr>
            <p:cNvSpPr txBox="1"/>
            <p:nvPr/>
          </p:nvSpPr>
          <p:spPr>
            <a:xfrm>
              <a:off x="9682834" y="2762063"/>
              <a:ext cx="3710108" cy="517065"/>
            </a:xfrm>
            <a:prstGeom prst="rect">
              <a:avLst/>
            </a:prstGeom>
            <a:noFill/>
          </p:spPr>
          <p:txBody>
            <a:bodyPr wrap="square" lIns="118872" tIns="91440" rIns="118872" bIns="9144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2400">
                  <a:solidFill>
                    <a:srgbClr val="C47A0E"/>
                  </a:solidFill>
                </a:defRPr>
              </a:lvl1pPr>
            </a:lstStyle>
            <a:p>
              <a:r>
                <a:rPr lang="en-US" dirty="0" smtClean="0"/>
                <a:t>Invoke our </a:t>
              </a:r>
              <a:r>
                <a:rPr lang="en-US" dirty="0" err="1" smtClean="0"/>
                <a:t>worklet</a:t>
              </a:r>
              <a:endParaRPr lang="en-US" dirty="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="" xmlns:a16="http://schemas.microsoft.com/office/drawing/2014/main" id="{07A5A6EA-ACD2-4149-9444-9418A4105C1C}"/>
                </a:ext>
              </a:extLst>
            </p:cNvPr>
            <p:cNvCxnSpPr>
              <a:cxnSpLocks/>
              <a:stCxn id="8" idx="1"/>
            </p:cNvCxnSpPr>
            <p:nvPr/>
          </p:nvCxnSpPr>
          <p:spPr>
            <a:xfrm flipH="1" flipV="1">
              <a:off x="8943862" y="2862564"/>
              <a:ext cx="738972" cy="158032"/>
            </a:xfrm>
            <a:prstGeom prst="straightConnector1">
              <a:avLst/>
            </a:prstGeom>
            <a:ln w="28575">
              <a:solidFill>
                <a:srgbClr val="C47A0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5464629" y="5226073"/>
            <a:ext cx="6539139" cy="1514261"/>
            <a:chOff x="6853803" y="2263466"/>
            <a:chExt cx="6539139" cy="1514261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2F679D9F-F2B2-C348-9DBB-CFA5F4320390}"/>
                </a:ext>
              </a:extLst>
            </p:cNvPr>
            <p:cNvSpPr txBox="1"/>
            <p:nvPr/>
          </p:nvSpPr>
          <p:spPr>
            <a:xfrm>
              <a:off x="9682834" y="2263466"/>
              <a:ext cx="3710108" cy="1514261"/>
            </a:xfrm>
            <a:prstGeom prst="rect">
              <a:avLst/>
            </a:prstGeom>
            <a:noFill/>
          </p:spPr>
          <p:txBody>
            <a:bodyPr wrap="square" lIns="118872" tIns="91440" rIns="118872" bIns="91440" rtlCol="0" anchor="ctr" anchorCtr="0">
              <a:spAutoFit/>
            </a:bodyPr>
            <a:lstStyle>
              <a:defPPr>
                <a:defRPr lang="en-US"/>
              </a:defPPr>
              <a:lvl1pPr>
                <a:lnSpc>
                  <a:spcPct val="90000"/>
                </a:lnSpc>
                <a:defRPr sz="2400">
                  <a:solidFill>
                    <a:srgbClr val="C47A0E"/>
                  </a:solidFill>
                </a:defRPr>
              </a:lvl1pPr>
            </a:lstStyle>
            <a:p>
              <a:r>
                <a:rPr lang="en-US" dirty="0" smtClean="0"/>
                <a:t>Use VTK-m method to</a:t>
              </a:r>
            </a:p>
            <a:p>
              <a:r>
                <a:rPr lang="en-US" dirty="0" smtClean="0"/>
                <a:t>create output </a:t>
              </a:r>
              <a:r>
                <a:rPr lang="en-US" dirty="0" err="1" smtClean="0"/>
                <a:t>DataSet</a:t>
              </a:r>
              <a:r>
                <a:rPr lang="en-US" dirty="0" smtClean="0"/>
                <a:t> from </a:t>
              </a:r>
              <a:r>
                <a:rPr lang="en-US" dirty="0" err="1" smtClean="0"/>
                <a:t>inDataSet</a:t>
              </a:r>
              <a:r>
                <a:rPr lang="en-US" dirty="0" smtClean="0"/>
                <a:t> and our new field</a:t>
              </a:r>
              <a:endParaRPr lang="en-US" dirty="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="" xmlns:a16="http://schemas.microsoft.com/office/drawing/2014/main" id="{07A5A6EA-ACD2-4149-9444-9418A4105C1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53803" y="3020595"/>
              <a:ext cx="2829031" cy="1"/>
            </a:xfrm>
            <a:prstGeom prst="straightConnector1">
              <a:avLst/>
            </a:prstGeom>
            <a:ln w="28575">
              <a:solidFill>
                <a:srgbClr val="C47A0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155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2019D8-26E0-9A4B-9203-4C18B1ECC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filter that calculates magnitude of a vector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F28D3D-15BB-3842-AD75-534D47CDB72C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Code: </a:t>
            </a:r>
            <a:r>
              <a:rPr lang="en-US" dirty="0" err="1"/>
              <a:t>tut_mag_grad.cxx</a:t>
            </a:r>
            <a:endParaRPr lang="en-US" dirty="0"/>
          </a:p>
          <a:p>
            <a:r>
              <a:rPr lang="en-US" dirty="0"/>
              <a:t>Worklet called </a:t>
            </a:r>
            <a:r>
              <a:rPr lang="en-US" dirty="0" err="1"/>
              <a:t>ComputeMagnitude</a:t>
            </a:r>
            <a:endParaRPr lang="en-US" dirty="0"/>
          </a:p>
          <a:p>
            <a:pPr lvl="1"/>
            <a:r>
              <a:rPr lang="en-US" dirty="0"/>
              <a:t>Uses </a:t>
            </a:r>
            <a:r>
              <a:rPr lang="en-US" dirty="0" err="1"/>
              <a:t>MapField</a:t>
            </a:r>
            <a:r>
              <a:rPr lang="en-US" dirty="0"/>
              <a:t> pattern</a:t>
            </a:r>
          </a:p>
          <a:p>
            <a:r>
              <a:rPr lang="en-US" dirty="0"/>
              <a:t>Filter called </a:t>
            </a:r>
            <a:r>
              <a:rPr lang="en-US" dirty="0" err="1"/>
              <a:t>FieldMagnitude</a:t>
            </a:r>
            <a:endParaRPr lang="en-US" dirty="0"/>
          </a:p>
          <a:p>
            <a:pPr lvl="1"/>
            <a:r>
              <a:rPr lang="en-US" dirty="0"/>
              <a:t>Uses Magnitude worklet</a:t>
            </a:r>
          </a:p>
          <a:p>
            <a:r>
              <a:rPr lang="en-US" dirty="0">
                <a:solidFill>
                  <a:srgbClr val="FF0000"/>
                </a:solidFill>
              </a:rPr>
              <a:t>Main function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Uses </a:t>
            </a:r>
            <a:r>
              <a:rPr lang="en-US" dirty="0" err="1">
                <a:solidFill>
                  <a:srgbClr val="FF0000"/>
                </a:solidFill>
              </a:rPr>
              <a:t>FieldMagnitudeFilter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5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>
            <a:off x="-1" y="893"/>
            <a:ext cx="12188825" cy="68562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868" tIns="121868" rIns="121868" bIns="121868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F51B5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main(</a:t>
            </a:r>
            <a:r>
              <a:rPr lang="en" sz="2000" dirty="0">
                <a:solidFill>
                  <a:srgbClr val="3F51B5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argc, </a:t>
            </a:r>
            <a:r>
              <a:rPr lang="en" sz="2000" dirty="0">
                <a:solidFill>
                  <a:srgbClr val="3F51B5"/>
                </a:solidFill>
                <a:latin typeface="Courier New"/>
                <a:ea typeface="Courier New"/>
                <a:cs typeface="Courier New"/>
                <a:sym typeface="Courier New"/>
              </a:rPr>
              <a:t>char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** argv)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2000" dirty="0">
                <a:solidFill>
                  <a:srgbClr val="3F51B5"/>
                </a:solidFill>
                <a:latin typeface="Courier New"/>
                <a:ea typeface="Courier New"/>
                <a:cs typeface="Courier New"/>
                <a:sym typeface="Courier New"/>
              </a:rPr>
              <a:t>auto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opts = vtkm::cont::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InitializeOptions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::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DefaultAnyDevice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 vtkm::cont::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InitializeResult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config =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   vtkm::cont::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Initialize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(argc, argv, opts);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 vtkm::io::reader::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VTKDataSetReader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reader(</a:t>
            </a:r>
            <a:r>
              <a:rPr lang="en" sz="2000" dirty="0">
                <a:solidFill>
                  <a:srgbClr val="388E3C"/>
                </a:solidFill>
                <a:latin typeface="Courier New"/>
                <a:ea typeface="Courier New"/>
                <a:cs typeface="Courier New"/>
                <a:sym typeface="Courier New"/>
              </a:rPr>
              <a:t>"data/kitchen.vtk"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 vtkm::cont::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DataSet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ds_from_file = reader.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ReadDataSet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();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 vtkm::filter::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Gradient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grad;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 grad.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SetActiveField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2000" dirty="0">
                <a:solidFill>
                  <a:srgbClr val="388E3C"/>
                </a:solidFill>
                <a:latin typeface="Courier New"/>
                <a:ea typeface="Courier New"/>
                <a:cs typeface="Courier New"/>
                <a:sym typeface="Courier New"/>
              </a:rPr>
              <a:t>"c1"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 vtkm::cont::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DataSet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ds_from_grad = grad.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Execute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(ds_from_file);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FieldMagnitude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mag;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 mag.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SetActiveField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" sz="2000" dirty="0">
                <a:solidFill>
                  <a:srgbClr val="388E3C"/>
                </a:solidFill>
                <a:latin typeface="Courier New"/>
                <a:ea typeface="Courier New"/>
                <a:cs typeface="Courier New"/>
                <a:sym typeface="Courier New"/>
              </a:rPr>
              <a:t>"Gradients"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 vtkm::cont::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DataSet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mag_grad = mag.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Execute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(ds_from_grad);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 vtkm::io::writer::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VTKDataSetWriter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writer(</a:t>
            </a:r>
            <a:r>
              <a:rPr lang="en" sz="2000" dirty="0">
                <a:solidFill>
                  <a:srgbClr val="388E3C"/>
                </a:solidFill>
                <a:latin typeface="Courier New"/>
                <a:ea typeface="Courier New"/>
                <a:cs typeface="Courier New"/>
                <a:sym typeface="Courier New"/>
              </a:rPr>
              <a:t>"out_mag_grad.vtk"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);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 writer.</a:t>
            </a:r>
            <a:r>
              <a:rPr lang="en" sz="2000" dirty="0">
                <a:solidFill>
                  <a:srgbClr val="9C27B0"/>
                </a:solidFill>
                <a:latin typeface="Courier New"/>
                <a:ea typeface="Courier New"/>
                <a:cs typeface="Courier New"/>
                <a:sym typeface="Courier New"/>
              </a:rPr>
              <a:t>WriteDataSet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(mag_grad);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lang="en" sz="2000" dirty="0">
                <a:solidFill>
                  <a:srgbClr val="3F51B5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2000" dirty="0">
                <a:solidFill>
                  <a:srgbClr val="C53929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" sz="2000" dirty="0">
                <a:solidFill>
                  <a:srgbClr val="37474F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2000" dirty="0">
              <a:solidFill>
                <a:srgbClr val="37474F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Hands-On #1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3F28D3D-15BB-3842-AD75-534D47CDB72C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Modify code </a:t>
            </a:r>
            <a:r>
              <a:rPr lang="en-US" dirty="0" err="1"/>
              <a:t>tut_mag_grad.cxx</a:t>
            </a:r>
            <a:endParaRPr lang="en-US" dirty="0"/>
          </a:p>
          <a:p>
            <a:r>
              <a:rPr lang="en-US" dirty="0" err="1"/>
              <a:t>Worklet</a:t>
            </a:r>
            <a:r>
              <a:rPr lang="en-US" dirty="0"/>
              <a:t> currently calculates magnitude of a vector</a:t>
            </a:r>
          </a:p>
          <a:p>
            <a:r>
              <a:rPr lang="en-US" dirty="0"/>
              <a:t>Instead, modify </a:t>
            </a:r>
            <a:r>
              <a:rPr lang="en-US" dirty="0" err="1"/>
              <a:t>worket</a:t>
            </a:r>
            <a:r>
              <a:rPr lang="en-US" dirty="0"/>
              <a:t> to calculate the maximum component.</a:t>
            </a:r>
          </a:p>
        </p:txBody>
      </p:sp>
    </p:spTree>
    <p:extLst>
      <p:ext uri="{BB962C8B-B14F-4D97-AF65-F5344CB8AC3E}">
        <p14:creationId xmlns:p14="http://schemas.microsoft.com/office/powerpoint/2010/main" val="388503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start with a very simple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4245DC-DCF0-4A46-9E73-E056612AEB21}"/>
              </a:ext>
            </a:extLst>
          </p:cNvPr>
          <p:cNvSpPr txBox="1">
            <a:spLocks/>
          </p:cNvSpPr>
          <p:nvPr/>
        </p:nvSpPr>
        <p:spPr>
          <a:xfrm>
            <a:off x="1162756" y="1737360"/>
            <a:ext cx="10098680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Select parallel pattern </a:t>
            </a:r>
            <a:r>
              <a:rPr lang="en-US" dirty="0">
                <a:solidFill>
                  <a:srgbClr val="FF0000"/>
                </a:solidFill>
              </a:rPr>
              <a:t>--- map</a:t>
            </a:r>
          </a:p>
          <a:p>
            <a:r>
              <a:rPr lang="en-US" dirty="0"/>
              <a:t>Write </a:t>
            </a:r>
            <a:r>
              <a:rPr lang="en-US" dirty="0" err="1"/>
              <a:t>worklet</a:t>
            </a:r>
            <a:r>
              <a:rPr lang="en-US" dirty="0"/>
              <a:t> to customize parallel pattern </a:t>
            </a:r>
            <a:r>
              <a:rPr lang="en-US" dirty="0">
                <a:solidFill>
                  <a:srgbClr val="FF0000"/>
                </a:solidFill>
              </a:rPr>
              <a:t>--- plus</a:t>
            </a:r>
          </a:p>
          <a:p>
            <a:r>
              <a:rPr lang="en-US" dirty="0"/>
              <a:t>Invoke parallel pattern with </a:t>
            </a:r>
            <a:r>
              <a:rPr lang="en-US" dirty="0" err="1"/>
              <a:t>worklets</a:t>
            </a:r>
            <a:r>
              <a:rPr lang="en-US" dirty="0"/>
              <a:t>, input and outputs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2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65B803-6833-974C-88D7-602933B88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map pattern?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E513F97-F689-E24A-8B43-7DF7416B1267}"/>
              </a:ext>
            </a:extLst>
          </p:cNvPr>
          <p:cNvSpPr txBox="1">
            <a:spLocks/>
          </p:cNvSpPr>
          <p:nvPr/>
        </p:nvSpPr>
        <p:spPr>
          <a:xfrm>
            <a:off x="391695" y="1384755"/>
            <a:ext cx="4825668" cy="4047778"/>
          </a:xfrm>
          <a:prstGeom prst="rect">
            <a:avLst/>
          </a:prstGeom>
        </p:spPr>
        <p:txBody>
          <a:bodyPr/>
          <a:lstStyle>
            <a:lvl1pPr marL="230188" indent="-230188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7940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3018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Half of “Map-Reduce”</a:t>
            </a:r>
          </a:p>
          <a:p>
            <a:r>
              <a:rPr lang="en-US" dirty="0"/>
              <a:t>Given “m” input, </a:t>
            </a:r>
            <a:r>
              <a:rPr lang="en-US" dirty="0" smtClean="0"/>
              <a:t>X</a:t>
            </a:r>
            <a:r>
              <a:rPr lang="en-US" baseline="-25000" dirty="0" smtClean="0"/>
              <a:t>i</a:t>
            </a:r>
            <a:r>
              <a:rPr lang="en-US" dirty="0" smtClean="0"/>
              <a:t>, of </a:t>
            </a:r>
            <a:r>
              <a:rPr lang="en-US" dirty="0"/>
              <a:t>size N</a:t>
            </a:r>
          </a:p>
          <a:p>
            <a:r>
              <a:rPr lang="en-US" dirty="0"/>
              <a:t>Y = F(X</a:t>
            </a:r>
            <a:r>
              <a:rPr lang="en-US" baseline="-25000" dirty="0"/>
              <a:t>i</a:t>
            </a:r>
            <a:r>
              <a:rPr lang="en-US" dirty="0"/>
              <a:t>)  where:</a:t>
            </a:r>
          </a:p>
          <a:p>
            <a:pPr lvl="1"/>
            <a:r>
              <a:rPr lang="en-US" dirty="0"/>
              <a:t>“M” inputs: X</a:t>
            </a:r>
            <a:r>
              <a:rPr lang="en-US" baseline="-25000" dirty="0"/>
              <a:t>i</a:t>
            </a:r>
            <a:r>
              <a:rPr lang="en-US" dirty="0"/>
              <a:t> of size N</a:t>
            </a:r>
          </a:p>
          <a:p>
            <a:pPr lvl="1"/>
            <a:r>
              <a:rPr lang="en-US" dirty="0"/>
              <a:t>Output Y of size N</a:t>
            </a:r>
          </a:p>
          <a:p>
            <a:pPr lvl="1"/>
            <a:r>
              <a:rPr lang="en-US" dirty="0">
                <a:sym typeface="Wingdings" pitchFamily="2" charset="2"/>
              </a:rPr>
              <a:t> </a:t>
            </a:r>
            <a:r>
              <a:rPr lang="en-US" dirty="0"/>
              <a:t>Key point: Y</a:t>
            </a:r>
            <a:r>
              <a:rPr lang="en-US" baseline="-25000" dirty="0"/>
              <a:t>i</a:t>
            </a:r>
            <a:r>
              <a:rPr lang="en-US" dirty="0"/>
              <a:t> depends </a:t>
            </a:r>
            <a:r>
              <a:rPr lang="en-US" b="1" dirty="0"/>
              <a:t>only</a:t>
            </a:r>
            <a:r>
              <a:rPr lang="en-US" dirty="0"/>
              <a:t> on </a:t>
            </a:r>
            <a:r>
              <a:rPr lang="en-US" dirty="0" smtClean="0"/>
              <a:t>X</a:t>
            </a:r>
            <a:r>
              <a:rPr lang="en-US" baseline="-25000" dirty="0" smtClean="0"/>
              <a:t>1,</a:t>
            </a:r>
            <a:r>
              <a:rPr lang="en-US" u="sng" baseline="-25000" dirty="0" smtClean="0"/>
              <a:t>i</a:t>
            </a:r>
            <a:r>
              <a:rPr lang="en-US" dirty="0"/>
              <a:t>, </a:t>
            </a:r>
            <a:r>
              <a:rPr lang="en-US" dirty="0" smtClean="0"/>
              <a:t>X</a:t>
            </a:r>
            <a:r>
              <a:rPr lang="en-US" baseline="-25000" dirty="0" smtClean="0"/>
              <a:t>2,</a:t>
            </a:r>
            <a:r>
              <a:rPr lang="en-US" u="sng" baseline="-25000" dirty="0" smtClean="0"/>
              <a:t>i</a:t>
            </a:r>
            <a:r>
              <a:rPr lang="en-US" dirty="0" smtClean="0"/>
              <a:t>, </a:t>
            </a:r>
            <a:r>
              <a:rPr lang="mr-IN" dirty="0" smtClean="0"/>
              <a:t>…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M,</a:t>
            </a:r>
            <a:r>
              <a:rPr lang="en-US" u="sng" baseline="-25000" dirty="0" err="1" smtClean="0"/>
              <a:t>i</a:t>
            </a:r>
            <a:r>
              <a:rPr lang="en-US" dirty="0" smtClean="0"/>
              <a:t>.</a:t>
            </a:r>
            <a:endParaRPr lang="en-US" baseline="-25000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Why is this good?</a:t>
            </a:r>
          </a:p>
          <a:p>
            <a:pPr lvl="1"/>
            <a:r>
              <a:rPr lang="en-US" dirty="0"/>
              <a:t>Each element can be calculated independently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7ADC4ED2-1348-0B42-BB05-6FDB7DB5D8D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4412" y="1768124"/>
          <a:ext cx="57627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0450">
                  <a:extLst>
                    <a:ext uri="{9D8B030D-6E8A-4147-A177-3AD203B41FA5}">
                      <a16:colId xmlns="" xmlns:a16="http://schemas.microsoft.com/office/drawing/2014/main" val="1137985411"/>
                    </a:ext>
                  </a:extLst>
                </a:gridCol>
                <a:gridCol w="960450">
                  <a:extLst>
                    <a:ext uri="{9D8B030D-6E8A-4147-A177-3AD203B41FA5}">
                      <a16:colId xmlns="" xmlns:a16="http://schemas.microsoft.com/office/drawing/2014/main" val="2790581868"/>
                    </a:ext>
                  </a:extLst>
                </a:gridCol>
                <a:gridCol w="1920900">
                  <a:extLst>
                    <a:ext uri="{9D8B030D-6E8A-4147-A177-3AD203B41FA5}">
                      <a16:colId xmlns="" xmlns:a16="http://schemas.microsoft.com/office/drawing/2014/main" val="1805577578"/>
                    </a:ext>
                  </a:extLst>
                </a:gridCol>
                <a:gridCol w="960450">
                  <a:extLst>
                    <a:ext uri="{9D8B030D-6E8A-4147-A177-3AD203B41FA5}">
                      <a16:colId xmlns="" xmlns:a16="http://schemas.microsoft.com/office/drawing/2014/main" val="3572567395"/>
                    </a:ext>
                  </a:extLst>
                </a:gridCol>
                <a:gridCol w="960450">
                  <a:extLst>
                    <a:ext uri="{9D8B030D-6E8A-4147-A177-3AD203B41FA5}">
                      <a16:colId xmlns="" xmlns:a16="http://schemas.microsoft.com/office/drawing/2014/main" val="3356688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1,N-2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1,N-1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9634233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ECECCDE2-84EB-8245-90C3-ECC84D722CE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4411" y="5199880"/>
          <a:ext cx="5762702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0451">
                  <a:extLst>
                    <a:ext uri="{9D8B030D-6E8A-4147-A177-3AD203B41FA5}">
                      <a16:colId xmlns="" xmlns:a16="http://schemas.microsoft.com/office/drawing/2014/main" val="1137985411"/>
                    </a:ext>
                  </a:extLst>
                </a:gridCol>
                <a:gridCol w="960451">
                  <a:extLst>
                    <a:ext uri="{9D8B030D-6E8A-4147-A177-3AD203B41FA5}">
                      <a16:colId xmlns="" xmlns:a16="http://schemas.microsoft.com/office/drawing/2014/main" val="2790581868"/>
                    </a:ext>
                  </a:extLst>
                </a:gridCol>
                <a:gridCol w="1920898">
                  <a:extLst>
                    <a:ext uri="{9D8B030D-6E8A-4147-A177-3AD203B41FA5}">
                      <a16:colId xmlns="" xmlns:a16="http://schemas.microsoft.com/office/drawing/2014/main" val="1805577578"/>
                    </a:ext>
                  </a:extLst>
                </a:gridCol>
                <a:gridCol w="960451">
                  <a:extLst>
                    <a:ext uri="{9D8B030D-6E8A-4147-A177-3AD203B41FA5}">
                      <a16:colId xmlns="" xmlns:a16="http://schemas.microsoft.com/office/drawing/2014/main" val="3572567395"/>
                    </a:ext>
                  </a:extLst>
                </a:gridCol>
                <a:gridCol w="960451">
                  <a:extLst>
                    <a:ext uri="{9D8B030D-6E8A-4147-A177-3AD203B41FA5}">
                      <a16:colId xmlns="" xmlns:a16="http://schemas.microsoft.com/office/drawing/2014/main" val="3356688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  <a:r>
                        <a:rPr lang="en-US" b="1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Y</a:t>
                      </a:r>
                      <a:r>
                        <a:rPr lang="en-US" b="1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Y</a:t>
                      </a:r>
                      <a:r>
                        <a:rPr lang="en-US" b="1" baseline="-25000" dirty="0"/>
                        <a:t>N-2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Y</a:t>
                      </a:r>
                      <a:r>
                        <a:rPr lang="en-US" b="1" baseline="-25000" dirty="0"/>
                        <a:t>N-1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9634233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834BD5C0-DB7F-2647-8F0B-18B0B57DE97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4412" y="2381364"/>
          <a:ext cx="57627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0450">
                  <a:extLst>
                    <a:ext uri="{9D8B030D-6E8A-4147-A177-3AD203B41FA5}">
                      <a16:colId xmlns="" xmlns:a16="http://schemas.microsoft.com/office/drawing/2014/main" val="1137985411"/>
                    </a:ext>
                  </a:extLst>
                </a:gridCol>
                <a:gridCol w="960450">
                  <a:extLst>
                    <a:ext uri="{9D8B030D-6E8A-4147-A177-3AD203B41FA5}">
                      <a16:colId xmlns="" xmlns:a16="http://schemas.microsoft.com/office/drawing/2014/main" val="2790581868"/>
                    </a:ext>
                  </a:extLst>
                </a:gridCol>
                <a:gridCol w="1920900">
                  <a:extLst>
                    <a:ext uri="{9D8B030D-6E8A-4147-A177-3AD203B41FA5}">
                      <a16:colId xmlns="" xmlns:a16="http://schemas.microsoft.com/office/drawing/2014/main" val="1805577578"/>
                    </a:ext>
                  </a:extLst>
                </a:gridCol>
                <a:gridCol w="960450">
                  <a:extLst>
                    <a:ext uri="{9D8B030D-6E8A-4147-A177-3AD203B41FA5}">
                      <a16:colId xmlns="" xmlns:a16="http://schemas.microsoft.com/office/drawing/2014/main" val="3572567395"/>
                    </a:ext>
                  </a:extLst>
                </a:gridCol>
                <a:gridCol w="960450">
                  <a:extLst>
                    <a:ext uri="{9D8B030D-6E8A-4147-A177-3AD203B41FA5}">
                      <a16:colId xmlns="" xmlns:a16="http://schemas.microsoft.com/office/drawing/2014/main" val="3356688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2,N-2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2,N-1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9634233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="" xmlns:a16="http://schemas.microsoft.com/office/drawing/2014/main" id="{C88774FF-B770-564A-816A-9B54D87F772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4412" y="3304618"/>
          <a:ext cx="57627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0450">
                  <a:extLst>
                    <a:ext uri="{9D8B030D-6E8A-4147-A177-3AD203B41FA5}">
                      <a16:colId xmlns="" xmlns:a16="http://schemas.microsoft.com/office/drawing/2014/main" val="1137985411"/>
                    </a:ext>
                  </a:extLst>
                </a:gridCol>
                <a:gridCol w="960450">
                  <a:extLst>
                    <a:ext uri="{9D8B030D-6E8A-4147-A177-3AD203B41FA5}">
                      <a16:colId xmlns="" xmlns:a16="http://schemas.microsoft.com/office/drawing/2014/main" val="2790581868"/>
                    </a:ext>
                  </a:extLst>
                </a:gridCol>
                <a:gridCol w="1920900">
                  <a:extLst>
                    <a:ext uri="{9D8B030D-6E8A-4147-A177-3AD203B41FA5}">
                      <a16:colId xmlns="" xmlns:a16="http://schemas.microsoft.com/office/drawing/2014/main" val="1805577578"/>
                    </a:ext>
                  </a:extLst>
                </a:gridCol>
                <a:gridCol w="960450">
                  <a:extLst>
                    <a:ext uri="{9D8B030D-6E8A-4147-A177-3AD203B41FA5}">
                      <a16:colId xmlns="" xmlns:a16="http://schemas.microsoft.com/office/drawing/2014/main" val="3572567395"/>
                    </a:ext>
                  </a:extLst>
                </a:gridCol>
                <a:gridCol w="960450">
                  <a:extLst>
                    <a:ext uri="{9D8B030D-6E8A-4147-A177-3AD203B41FA5}">
                      <a16:colId xmlns="" xmlns:a16="http://schemas.microsoft.com/office/drawing/2014/main" val="33566886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M,0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M,1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…..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M,N-2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X</a:t>
                      </a:r>
                      <a:r>
                        <a:rPr lang="en-US" b="1" baseline="-25000" dirty="0"/>
                        <a:t>M,N-1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9634233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6101D39-1E16-D847-BA17-86FB510016BF}"/>
              </a:ext>
            </a:extLst>
          </p:cNvPr>
          <p:cNvSpPr txBox="1"/>
          <p:nvPr/>
        </p:nvSpPr>
        <p:spPr>
          <a:xfrm>
            <a:off x="8831411" y="2520522"/>
            <a:ext cx="288701" cy="800219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ctr"/>
            <a:r>
              <a:rPr lang="en-US" sz="2000" b="1" dirty="0"/>
              <a:t>.</a:t>
            </a:r>
          </a:p>
          <a:p>
            <a:pPr algn="ctr"/>
            <a:r>
              <a:rPr lang="en-US" sz="2000" b="1" dirty="0"/>
              <a:t>.</a:t>
            </a:r>
          </a:p>
        </p:txBody>
      </p:sp>
      <p:sp>
        <p:nvSpPr>
          <p:cNvPr id="12" name="Left Bracket 11">
            <a:extLst>
              <a:ext uri="{FF2B5EF4-FFF2-40B4-BE49-F238E27FC236}">
                <a16:creationId xmlns="" xmlns:a16="http://schemas.microsoft.com/office/drawing/2014/main" id="{69A8DC25-2793-634F-B90D-5122BA6BB7E5}"/>
              </a:ext>
            </a:extLst>
          </p:cNvPr>
          <p:cNvSpPr/>
          <p:nvPr/>
        </p:nvSpPr>
        <p:spPr>
          <a:xfrm>
            <a:off x="5764627" y="1989561"/>
            <a:ext cx="288701" cy="1500477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5F99CD7-791D-8F4E-B786-373BC61E3EFE}"/>
              </a:ext>
            </a:extLst>
          </p:cNvPr>
          <p:cNvSpPr txBox="1"/>
          <p:nvPr/>
        </p:nvSpPr>
        <p:spPr>
          <a:xfrm>
            <a:off x="5339823" y="2074844"/>
            <a:ext cx="489365" cy="1133644"/>
          </a:xfrm>
          <a:prstGeom prst="rect">
            <a:avLst/>
          </a:prstGeom>
          <a:noFill/>
        </p:spPr>
        <p:txBody>
          <a:bodyPr vert="vert270"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b="1" dirty="0"/>
              <a:t>M Inputs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DD7999E8-4AE2-074A-998B-2C41CB85CA54}"/>
              </a:ext>
            </a:extLst>
          </p:cNvPr>
          <p:cNvGrpSpPr/>
          <p:nvPr/>
        </p:nvGrpSpPr>
        <p:grpSpPr>
          <a:xfrm>
            <a:off x="5829188" y="1783144"/>
            <a:ext cx="1220541" cy="3402146"/>
            <a:chOff x="5829188" y="662263"/>
            <a:chExt cx="1220541" cy="3402146"/>
          </a:xfrm>
        </p:grpSpPr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B1F639E2-8A39-2E43-BDDB-A2FC410904F2}"/>
                </a:ext>
              </a:extLst>
            </p:cNvPr>
            <p:cNvSpPr/>
            <p:nvPr/>
          </p:nvSpPr>
          <p:spPr>
            <a:xfrm>
              <a:off x="5829188" y="2954503"/>
              <a:ext cx="1220541" cy="58640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b="1" dirty="0">
                  <a:solidFill>
                    <a:schemeClr val="bg1"/>
                  </a:solidFill>
                </a:rPr>
                <a:t>F(      )</a:t>
              </a:r>
            </a:p>
          </p:txBody>
        </p:sp>
        <p:sp>
          <p:nvSpPr>
            <p:cNvPr id="16" name="Down Arrow 15">
              <a:extLst>
                <a:ext uri="{FF2B5EF4-FFF2-40B4-BE49-F238E27FC236}">
                  <a16:creationId xmlns="" xmlns:a16="http://schemas.microsoft.com/office/drawing/2014/main" id="{2237D0AF-2F1D-1C4B-A317-148837990A96}"/>
                </a:ext>
              </a:extLst>
            </p:cNvPr>
            <p:cNvSpPr/>
            <p:nvPr/>
          </p:nvSpPr>
          <p:spPr>
            <a:xfrm flipH="1">
              <a:off x="6094411" y="662263"/>
              <a:ext cx="955318" cy="2500160"/>
            </a:xfrm>
            <a:prstGeom prst="downArrow">
              <a:avLst/>
            </a:prstGeom>
            <a:solidFill>
              <a:schemeClr val="tx1">
                <a:alpha val="1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7" name="Down Arrow 16">
              <a:extLst>
                <a:ext uri="{FF2B5EF4-FFF2-40B4-BE49-F238E27FC236}">
                  <a16:creationId xmlns="" xmlns:a16="http://schemas.microsoft.com/office/drawing/2014/main" id="{591C028D-9D3F-CD4C-A270-28BFCD6C17F3}"/>
                </a:ext>
              </a:extLst>
            </p:cNvPr>
            <p:cNvSpPr/>
            <p:nvPr/>
          </p:nvSpPr>
          <p:spPr>
            <a:xfrm flipH="1">
              <a:off x="6434215" y="3575341"/>
              <a:ext cx="275710" cy="489068"/>
            </a:xfrm>
            <a:prstGeom prst="downArrow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8E2AA8A0-5F0A-8946-9A3A-DE57D39AE13E}"/>
              </a:ext>
            </a:extLst>
          </p:cNvPr>
          <p:cNvGrpSpPr/>
          <p:nvPr/>
        </p:nvGrpSpPr>
        <p:grpSpPr>
          <a:xfrm>
            <a:off x="10650244" y="1768124"/>
            <a:ext cx="1355875" cy="3402146"/>
            <a:chOff x="5829188" y="662263"/>
            <a:chExt cx="1355875" cy="3402146"/>
          </a:xfrm>
        </p:grpSpPr>
        <p:sp>
          <p:nvSpPr>
            <p:cNvPr id="20" name="Rectangle 19">
              <a:extLst>
                <a:ext uri="{FF2B5EF4-FFF2-40B4-BE49-F238E27FC236}">
                  <a16:creationId xmlns="" xmlns:a16="http://schemas.microsoft.com/office/drawing/2014/main" id="{F53D2B09-5872-604E-8774-1874DE602BE5}"/>
                </a:ext>
              </a:extLst>
            </p:cNvPr>
            <p:cNvSpPr/>
            <p:nvPr/>
          </p:nvSpPr>
          <p:spPr>
            <a:xfrm>
              <a:off x="5829188" y="2954503"/>
              <a:ext cx="1220541" cy="58640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400" b="1" dirty="0">
                  <a:solidFill>
                    <a:schemeClr val="bg1"/>
                  </a:solidFill>
                </a:rPr>
                <a:t>F(      )</a:t>
              </a:r>
            </a:p>
          </p:txBody>
        </p:sp>
        <p:sp>
          <p:nvSpPr>
            <p:cNvPr id="21" name="Down Arrow 20">
              <a:extLst>
                <a:ext uri="{FF2B5EF4-FFF2-40B4-BE49-F238E27FC236}">
                  <a16:creationId xmlns="" xmlns:a16="http://schemas.microsoft.com/office/drawing/2014/main" id="{7C0960F2-7024-4D49-8494-B81FC09B0420}"/>
                </a:ext>
              </a:extLst>
            </p:cNvPr>
            <p:cNvSpPr/>
            <p:nvPr/>
          </p:nvSpPr>
          <p:spPr>
            <a:xfrm flipH="1">
              <a:off x="5955611" y="662263"/>
              <a:ext cx="1229452" cy="2500160"/>
            </a:xfrm>
            <a:prstGeom prst="downArrow">
              <a:avLst/>
            </a:prstGeom>
            <a:solidFill>
              <a:schemeClr val="tx1">
                <a:alpha val="10000"/>
              </a:schemeClr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22" name="Down Arrow 21">
              <a:extLst>
                <a:ext uri="{FF2B5EF4-FFF2-40B4-BE49-F238E27FC236}">
                  <a16:creationId xmlns="" xmlns:a16="http://schemas.microsoft.com/office/drawing/2014/main" id="{ACF9866D-93DD-8548-8759-A1E2CD906DAA}"/>
                </a:ext>
              </a:extLst>
            </p:cNvPr>
            <p:cNvSpPr/>
            <p:nvPr/>
          </p:nvSpPr>
          <p:spPr>
            <a:xfrm flipH="1">
              <a:off x="6434215" y="3575341"/>
              <a:ext cx="275710" cy="489068"/>
            </a:xfrm>
            <a:prstGeom prst="downArrow">
              <a:avLst/>
            </a:prstGeom>
            <a:solidFill>
              <a:schemeClr val="tx1"/>
            </a:solidFill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D1005E8-1086-7E4F-8AE2-EEF98ECD82F9}"/>
              </a:ext>
            </a:extLst>
          </p:cNvPr>
          <p:cNvSpPr txBox="1"/>
          <p:nvPr/>
        </p:nvSpPr>
        <p:spPr>
          <a:xfrm>
            <a:off x="8509841" y="4037082"/>
            <a:ext cx="1220541" cy="492443"/>
          </a:xfrm>
          <a:prstGeom prst="rect">
            <a:avLst/>
          </a:prstGeom>
          <a:noFill/>
        </p:spPr>
        <p:txBody>
          <a:bodyPr wrap="square" lIns="118872" tIns="91440" rIns="118872" bIns="91440" rtlCol="0" anchor="ctr" anchorCtr="0">
            <a:spAutoFit/>
          </a:bodyPr>
          <a:lstStyle/>
          <a:p>
            <a:pPr algn="ctr"/>
            <a:r>
              <a:rPr lang="en-US" sz="2000" b="1" dirty="0"/>
              <a:t>……..</a:t>
            </a:r>
          </a:p>
        </p:txBody>
      </p:sp>
    </p:spTree>
    <p:extLst>
      <p:ext uri="{BB962C8B-B14F-4D97-AF65-F5344CB8AC3E}">
        <p14:creationId xmlns:p14="http://schemas.microsoft.com/office/powerpoint/2010/main" val="137368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65B803-6833-974C-88D7-602933B88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Worklet</a:t>
            </a:r>
            <a:r>
              <a:rPr lang="en-US" dirty="0"/>
              <a:t> for Map: Plus</a:t>
            </a:r>
          </a:p>
        </p:txBody>
      </p:sp>
      <p:sp>
        <p:nvSpPr>
          <p:cNvPr id="4" name="int Plus(int A_i, int B_i)…">
            <a:extLst>
              <a:ext uri="{FF2B5EF4-FFF2-40B4-BE49-F238E27FC236}">
                <a16:creationId xmlns="" xmlns:a16="http://schemas.microsoft.com/office/drawing/2014/main" id="{BCE5EC19-4884-7542-BDF3-6AF70294C46E}"/>
              </a:ext>
            </a:extLst>
          </p:cNvPr>
          <p:cNvSpPr txBox="1"/>
          <p:nvPr/>
        </p:nvSpPr>
        <p:spPr>
          <a:xfrm>
            <a:off x="1003988" y="1325880"/>
            <a:ext cx="5687454" cy="182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800" dirty="0">
                <a:solidFill>
                  <a:srgbClr val="9C27B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Plus</a:t>
            </a:r>
            <a:r>
              <a:rPr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sz="28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A_i</a:t>
            </a:r>
            <a:r>
              <a:rPr sz="28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8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B_i</a:t>
            </a:r>
            <a:r>
              <a:rPr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sz="2800" dirty="0">
                <a:solidFill>
                  <a:srgbClr val="3F51B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A_i</a:t>
            </a:r>
            <a:r>
              <a:rPr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+ </a:t>
            </a:r>
            <a:r>
              <a:rPr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B_i</a:t>
            </a:r>
            <a:r>
              <a:rPr sz="28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algn="l" defTabSz="457200">
              <a:defRPr sz="4000" b="0">
                <a:solidFill>
                  <a:srgbClr val="37474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6666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65B803-6833-974C-88D7-602933B88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61" y="411480"/>
            <a:ext cx="11375136" cy="914400"/>
          </a:xfrm>
        </p:spPr>
        <p:txBody>
          <a:bodyPr/>
          <a:lstStyle/>
          <a:p>
            <a:r>
              <a:rPr lang="en-US" dirty="0"/>
              <a:t>Invoking Map Parallel Pattern With Plus </a:t>
            </a:r>
            <a:r>
              <a:rPr lang="en-US" dirty="0" err="1"/>
              <a:t>Worklet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(Notional)</a:t>
            </a:r>
          </a:p>
        </p:txBody>
      </p:sp>
      <p:sp>
        <p:nvSpPr>
          <p:cNvPr id="4" name="IntArray A = { 1, 3, 5, 9, 11 };…">
            <a:extLst>
              <a:ext uri="{FF2B5EF4-FFF2-40B4-BE49-F238E27FC236}">
                <a16:creationId xmlns="" xmlns:a16="http://schemas.microsoft.com/office/drawing/2014/main" id="{F99E6EDF-84F2-B749-8BFD-ADD39F35F584}"/>
              </a:ext>
            </a:extLst>
          </p:cNvPr>
          <p:cNvSpPr txBox="1"/>
          <p:nvPr/>
        </p:nvSpPr>
        <p:spPr>
          <a:xfrm>
            <a:off x="790924" y="2220027"/>
            <a:ext cx="518090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IntArray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= {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};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IntArray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 = {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};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IntArray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C;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InvokeMap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Plus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&gt;(A, B);</a:t>
            </a:r>
          </a:p>
        </p:txBody>
      </p:sp>
    </p:spTree>
    <p:extLst>
      <p:ext uri="{BB962C8B-B14F-4D97-AF65-F5344CB8AC3E}">
        <p14:creationId xmlns:p14="http://schemas.microsoft.com/office/powerpoint/2010/main" val="379491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65B803-6833-974C-88D7-602933B88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861" y="411480"/>
            <a:ext cx="11375136" cy="914400"/>
          </a:xfrm>
        </p:spPr>
        <p:txBody>
          <a:bodyPr/>
          <a:lstStyle/>
          <a:p>
            <a:r>
              <a:rPr lang="en-US" dirty="0"/>
              <a:t>Invoking Map Parallel Pattern With Plus </a:t>
            </a:r>
            <a:r>
              <a:rPr lang="en-US" dirty="0" err="1"/>
              <a:t>Worklet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(Notional)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203752" y="3206542"/>
            <a:ext cx="7131376" cy="2871370"/>
            <a:chOff x="5203752" y="3206542"/>
            <a:chExt cx="7131376" cy="2871370"/>
          </a:xfrm>
        </p:grpSpPr>
        <p:grpSp>
          <p:nvGrpSpPr>
            <p:cNvPr id="18" name="Group 17"/>
            <p:cNvGrpSpPr/>
            <p:nvPr/>
          </p:nvGrpSpPr>
          <p:grpSpPr>
            <a:xfrm>
              <a:off x="5203752" y="3789013"/>
              <a:ext cx="6457245" cy="2266270"/>
              <a:chOff x="5576711" y="3793067"/>
              <a:chExt cx="6457245" cy="226627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576711" y="3804356"/>
                <a:ext cx="6457245" cy="222391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tailEnd type="none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endParaRPr lang="en-US" sz="20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>
              <a:xfrm>
                <a:off x="6683022" y="3793067"/>
                <a:ext cx="11289" cy="22464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7907866" y="3812848"/>
                <a:ext cx="11289" cy="22464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9132710" y="3812848"/>
                <a:ext cx="11289" cy="22464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10346265" y="3812848"/>
                <a:ext cx="11289" cy="22464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11417620" y="3812848"/>
                <a:ext cx="11289" cy="22464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11495983" y="4844958"/>
                <a:ext cx="470898" cy="433965"/>
              </a:xfrm>
              <a:prstGeom prst="rect">
                <a:avLst/>
              </a:prstGeom>
              <a:noFill/>
            </p:spPr>
            <p:txBody>
              <a:bodyPr wrap="none" lIns="118872" tIns="91440" rIns="118872" bIns="91440" rtlCol="0" anchor="ctr" anchorCtr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mr-IN"/>
                  <a:t>…</a:t>
                </a:r>
                <a:endParaRPr lang="en-US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0889604" y="3206542"/>
              <a:ext cx="1445524" cy="683264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/>
                <a:t>Many-Core </a:t>
              </a:r>
            </a:p>
            <a:p>
              <a:pPr algn="ctr">
                <a:lnSpc>
                  <a:spcPct val="90000"/>
                </a:lnSpc>
              </a:pPr>
              <a:r>
                <a:rPr lang="en-US" dirty="0"/>
                <a:t>Device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56449" y="5643947"/>
              <a:ext cx="932563" cy="4339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Core 0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494828" y="5643947"/>
              <a:ext cx="932563" cy="4339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Core 1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706824" y="5643947"/>
              <a:ext cx="932563" cy="4339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Core 2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882286" y="5643946"/>
              <a:ext cx="932563" cy="4339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Core 3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091892" y="5643946"/>
              <a:ext cx="932563" cy="4339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/>
                <a:t>Core 4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239491" y="1095060"/>
            <a:ext cx="7119317" cy="2111482"/>
            <a:chOff x="4239491" y="1095060"/>
            <a:chExt cx="7119317" cy="2111482"/>
          </a:xfrm>
        </p:grpSpPr>
        <p:grpSp>
          <p:nvGrpSpPr>
            <p:cNvPr id="8" name="Group 7"/>
            <p:cNvGrpSpPr/>
            <p:nvPr/>
          </p:nvGrpSpPr>
          <p:grpSpPr>
            <a:xfrm>
              <a:off x="6289013" y="1095060"/>
              <a:ext cx="2563478" cy="1553137"/>
              <a:chOff x="1305018" y="4261281"/>
              <a:chExt cx="2563478" cy="1553137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305018" y="4261281"/>
                <a:ext cx="2251454" cy="155313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2000" dirty="0">
                    <a:solidFill>
                      <a:schemeClr val="bg1"/>
                    </a:solidFill>
                  </a:rPr>
                  <a:t>Map</a:t>
                </a:r>
              </a:p>
            </p:txBody>
          </p:sp>
          <p:sp>
            <p:nvSpPr>
              <p:cNvPr id="5" name="Diamond 4"/>
              <p:cNvSpPr/>
              <p:nvPr/>
            </p:nvSpPr>
            <p:spPr>
              <a:xfrm>
                <a:off x="3184916" y="4749325"/>
                <a:ext cx="683580" cy="577048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2000" dirty="0">
                    <a:solidFill>
                      <a:schemeClr val="bg1"/>
                    </a:solidFill>
                  </a:rPr>
                  <a:t>+</a:t>
                </a:r>
              </a:p>
            </p:txBody>
          </p:sp>
        </p:grpSp>
        <p:cxnSp>
          <p:nvCxnSpPr>
            <p:cNvPr id="26" name="Straight Arrow Connector 25"/>
            <p:cNvCxnSpPr/>
            <p:nvPr/>
          </p:nvCxnSpPr>
          <p:spPr>
            <a:xfrm flipV="1">
              <a:off x="4239491" y="2196935"/>
              <a:ext cx="1116958" cy="10096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356449" y="1695091"/>
              <a:ext cx="919739" cy="4339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/>
                <a:t>Invoke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895110" y="1615263"/>
              <a:ext cx="496546" cy="4339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/>
                <a:t>on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428105" y="1279653"/>
              <a:ext cx="1851661" cy="4616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marL="0" indent="0">
                <a:buNone/>
              </a:pPr>
              <a:r>
                <a:rPr lang="en-US" dirty="0"/>
                <a:t>{ 1, 3, 5, 9, 11 }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9425971" y="1726973"/>
              <a:ext cx="1932837" cy="461665"/>
            </a:xfrm>
            <a:prstGeom prst="rect">
              <a:avLst/>
            </a:prstGeom>
            <a:noFill/>
          </p:spPr>
          <p:txBody>
            <a:bodyPr wrap="none" lIns="118872" tIns="91440" rIns="118872" bIns="91440" rtlCol="0" anchor="ctr" anchorCtr="0">
              <a:spAutoFit/>
            </a:bodyPr>
            <a:lstStyle/>
            <a:p>
              <a:pPr marL="0" indent="0">
                <a:buNone/>
              </a:pPr>
              <a:r>
                <a:rPr lang="en-US" dirty="0"/>
                <a:t>{ 2, 4, 6, 10, 12 }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415118" y="4490846"/>
            <a:ext cx="5438198" cy="613048"/>
            <a:chOff x="5415118" y="4490846"/>
            <a:chExt cx="5438198" cy="613048"/>
          </a:xfrm>
        </p:grpSpPr>
        <p:sp>
          <p:nvSpPr>
            <p:cNvPr id="32" name="Diamond 31"/>
            <p:cNvSpPr/>
            <p:nvPr/>
          </p:nvSpPr>
          <p:spPr>
            <a:xfrm>
              <a:off x="5415118" y="4526846"/>
              <a:ext cx="683580" cy="577048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3" name="Diamond 32"/>
            <p:cNvSpPr/>
            <p:nvPr/>
          </p:nvSpPr>
          <p:spPr>
            <a:xfrm>
              <a:off x="6600803" y="4494864"/>
              <a:ext cx="683580" cy="577048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4" name="Diamond 33"/>
            <p:cNvSpPr/>
            <p:nvPr/>
          </p:nvSpPr>
          <p:spPr>
            <a:xfrm>
              <a:off x="7893554" y="4518358"/>
              <a:ext cx="683580" cy="577048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5" name="Diamond 34"/>
            <p:cNvSpPr/>
            <p:nvPr/>
          </p:nvSpPr>
          <p:spPr>
            <a:xfrm>
              <a:off x="9049866" y="4492847"/>
              <a:ext cx="683580" cy="577048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36" name="Diamond 35"/>
            <p:cNvSpPr/>
            <p:nvPr/>
          </p:nvSpPr>
          <p:spPr>
            <a:xfrm>
              <a:off x="10169736" y="4490846"/>
              <a:ext cx="683580" cy="577048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2000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74838" y="4523062"/>
            <a:ext cx="4061625" cy="683264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Get </a:t>
            </a:r>
            <a:r>
              <a:rPr lang="en-US" dirty="0" err="1"/>
              <a:t>worklet</a:t>
            </a:r>
            <a:r>
              <a:rPr lang="en-US" dirty="0"/>
              <a:t> code on each core of the</a:t>
            </a:r>
          </a:p>
          <a:p>
            <a:pPr algn="r">
              <a:lnSpc>
                <a:spcPct val="90000"/>
              </a:lnSpc>
            </a:pPr>
            <a:r>
              <a:rPr lang="en-US" dirty="0"/>
              <a:t>many-core device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56449" y="4235392"/>
            <a:ext cx="5737340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1      2         3      4         5        6        9   10      11    12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140860" y="3915795"/>
            <a:ext cx="2971583" cy="683264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Get inputs to each </a:t>
            </a:r>
            <a:r>
              <a:rPr lang="en-US" dirty="0" err="1"/>
              <a:t>worklet</a:t>
            </a:r>
            <a:r>
              <a:rPr lang="en-US" dirty="0"/>
              <a:t> </a:t>
            </a:r>
          </a:p>
          <a:p>
            <a:pPr algn="r">
              <a:lnSpc>
                <a:spcPct val="90000"/>
              </a:lnSpc>
            </a:pPr>
            <a:r>
              <a:rPr lang="en-US" dirty="0"/>
              <a:t>arranged on each core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563704" y="5099169"/>
            <a:ext cx="5288499" cy="433965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/>
              <a:t>3                 7                 11               19              23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55866" y="5154643"/>
            <a:ext cx="4356577" cy="683264"/>
          </a:xfrm>
          <a:prstGeom prst="rect">
            <a:avLst/>
          </a:prstGeom>
          <a:noFill/>
        </p:spPr>
        <p:txBody>
          <a:bodyPr wrap="none" lIns="118872" tIns="91440" rIns="118872" bIns="91440" rtlCol="0" anchor="ctr" anchorCtr="0"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dirty="0"/>
              <a:t>Cause </a:t>
            </a:r>
            <a:r>
              <a:rPr lang="en-US" dirty="0" err="1"/>
              <a:t>worklet</a:t>
            </a:r>
            <a:r>
              <a:rPr lang="en-US" dirty="0"/>
              <a:t> to execute on each core, </a:t>
            </a:r>
          </a:p>
          <a:p>
            <a:pPr algn="r">
              <a:lnSpc>
                <a:spcPct val="90000"/>
              </a:lnSpc>
            </a:pPr>
            <a:r>
              <a:rPr lang="en-US" dirty="0"/>
              <a:t>creating outputs that are placed in C</a:t>
            </a:r>
          </a:p>
        </p:txBody>
      </p:sp>
      <p:sp>
        <p:nvSpPr>
          <p:cNvPr id="43" name="IntArray A = { 1, 3, 5, 9, 11 };…">
            <a:extLst>
              <a:ext uri="{FF2B5EF4-FFF2-40B4-BE49-F238E27FC236}">
                <a16:creationId xmlns="" xmlns:a16="http://schemas.microsoft.com/office/drawing/2014/main" id="{A334CBC9-526D-234B-A1D1-EFAC99A2AAC0}"/>
              </a:ext>
            </a:extLst>
          </p:cNvPr>
          <p:cNvSpPr txBox="1"/>
          <p:nvPr/>
        </p:nvSpPr>
        <p:spPr>
          <a:xfrm>
            <a:off x="790924" y="2220027"/>
            <a:ext cx="518090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IntArray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= {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};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IntArray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 = {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sz="2000" dirty="0">
                <a:solidFill>
                  <a:srgbClr val="C53929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};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IntArray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C;</a:t>
            </a:r>
          </a:p>
          <a:p>
            <a:pPr algn="l" defTabSz="457200">
              <a:defRPr sz="4000" b="0">
                <a:solidFill>
                  <a:srgbClr val="9C27B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 = </a:t>
            </a:r>
            <a:r>
              <a:rPr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InvokeMap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Plus</a:t>
            </a:r>
            <a:r>
              <a:rPr sz="2000" dirty="0">
                <a:solidFill>
                  <a:srgbClr val="37474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&gt;(A, B);</a:t>
            </a:r>
          </a:p>
        </p:txBody>
      </p:sp>
    </p:spTree>
    <p:extLst>
      <p:ext uri="{BB962C8B-B14F-4D97-AF65-F5344CB8AC3E}">
        <p14:creationId xmlns:p14="http://schemas.microsoft.com/office/powerpoint/2010/main" val="183637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</p:bldLst>
  </p:timing>
</p:sld>
</file>

<file path=ppt/theme/theme1.xml><?xml version="1.0" encoding="utf-8"?>
<a:theme xmlns:a="http://schemas.openxmlformats.org/drawingml/2006/main" name="Presentations (Wide Screen)">
  <a:themeElements>
    <a:clrScheme name="ECP 171103 final">
      <a:dk1>
        <a:sysClr val="windowText" lastClr="000000"/>
      </a:dk1>
      <a:lt1>
        <a:sysClr val="window" lastClr="FFFFFF"/>
      </a:lt1>
      <a:dk2>
        <a:srgbClr val="266093"/>
      </a:dk2>
      <a:lt2>
        <a:srgbClr val="FFFFFF"/>
      </a:lt2>
      <a:accent1>
        <a:srgbClr val="2A75BB"/>
      </a:accent1>
      <a:accent2>
        <a:srgbClr val="84B641"/>
      </a:accent2>
      <a:accent3>
        <a:srgbClr val="43B1E5"/>
      </a:accent3>
      <a:accent4>
        <a:srgbClr val="D13940"/>
      </a:accent4>
      <a:accent5>
        <a:srgbClr val="C39C2F"/>
      </a:accent5>
      <a:accent6>
        <a:srgbClr val="7F7F7F"/>
      </a:accent6>
      <a:hlink>
        <a:srgbClr val="A03123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a:spPr>
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2000" dirty="0">
            <a:solidFill>
              <a:schemeClr val="bg1"/>
            </a:solidFill>
          </a:defRPr>
        </a:defPPr>
      </a:lstStyle>
    </a:spDef>
    <a:txDef>
      <a:spPr>
        <a:noFill/>
      </a:spPr>
      <a:bodyPr wrap="square" lIns="118872" tIns="91440" rIns="118872" bIns="91440" rtlCol="0" anchor="ctr" anchorCtr="0">
        <a:spAutoFit/>
      </a:bodyPr>
      <a:lstStyle>
        <a:defPPr algn="l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CP_PowerPointTemplate-v1.0_20171106" id="{82BFD86B-8FF4-4B2C-AD68-5655622D7E2C}" vid="{C92328A0-5FA1-40E2-AE72-E588ED49ADDA}"/>
    </a:ext>
  </a:extLst>
</a:theme>
</file>

<file path=ppt/theme/theme2.xml><?xml version="1.0" encoding="utf-8"?>
<a:theme xmlns:a="http://schemas.openxmlformats.org/drawingml/2006/main" name="1_Presentations (Wide Screen)">
  <a:themeElements>
    <a:clrScheme name="ECP color palette">
      <a:dk1>
        <a:sysClr val="windowText" lastClr="000000"/>
      </a:dk1>
      <a:lt1>
        <a:sysClr val="window" lastClr="FFFFFF"/>
      </a:lt1>
      <a:dk2>
        <a:srgbClr val="266092"/>
      </a:dk2>
      <a:lt2>
        <a:srgbClr val="FFFFFF"/>
      </a:lt2>
      <a:accent1>
        <a:srgbClr val="266092"/>
      </a:accent1>
      <a:accent2>
        <a:srgbClr val="84B641"/>
      </a:accent2>
      <a:accent3>
        <a:srgbClr val="43B1E5"/>
      </a:accent3>
      <a:accent4>
        <a:srgbClr val="DA1F28"/>
      </a:accent4>
      <a:accent5>
        <a:srgbClr val="CC9900"/>
      </a:accent5>
      <a:accent6>
        <a:srgbClr val="0070B9"/>
      </a:accent6>
      <a:hlink>
        <a:srgbClr val="A03123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Presentations (Wide Screen)">
  <a:themeElements>
    <a:clrScheme name="ECP color palette">
      <a:dk1>
        <a:sysClr val="windowText" lastClr="000000"/>
      </a:dk1>
      <a:lt1>
        <a:sysClr val="window" lastClr="FFFFFF"/>
      </a:lt1>
      <a:dk2>
        <a:srgbClr val="266092"/>
      </a:dk2>
      <a:lt2>
        <a:srgbClr val="FFFFFF"/>
      </a:lt2>
      <a:accent1>
        <a:srgbClr val="266092"/>
      </a:accent1>
      <a:accent2>
        <a:srgbClr val="84B641"/>
      </a:accent2>
      <a:accent3>
        <a:srgbClr val="43B1E5"/>
      </a:accent3>
      <a:accent4>
        <a:srgbClr val="DA1F28"/>
      </a:accent4>
      <a:accent5>
        <a:srgbClr val="CC9900"/>
      </a:accent5>
      <a:accent6>
        <a:srgbClr val="0070B9"/>
      </a:accent6>
      <a:hlink>
        <a:srgbClr val="A03123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solidFill>
            <a:schemeClr val="accent1"/>
          </a:solidFill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lnSpc>
            <a:spcPct val="90000"/>
          </a:lnSpc>
          <a:defRPr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3_Presentations (Wide Screen)">
  <a:themeElements>
    <a:clrScheme name="ECP 171103 final">
      <a:dk1>
        <a:sysClr val="windowText" lastClr="000000"/>
      </a:dk1>
      <a:lt1>
        <a:sysClr val="window" lastClr="FFFFFF"/>
      </a:lt1>
      <a:dk2>
        <a:srgbClr val="266093"/>
      </a:dk2>
      <a:lt2>
        <a:srgbClr val="FFFFFF"/>
      </a:lt2>
      <a:accent1>
        <a:srgbClr val="2A75BB"/>
      </a:accent1>
      <a:accent2>
        <a:srgbClr val="84B641"/>
      </a:accent2>
      <a:accent3>
        <a:srgbClr val="43B1E5"/>
      </a:accent3>
      <a:accent4>
        <a:srgbClr val="D13940"/>
      </a:accent4>
      <a:accent5>
        <a:srgbClr val="C39C2F"/>
      </a:accent5>
      <a:accent6>
        <a:srgbClr val="7F7F7F"/>
      </a:accent6>
      <a:hlink>
        <a:srgbClr val="A03123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a:spPr>
      <a:bodyPr rot="0" spcFirstLastPara="0" vertOverflow="overflow" horzOverflow="overflow" vert="horz" wrap="square" lIns="121851" tIns="60925" rIns="121851" bIns="60925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defRPr sz="2000" dirty="0">
            <a:solidFill>
              <a:schemeClr val="bg1"/>
            </a:solidFill>
          </a:defRPr>
        </a:defPPr>
      </a:lstStyle>
    </a:spDef>
    <a:txDef>
      <a:spPr>
        <a:noFill/>
      </a:spPr>
      <a:bodyPr wrap="square" lIns="118872" tIns="91440" rIns="118872" bIns="91440" rtlCol="0" anchor="ctr" anchorCtr="0">
        <a:spAutoFit/>
      </a:bodyPr>
      <a:lstStyle>
        <a:defPPr algn="l">
          <a:lnSpc>
            <a:spcPct val="90000"/>
          </a:lnSpc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CP_PowerPointTemplate-v1.0_20171106" id="{82BFD86B-8FF4-4B2C-AD68-5655622D7E2C}" vid="{C92328A0-5FA1-40E2-AE72-E588ED49ADD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5464437F680748A68B85EB6594EA7D" ma:contentTypeVersion="0" ma:contentTypeDescription="Create a new document." ma:contentTypeScope="" ma:versionID="fe3f4dd58d5914c51cfc6deaa8ad845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50EC660-24D0-43A0-AE5E-E274115E726B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9E20559-B232-4371-8690-E3D8007EDB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DB7DEB-074E-4EE8-9B6E-FD27732310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ECP_PowerPoint_Template-v1.0_20171106</Template>
  <TotalTime>35585</TotalTime>
  <Words>2555</Words>
  <Application>Microsoft Macintosh PowerPoint</Application>
  <PresentationFormat>Custom</PresentationFormat>
  <Paragraphs>579</Paragraphs>
  <Slides>44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44</vt:i4>
      </vt:variant>
    </vt:vector>
  </HeadingPairs>
  <TitlesOfParts>
    <vt:vector size="58" baseType="lpstr">
      <vt:lpstr>Arial Black</vt:lpstr>
      <vt:lpstr>Arial Narrow</vt:lpstr>
      <vt:lpstr>Calibri</vt:lpstr>
      <vt:lpstr>Courier New</vt:lpstr>
      <vt:lpstr>Helvetica</vt:lpstr>
      <vt:lpstr>Mangal</vt:lpstr>
      <vt:lpstr>Roboto Mono</vt:lpstr>
      <vt:lpstr>Symbol</vt:lpstr>
      <vt:lpstr>Wingdings</vt:lpstr>
      <vt:lpstr>Arial</vt:lpstr>
      <vt:lpstr>Presentations (Wide Screen)</vt:lpstr>
      <vt:lpstr>1_Presentations (Wide Screen)</vt:lpstr>
      <vt:lpstr>2_Presentations (Wide Screen)</vt:lpstr>
      <vt:lpstr>3_Presentations (Wide Screen)</vt:lpstr>
      <vt:lpstr>Tutorial Schedule</vt:lpstr>
      <vt:lpstr>Design of VTK-m (SLIDE REPEAT)</vt:lpstr>
      <vt:lpstr>Execution Environment (SLIDE REPEAT)</vt:lpstr>
      <vt:lpstr>Typical pattern for developing code </vt:lpstr>
      <vt:lpstr>Let’s start with a very simple example</vt:lpstr>
      <vt:lpstr>What is the map pattern?</vt:lpstr>
      <vt:lpstr>Worklet for Map: Plus</vt:lpstr>
      <vt:lpstr>Invoking Map Parallel Pattern With Plus Worklet (Notional)</vt:lpstr>
      <vt:lpstr>Invoking Map Parallel Pattern With Plus Worklet (Notional)</vt:lpstr>
      <vt:lpstr>What is a worklet? (1/2)</vt:lpstr>
      <vt:lpstr>What is a worklet? (2/2)</vt:lpstr>
      <vt:lpstr>How do worklets become usable code in VTK-m? (1/3) </vt:lpstr>
      <vt:lpstr>How do worklets become usable code in VTK-m? (2/3)</vt:lpstr>
      <vt:lpstr>How do worklets become usable code in VTK-m? (3/3)</vt:lpstr>
      <vt:lpstr>Array Handles</vt:lpstr>
      <vt:lpstr>What are the parallel patterns?</vt:lpstr>
      <vt:lpstr>VTK-m Parallel Pattern: Map Field</vt:lpstr>
      <vt:lpstr>VTK-m Parallel Pattern: Visit Point With Cells</vt:lpstr>
      <vt:lpstr>VTK-m Parallel Pattern: Visit Point With Cells</vt:lpstr>
      <vt:lpstr>VTK-m Parallel Pattern: Visit Cell With Points </vt:lpstr>
      <vt:lpstr>VTK-m Parallel Pattern: Visit Cell With Points </vt:lpstr>
      <vt:lpstr>Tutorial Schedule</vt:lpstr>
      <vt:lpstr>New filter that calculates magnitude of a vector field</vt:lpstr>
      <vt:lpstr>New filter that calculates magnitude of a vector field</vt:lpstr>
      <vt:lpstr>3 components to developing a worklet</vt:lpstr>
      <vt:lpstr>3 components to developing a worklet</vt:lpstr>
      <vt:lpstr>Worklet development: decide what parallel pattern to use</vt:lpstr>
      <vt:lpstr>3 components to developing a worklet</vt:lpstr>
      <vt:lpstr>Worklet development: defining code for your operation</vt:lpstr>
      <vt:lpstr>PowerPoint Presentation</vt:lpstr>
      <vt:lpstr>VTKM_EXEC, VTKM_CONT, VTKM_EXEC_CONT</vt:lpstr>
      <vt:lpstr>3 components to developing a worklet</vt:lpstr>
      <vt:lpstr>Worklet development:           providing hints to VTK-m for how your worklet will run</vt:lpstr>
      <vt:lpstr>Worklet Example: Putting It All Together</vt:lpstr>
      <vt:lpstr>New filter that calculates magnitude of a vector field</vt:lpstr>
      <vt:lpstr>PowerPoint Presentation</vt:lpstr>
      <vt:lpstr>PowerPoint Presentation</vt:lpstr>
      <vt:lpstr>PowerPoint Presentation</vt:lpstr>
      <vt:lpstr>Array Handles in VTK-m</vt:lpstr>
      <vt:lpstr>PowerPoint Presentation</vt:lpstr>
      <vt:lpstr>PowerPoint Presentation</vt:lpstr>
      <vt:lpstr>New filter that calculates magnitude of a vector field</vt:lpstr>
      <vt:lpstr>PowerPoint Presentation</vt:lpstr>
      <vt:lpstr>Hands-On #1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of Exascale Computing</dc:title>
  <dc:creator>Hank Chidls</dc:creator>
  <cp:lastModifiedBy>Hank Chidls</cp:lastModifiedBy>
  <cp:revision>229</cp:revision>
  <cp:lastPrinted>2017-11-02T18:35:01Z</cp:lastPrinted>
  <dcterms:created xsi:type="dcterms:W3CDTF">2018-12-26T23:30:49Z</dcterms:created>
  <dcterms:modified xsi:type="dcterms:W3CDTF">2019-10-17T13:13:55Z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0x010100565464437F680748A68B85EB6594EA7D</vt:lpwstr>
  </property>
</Properties>
</file>