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320" r:id="rId4"/>
    <p:sldId id="258" r:id="rId5"/>
    <p:sldId id="259" r:id="rId6"/>
    <p:sldId id="260" r:id="rId7"/>
    <p:sldId id="261" r:id="rId8"/>
    <p:sldId id="262" r:id="rId9"/>
    <p:sldId id="272" r:id="rId10"/>
    <p:sldId id="321" r:id="rId11"/>
    <p:sldId id="267" r:id="rId12"/>
    <p:sldId id="263" r:id="rId13"/>
    <p:sldId id="264" r:id="rId14"/>
    <p:sldId id="265" r:id="rId15"/>
    <p:sldId id="268" r:id="rId16"/>
    <p:sldId id="269" r:id="rId17"/>
    <p:sldId id="270" r:id="rId18"/>
    <p:sldId id="271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274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286" r:id="rId39"/>
    <p:sldId id="287" r:id="rId40"/>
    <p:sldId id="288" r:id="rId41"/>
    <p:sldId id="333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12" r:id="rId50"/>
    <p:sldId id="308" r:id="rId51"/>
    <p:sldId id="309" r:id="rId52"/>
    <p:sldId id="310" r:id="rId53"/>
    <p:sldId id="311" r:id="rId54"/>
    <p:sldId id="31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6CD"/>
    <a:srgbClr val="9D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80" d="100"/>
          <a:sy n="180" d="100"/>
        </p:scale>
        <p:origin x="-104" y="-280"/>
      </p:cViewPr>
      <p:guideLst>
        <p:guide orient="horz" pos="1296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8FA7-2F4C-5D49-9BA4-AF921E49AE74}" type="datetime1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7E74-6FDC-BA4C-B798-CEB3174D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9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B0FB-EA67-3A40-825F-8F252A860502}" type="datetime1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66A3-1D14-8C46-8C0C-97773EFB7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3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 VTK-m</a:t>
            </a:r>
            <a:r>
              <a:rPr lang="en-US" baseline="0" dirty="0" smtClean="0"/>
              <a:t> framework is divided into two distinct environments each with their own API.</a:t>
            </a:r>
          </a:p>
          <a:p>
            <a:pPr marL="168244" lvl="0" indent="-168244">
              <a:buFont typeface="Arial"/>
              <a:buChar char="•"/>
            </a:pPr>
            <a:r>
              <a:rPr lang="en-US" baseline="0" dirty="0" smtClean="0"/>
              <a:t>The control environment a serial environment that is used to establish data and set up parallel jobs.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This is the interface used to connect VTK-m to applications and other code.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API for the control environment is located in the namespace </a:t>
            </a:r>
            <a:r>
              <a:rPr lang="en-US" baseline="0" dirty="0" err="1" smtClean="0"/>
              <a:t>vtkm</a:t>
            </a:r>
            <a:r>
              <a:rPr lang="en-US" baseline="0" dirty="0" smtClean="0"/>
              <a:t>::cont.</a:t>
            </a:r>
          </a:p>
          <a:p>
            <a:pPr marL="168244" lvl="0" indent="-168244">
              <a:buFont typeface="Arial"/>
              <a:buChar char="•"/>
            </a:pPr>
            <a:r>
              <a:rPr lang="en-US" dirty="0" smtClean="0"/>
              <a:t>The execution environment is the parallel environment where the actual data processing is done.</a:t>
            </a:r>
          </a:p>
          <a:p>
            <a:pPr marL="625444" lvl="1" indent="-168244">
              <a:buFont typeface="Arial"/>
              <a:buChar char="•"/>
            </a:pPr>
            <a:r>
              <a:rPr lang="en-US" dirty="0" smtClean="0"/>
              <a:t>Internally,</a:t>
            </a:r>
            <a:r>
              <a:rPr lang="en-US" baseline="0" dirty="0" smtClean="0"/>
              <a:t> the control environment spawns parallel jobs in the execution environment.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API for the execution environment is located in the namespace </a:t>
            </a:r>
            <a:r>
              <a:rPr lang="en-US" baseline="0" dirty="0" err="1" smtClean="0"/>
              <a:t>vtkm</a:t>
            </a:r>
            <a:r>
              <a:rPr lang="en-US" baseline="0" dirty="0" smtClean="0"/>
              <a:t>::exec.</a:t>
            </a:r>
          </a:p>
          <a:p>
            <a:pPr marL="168244" lvl="0" indent="-168244">
              <a:buFont typeface="Arial"/>
              <a:buChar char="•"/>
            </a:pPr>
            <a:r>
              <a:rPr lang="en-US" baseline="0" dirty="0" smtClean="0"/>
              <a:t>These two environments mirror the typical hardware configuration of general purpose CPU and accelerator coprocessor.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But also work fine when both are integrated.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When</a:t>
            </a:r>
            <a:r>
              <a:rPr lang="en-US" baseline="0" dirty="0" smtClean="0"/>
              <a:t> processing data in VTK-m, you first establish the data topology through the control environment.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This is done through very basic grid topology structures and adaptable array handles.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Then from the control environment</a:t>
            </a:r>
            <a:r>
              <a:rPr lang="en-US" baseline="0" dirty="0" smtClean="0"/>
              <a:t> you can invoke an algorithm on your data.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Internally, this will decompose the data into constitute pieces, transfer data as necessary, and invoke a parallel algorithm.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Algorithms in the execution environment are built using </a:t>
            </a:r>
            <a:r>
              <a:rPr lang="en-US" baseline="0" dirty="0" err="1" smtClean="0"/>
              <a:t>worklets</a:t>
            </a:r>
            <a:r>
              <a:rPr lang="en-US" baseline="0" dirty="0" smtClean="0"/>
              <a:t>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err="1" smtClean="0"/>
              <a:t>Worklets</a:t>
            </a:r>
            <a:r>
              <a:rPr lang="en-US" baseline="0" dirty="0" smtClean="0"/>
              <a:t> are serial </a:t>
            </a:r>
            <a:r>
              <a:rPr lang="en-US" baseline="0" dirty="0" err="1" smtClean="0"/>
              <a:t>functors</a:t>
            </a:r>
            <a:r>
              <a:rPr lang="en-US" baseline="0" dirty="0" smtClean="0"/>
              <a:t> that operate on one constituent element.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execution API provides the basic operations for cells, interpolations, derivatives, and other math.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err="1" smtClean="0"/>
              <a:t>Worklets</a:t>
            </a:r>
            <a:r>
              <a:rPr lang="en-US" baseline="0" dirty="0" smtClean="0"/>
              <a:t> come in different types with different 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And eventually the results are passed back to the control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These two environments, particularly the execution environment, are meant to work on a variety</a:t>
            </a:r>
            <a:r>
              <a:rPr lang="en-US" baseline="0" dirty="0" smtClean="0"/>
              <a:t> of architectures.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To manage this portability, we have a unit called a device adapter that sits between these two environments.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The device adapter provides the basic memory management, scheduling, and algorithms needed to run on a parallel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Points and cells can be index</a:t>
            </a:r>
            <a:r>
              <a:rPr lang="en-US" baseline="0" dirty="0" smtClean="0"/>
              <a:t> with either multidimensional or flat indices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Can be 1, 2, or 3 dimensions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9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By</a:t>
            </a:r>
            <a:r>
              <a:rPr lang="en-US" baseline="0" dirty="0" smtClean="0"/>
              <a:t> providing a non-uniform coordinate system, the mesh can be bent in space into a curvilinear grid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9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No example. Explicit data sets build the same as structured except for the cell set. You provide the shapes, </a:t>
            </a:r>
            <a:r>
              <a:rPr lang="en-US" dirty="0" err="1" smtClean="0"/>
              <a:t>num</a:t>
            </a:r>
            <a:r>
              <a:rPr lang="en-US" dirty="0" smtClean="0"/>
              <a:t> indices, and connectivity arrays.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7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Add Cool Visualizations Here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04059"/>
            <a:ext cx="8228489" cy="914400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18460"/>
            <a:ext cx="8228489" cy="1902116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5376863" algn="r"/>
              </a:tabLst>
            </a:pPr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	SAND NO</a:t>
            </a:r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. 2015-8685 PE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24" name="Picture 23" descr="New_DOE_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6120575"/>
            <a:ext cx="981012" cy="246888"/>
          </a:xfrm>
          <a:prstGeom prst="rect">
            <a:avLst/>
          </a:prstGeom>
        </p:spPr>
      </p:pic>
      <p:pic>
        <p:nvPicPr>
          <p:cNvPr id="26" name="Picture 25" descr="NNSA Logo_Whit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66" y="6120575"/>
            <a:ext cx="888456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2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1675"/>
            <a:ext cx="8991600" cy="545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98" y="3044825"/>
            <a:ext cx="77724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398" y="4406900"/>
            <a:ext cx="7772400" cy="1500187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1676"/>
            <a:ext cx="4419600" cy="5485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1676"/>
            <a:ext cx="4419600" cy="5485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1675"/>
            <a:ext cx="4421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631436"/>
            <a:ext cx="4421188" cy="484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3019"/>
            <a:ext cx="4422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2781"/>
            <a:ext cx="4422775" cy="4844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0772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1675"/>
            <a:ext cx="8991600" cy="579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6" descr="SNL_Stacked_White.png"/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023225" y="228600"/>
            <a:ext cx="914400" cy="35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578E-F31F-8E46-9587-2315A59BCF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5">
              <a:lumMod val="20000"/>
              <a:lumOff val="80000"/>
            </a:schemeClr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5">
            <a:lumMod val="60000"/>
            <a:lumOff val="40000"/>
          </a:schemeClr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VTK-m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Intel Design Review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6248400" y="2793790"/>
            <a:ext cx="1193263" cy="369332"/>
            <a:chOff x="2651736" y="4114800"/>
            <a:chExt cx="1193263" cy="369332"/>
          </a:xfrm>
        </p:grpSpPr>
        <p:grpSp>
          <p:nvGrpSpPr>
            <p:cNvPr id="101" name="Group 100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6" name="Rectangle 10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128" name="Rectangle 12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4" name="Rectangle 1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60" name="Rectangle 1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6" name="Rectangle 15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2" name="Rectangle 15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50" name="Rectangle 14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4" name="Rectangle 14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2" name="Rectangle 14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40" name="Rectangle 13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67" name="Rounded Rectangle 16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of Arrays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68" name="Straight Connector 167"/>
          <p:cNvCxnSpPr>
            <a:stCxn id="128" idx="3"/>
            <a:endCxn id="16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/>
          <p:cNvGrpSpPr/>
          <p:nvPr/>
        </p:nvGrpSpPr>
        <p:grpSpPr>
          <a:xfrm>
            <a:off x="6248400" y="3214141"/>
            <a:ext cx="1193263" cy="369332"/>
            <a:chOff x="2651736" y="4114800"/>
            <a:chExt cx="1193263" cy="369332"/>
          </a:xfrm>
        </p:grpSpPr>
        <p:grpSp>
          <p:nvGrpSpPr>
            <p:cNvPr id="170" name="Group 169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82" name="Rectangle 18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80" name="Rectangle 17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78" name="Rectangle 17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6248400" y="3634492"/>
            <a:ext cx="1193263" cy="369332"/>
            <a:chOff x="2651736" y="4114800"/>
            <a:chExt cx="1193263" cy="369332"/>
          </a:xfrm>
        </p:grpSpPr>
        <p:grpSp>
          <p:nvGrpSpPr>
            <p:cNvPr id="184" name="Group 183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96" name="Rectangle 19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94" name="Rectangle 19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92" name="Rectangle 19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8" name="Curved Connector 197"/>
          <p:cNvCxnSpPr>
            <a:endCxn id="110" idx="1"/>
          </p:cNvCxnSpPr>
          <p:nvPr/>
        </p:nvCxnSpPr>
        <p:spPr>
          <a:xfrm flipV="1">
            <a:off x="5665203" y="3010722"/>
            <a:ext cx="593581" cy="267951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7" idx="3"/>
            <a:endCxn id="182" idx="1"/>
          </p:cNvCxnSpPr>
          <p:nvPr/>
        </p:nvCxnSpPr>
        <p:spPr>
          <a:xfrm flipV="1">
            <a:off x="5665203" y="3431073"/>
            <a:ext cx="593581" cy="5193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endCxn id="196" idx="1"/>
          </p:cNvCxnSpPr>
          <p:nvPr/>
        </p:nvCxnSpPr>
        <p:spPr>
          <a:xfrm>
            <a:off x="5664200" y="3601366"/>
            <a:ext cx="594584" cy="250058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6248400" y="2793790"/>
            <a:ext cx="1193263" cy="369332"/>
            <a:chOff x="2651736" y="4114800"/>
            <a:chExt cx="1193263" cy="369332"/>
          </a:xfrm>
        </p:grpSpPr>
        <p:grpSp>
          <p:nvGrpSpPr>
            <p:cNvPr id="101" name="Group 100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6" name="Rectangle 10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128" name="Rectangle 12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4" name="Rectangle 1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60" name="Rectangle 1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6" name="Rectangle 15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2" name="Rectangle 15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50" name="Rectangle 14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4" name="Rectangle 14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2" name="Rectangle 14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40" name="Rectangle 13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67" name="Rounded Rectangle 16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of Arrays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68" name="Straight Connector 167"/>
          <p:cNvCxnSpPr>
            <a:stCxn id="128" idx="3"/>
            <a:endCxn id="16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/>
          <p:cNvGrpSpPr/>
          <p:nvPr/>
        </p:nvGrpSpPr>
        <p:grpSpPr>
          <a:xfrm>
            <a:off x="6248400" y="3214141"/>
            <a:ext cx="1193263" cy="369332"/>
            <a:chOff x="2651736" y="4114800"/>
            <a:chExt cx="1193263" cy="369332"/>
          </a:xfrm>
        </p:grpSpPr>
        <p:grpSp>
          <p:nvGrpSpPr>
            <p:cNvPr id="170" name="Group 169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82" name="Rectangle 18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80" name="Rectangle 17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78" name="Rectangle 17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6248400" y="3634492"/>
            <a:ext cx="1193263" cy="369332"/>
            <a:chOff x="2651736" y="4114800"/>
            <a:chExt cx="1193263" cy="369332"/>
          </a:xfrm>
        </p:grpSpPr>
        <p:grpSp>
          <p:nvGrpSpPr>
            <p:cNvPr id="184" name="Group 183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96" name="Rectangle 19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94" name="Rectangle 19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92" name="Rectangle 19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8" name="Curved Connector 197"/>
          <p:cNvCxnSpPr>
            <a:endCxn id="110" idx="1"/>
          </p:cNvCxnSpPr>
          <p:nvPr/>
        </p:nvCxnSpPr>
        <p:spPr>
          <a:xfrm flipV="1">
            <a:off x="5665203" y="3010722"/>
            <a:ext cx="593581" cy="267951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7" idx="3"/>
            <a:endCxn id="182" idx="1"/>
          </p:cNvCxnSpPr>
          <p:nvPr/>
        </p:nvCxnSpPr>
        <p:spPr>
          <a:xfrm flipV="1">
            <a:off x="5665203" y="3431073"/>
            <a:ext cx="593581" cy="5193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endCxn id="196" idx="1"/>
          </p:cNvCxnSpPr>
          <p:nvPr/>
        </p:nvCxnSpPr>
        <p:spPr>
          <a:xfrm>
            <a:off x="5664200" y="3601366"/>
            <a:ext cx="594584" cy="250058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3830133" y="494269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vtkCellArray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78089" y="4770836"/>
            <a:ext cx="3352800" cy="1066800"/>
            <a:chOff x="78089" y="4528676"/>
            <a:chExt cx="3352800" cy="1066800"/>
          </a:xfrm>
        </p:grpSpPr>
        <p:sp>
          <p:nvSpPr>
            <p:cNvPr id="224" name="Rectangle 223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334" name="Group 333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324" name="Group 323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2" name="TextBox 33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33" name="Rectangle 33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0" name="TextBox 32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331" name="Rectangle 33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8" name="TextBox 32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29" name="Rectangle 32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4" name="Group 313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2" name="TextBox 32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23" name="Rectangle 32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5" name="Group 314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0" name="TextBox 31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4</a:t>
                  </a:r>
                  <a:endParaRPr lang="en-US" baseline="-25000" dirty="0"/>
                </a:p>
              </p:txBody>
            </p:sp>
            <p:sp>
              <p:nvSpPr>
                <p:cNvPr id="321" name="Rectangle 32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6" name="Group 315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8" name="TextBox 31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9" name="Rectangle 31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2" name="TextBox 31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6</a:t>
                  </a:r>
                  <a:endParaRPr lang="en-US" baseline="-25000" dirty="0"/>
                </a:p>
              </p:txBody>
            </p:sp>
            <p:sp>
              <p:nvSpPr>
                <p:cNvPr id="313" name="Rectangle 31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5" name="Group 304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0" name="TextBox 30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7</a:t>
                  </a:r>
                  <a:endParaRPr lang="en-US" baseline="-25000" dirty="0"/>
                </a:p>
              </p:txBody>
            </p:sp>
            <p:sp>
              <p:nvSpPr>
                <p:cNvPr id="311" name="Rectangle 31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6" name="Group 305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8" name="TextBox 30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09" name="Rectangle 30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0" name="Group 299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301" name="Oval 30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Oval 302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92" name="Group 391"/>
          <p:cNvGrpSpPr/>
          <p:nvPr/>
        </p:nvGrpSpPr>
        <p:grpSpPr>
          <a:xfrm>
            <a:off x="5150048" y="6033360"/>
            <a:ext cx="3940423" cy="369332"/>
            <a:chOff x="3438930" y="5713215"/>
            <a:chExt cx="3940423" cy="369332"/>
          </a:xfrm>
        </p:grpSpPr>
        <p:grpSp>
          <p:nvGrpSpPr>
            <p:cNvPr id="336" name="Group 335"/>
            <p:cNvGrpSpPr/>
            <p:nvPr/>
          </p:nvGrpSpPr>
          <p:grpSpPr>
            <a:xfrm>
              <a:off x="43533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5" name="TextBox 36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366" name="Rectangle 36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465538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3" name="TextBox 36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64" name="Rectangle 36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8" name="Group 337"/>
            <p:cNvGrpSpPr/>
            <p:nvPr/>
          </p:nvGrpSpPr>
          <p:grpSpPr>
            <a:xfrm>
              <a:off x="496576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1" name="TextBox 36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62" name="Rectangle 36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9" name="Group 338"/>
            <p:cNvGrpSpPr/>
            <p:nvPr/>
          </p:nvGrpSpPr>
          <p:grpSpPr>
            <a:xfrm>
              <a:off x="527056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9" name="TextBox 35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baseline="-25000" dirty="0"/>
              </a:p>
            </p:txBody>
          </p:sp>
          <p:sp>
            <p:nvSpPr>
              <p:cNvPr id="360" name="Rectangle 35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0" name="Group 339"/>
            <p:cNvGrpSpPr/>
            <p:nvPr/>
          </p:nvGrpSpPr>
          <p:grpSpPr>
            <a:xfrm>
              <a:off x="557262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7" name="TextBox 35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baseline="-25000" dirty="0"/>
              </a:p>
            </p:txBody>
          </p:sp>
          <p:sp>
            <p:nvSpPr>
              <p:cNvPr id="358" name="Rectangle 35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1" name="Group 340"/>
            <p:cNvGrpSpPr/>
            <p:nvPr/>
          </p:nvGrpSpPr>
          <p:grpSpPr>
            <a:xfrm>
              <a:off x="588300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5" name="TextBox 35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56" name="Rectangle 35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18780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3" name="TextBox 35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6</a:t>
                </a:r>
                <a:endParaRPr lang="en-US" baseline="-25000" dirty="0"/>
              </a:p>
            </p:txBody>
          </p:sp>
          <p:sp>
            <p:nvSpPr>
              <p:cNvPr id="354" name="Rectangle 35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3" name="Group 342"/>
            <p:cNvGrpSpPr/>
            <p:nvPr/>
          </p:nvGrpSpPr>
          <p:grpSpPr>
            <a:xfrm>
              <a:off x="6489867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1" name="TextBox 35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7</a:t>
                </a:r>
                <a:endParaRPr lang="en-US" baseline="-25000" dirty="0"/>
              </a:p>
            </p:txBody>
          </p:sp>
          <p:sp>
            <p:nvSpPr>
              <p:cNvPr id="352" name="Rectangle 35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4" name="Group 343"/>
            <p:cNvGrpSpPr/>
            <p:nvPr/>
          </p:nvGrpSpPr>
          <p:grpSpPr>
            <a:xfrm>
              <a:off x="6800247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9" name="TextBox 34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8</a:t>
                </a:r>
                <a:endParaRPr lang="en-US" baseline="-25000" dirty="0"/>
              </a:p>
            </p:txBody>
          </p:sp>
          <p:sp>
            <p:nvSpPr>
              <p:cNvPr id="350" name="Rectangle 34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7171072" y="5896096"/>
              <a:ext cx="208281" cy="45719"/>
              <a:chOff x="3196417" y="2865226"/>
              <a:chExt cx="208281" cy="45719"/>
            </a:xfrm>
          </p:grpSpPr>
          <p:sp>
            <p:nvSpPr>
              <p:cNvPr id="346" name="Oval 34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0485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4" name="TextBox 383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385" name="Rectangle 384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37437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7" name="TextBox 38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388" name="Rectangle 38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34389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0" name="TextBox 389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91" name="Rectangle 390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</p:grpSp>
      <p:cxnSp>
        <p:nvCxnSpPr>
          <p:cNvPr id="394" name="Curved Connector 393"/>
          <p:cNvCxnSpPr>
            <a:stCxn id="263" idx="3"/>
            <a:endCxn id="390" idx="1"/>
          </p:cNvCxnSpPr>
          <p:nvPr/>
        </p:nvCxnSpPr>
        <p:spPr>
          <a:xfrm flipH="1">
            <a:off x="5150048" y="5304236"/>
            <a:ext cx="541346" cy="913790"/>
          </a:xfrm>
          <a:prstGeom prst="curvedConnector5">
            <a:avLst>
              <a:gd name="adj1" fmla="val -42228"/>
              <a:gd name="adj2" fmla="val 59678"/>
              <a:gd name="adj3" fmla="val 142228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24" idx="3"/>
            <a:endCxn id="263" idx="1"/>
          </p:cNvCxnSpPr>
          <p:nvPr/>
        </p:nvCxnSpPr>
        <p:spPr>
          <a:xfrm>
            <a:off x="3430889" y="530423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Fancy Array Handles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1898" y="1295400"/>
            <a:ext cx="3352800" cy="1066800"/>
            <a:chOff x="78089" y="4528676"/>
            <a:chExt cx="3352800" cy="1066800"/>
          </a:xfrm>
        </p:grpSpPr>
        <p:sp>
          <p:nvSpPr>
            <p:cNvPr id="4" name="Rectangle 3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6" name="Rectangle 3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4" name="Rectangle 3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2" name="Rectangle 3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0" name="Rectangle 2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8" name="Rectangle 2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6" name="Rectangle 2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4" name="Rectangle 2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2" name="Rectangle 2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0" name="Rectangle 1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7" name="Rounded Rectangle 36"/>
          <p:cNvSpPr/>
          <p:nvPr/>
        </p:nvSpPr>
        <p:spPr>
          <a:xfrm>
            <a:off x="3803942" y="1467261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Constant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38" name="Straight Connector 37"/>
          <p:cNvCxnSpPr>
            <a:stCxn id="4" idx="3"/>
            <a:endCxn id="37" idx="1"/>
          </p:cNvCxnSpPr>
          <p:nvPr/>
        </p:nvCxnSpPr>
        <p:spPr>
          <a:xfrm>
            <a:off x="3404698" y="1828800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0" y="1597968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42" name="Straight Connector 41"/>
          <p:cNvCxnSpPr>
            <a:stCxn id="37" idx="3"/>
            <a:endCxn id="40" idx="1"/>
          </p:cNvCxnSpPr>
          <p:nvPr/>
        </p:nvCxnSpPr>
        <p:spPr>
          <a:xfrm>
            <a:off x="5665203" y="1828800"/>
            <a:ext cx="430797" cy="1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48" name="Rectangle 4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6" name="Rectangle 8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4" name="Rectangle 8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2" name="Rectangle 8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80" name="Rectangle 7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6" name="Rectangle 7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4" name="Rectangle 7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2" name="Rectangle 7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70" name="Rectangle 6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6" name="Rectangle 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4" name="Rectangle 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2" name="Rectangle 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60" name="Rectangle 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7" name="Rounded Rectangle 8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Uniform Point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Coord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89" name="Straight Connector 88"/>
          <p:cNvCxnSpPr>
            <a:stCxn id="48" idx="3"/>
            <a:endCxn id="8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67400" y="3255807"/>
            <a:ext cx="335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</a:t>
            </a:r>
            <a:r>
              <a:rPr lang="en-US" i="1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err="1" smtClean="0"/>
              <a:t>,</a:t>
            </a:r>
            <a:r>
              <a:rPr lang="en-US" i="1" dirty="0" err="1" smtClean="0"/>
              <a:t>k</a:t>
            </a:r>
            <a:r>
              <a:rPr lang="en-US" dirty="0" smtClean="0"/>
              <a:t>) = [</a:t>
            </a:r>
            <a:r>
              <a:rPr lang="en-US" i="1" dirty="0" smtClean="0"/>
              <a:t>o</a:t>
            </a:r>
            <a:r>
              <a:rPr lang="en-US" i="1" baseline="-25000" dirty="0" smtClean="0"/>
              <a:t>x</a:t>
            </a:r>
            <a:r>
              <a:rPr lang="en-US" dirty="0" smtClean="0"/>
              <a:t> 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y</a:t>
            </a:r>
            <a:r>
              <a:rPr lang="en-US" i="1" dirty="0" smtClean="0"/>
              <a:t> j</a:t>
            </a:r>
            <a:r>
              <a:rPr lang="en-US" dirty="0" smtClean="0"/>
              <a:t>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z</a:t>
            </a:r>
            <a:r>
              <a:rPr lang="en-US" i="1" dirty="0" smtClean="0"/>
              <a:t> k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92" name="Straight Connector 91"/>
          <p:cNvCxnSpPr>
            <a:stCxn id="87" idx="3"/>
            <a:endCxn id="90" idx="1"/>
          </p:cNvCxnSpPr>
          <p:nvPr/>
        </p:nvCxnSpPr>
        <p:spPr>
          <a:xfrm>
            <a:off x="5665203" y="3436266"/>
            <a:ext cx="202197" cy="4207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3581400" y="5124861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Permutation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5495" y="4953000"/>
            <a:ext cx="3352800" cy="1066800"/>
            <a:chOff x="78089" y="4528676"/>
            <a:chExt cx="3352800" cy="1066800"/>
          </a:xfrm>
        </p:grpSpPr>
        <p:sp>
          <p:nvSpPr>
            <p:cNvPr id="95" name="Rectangle 94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127" name="Rectangle 126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4" name="TextBox 123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25" name="Rectangle 124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2" name="TextBox 12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23" name="Rectangle 12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121" name="Rectangle 12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19" name="Rectangle 11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117" name="Rectangle 116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115" name="Rectangle 114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113" name="Rectangle 11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11" name="Rectangle 11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128" name="Straight Connector 127"/>
          <p:cNvCxnSpPr>
            <a:stCxn id="95" idx="3"/>
            <a:endCxn id="93" idx="1"/>
          </p:cNvCxnSpPr>
          <p:nvPr/>
        </p:nvCxnSpPr>
        <p:spPr>
          <a:xfrm>
            <a:off x="3378295" y="5486400"/>
            <a:ext cx="203105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5" name="Group 284"/>
          <p:cNvGrpSpPr/>
          <p:nvPr/>
        </p:nvGrpSpPr>
        <p:grpSpPr>
          <a:xfrm>
            <a:off x="5886941" y="4267200"/>
            <a:ext cx="3190238" cy="1066800"/>
            <a:chOff x="78089" y="4528676"/>
            <a:chExt cx="3190238" cy="1066800"/>
          </a:xfrm>
        </p:grpSpPr>
        <p:sp>
          <p:nvSpPr>
            <p:cNvPr id="286" name="Rectangle 285"/>
            <p:cNvSpPr/>
            <p:nvPr/>
          </p:nvSpPr>
          <p:spPr>
            <a:xfrm>
              <a:off x="78089" y="4528676"/>
              <a:ext cx="3190238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288" name="Group 287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7" name="TextBox 31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18" name="Rectangle 31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5" name="TextBox 31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6" name="Rectangle 31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0" name="Group 289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3" name="TextBox 31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4" name="Rectangle 31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1" name="Group 290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1" name="TextBox 31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12" name="Rectangle 31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9" name="TextBox 30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0" name="Rectangle 30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7" name="TextBox 30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08" name="Rectangle 30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5" name="TextBox 30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06" name="Rectangle 30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3" name="TextBox 30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04" name="Rectangle 30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6" name="Group 295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1" name="TextBox 30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02" name="Rectangle 30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298" name="Oval 297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Oval 298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Oval 299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19" name="Group 318"/>
          <p:cNvGrpSpPr/>
          <p:nvPr/>
        </p:nvGrpSpPr>
        <p:grpSpPr>
          <a:xfrm>
            <a:off x="5886941" y="5638800"/>
            <a:ext cx="3190238" cy="1066800"/>
            <a:chOff x="78089" y="4528676"/>
            <a:chExt cx="3190238" cy="1066800"/>
          </a:xfrm>
        </p:grpSpPr>
        <p:sp>
          <p:nvSpPr>
            <p:cNvPr id="320" name="Rectangle 319"/>
            <p:cNvSpPr/>
            <p:nvPr/>
          </p:nvSpPr>
          <p:spPr>
            <a:xfrm>
              <a:off x="78089" y="4528676"/>
              <a:ext cx="3190238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51" name="TextBox 35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52" name="Rectangle 35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3" name="Group 322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9" name="TextBox 34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350" name="Rectangle 34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7" name="TextBox 34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48" name="Rectangle 34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5" name="TextBox 34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46" name="Rectangle 34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3" name="TextBox 34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4</a:t>
                  </a:r>
                  <a:endParaRPr lang="en-US" baseline="-25000" dirty="0"/>
                </a:p>
              </p:txBody>
            </p:sp>
            <p:sp>
              <p:nvSpPr>
                <p:cNvPr id="344" name="Rectangle 34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1" name="TextBox 34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42" name="Rectangle 34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8" name="Group 327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9" name="TextBox 33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6</a:t>
                  </a:r>
                  <a:endParaRPr lang="en-US" baseline="-25000" dirty="0"/>
                </a:p>
              </p:txBody>
            </p:sp>
            <p:sp>
              <p:nvSpPr>
                <p:cNvPr id="340" name="Rectangle 33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9" name="Group 328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7" name="TextBox 33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7</a:t>
                  </a:r>
                  <a:endParaRPr lang="en-US" baseline="-25000" dirty="0"/>
                </a:p>
              </p:txBody>
            </p:sp>
            <p:sp>
              <p:nvSpPr>
                <p:cNvPr id="338" name="Rectangle 33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30" name="Group 329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5" name="TextBox 33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36" name="Rectangle 33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31" name="Group 330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332" name="Oval 331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Oval 33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Oval 33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8" name="Freeform 357"/>
          <p:cNvSpPr/>
          <p:nvPr/>
        </p:nvSpPr>
        <p:spPr>
          <a:xfrm>
            <a:off x="5434346" y="5628909"/>
            <a:ext cx="449262" cy="556852"/>
          </a:xfrm>
          <a:custGeom>
            <a:avLst/>
            <a:gdLst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6" fmla="*/ 293748 w 449262"/>
              <a:gd name="connsiteY6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0" fmla="*/ 0 w 449262"/>
              <a:gd name="connsiteY0" fmla="*/ 62960 h 780080"/>
              <a:gd name="connsiteX1" fmla="*/ 172793 w 449262"/>
              <a:gd name="connsiteY1" fmla="*/ 62960 h 780080"/>
              <a:gd name="connsiteX2" fmla="*/ 190072 w 449262"/>
              <a:gd name="connsiteY2" fmla="*/ 693680 h 780080"/>
              <a:gd name="connsiteX3" fmla="*/ 449262 w 449262"/>
              <a:gd name="connsiteY3" fmla="*/ 780080 h 780080"/>
              <a:gd name="connsiteX4" fmla="*/ 449262 w 449262"/>
              <a:gd name="connsiteY4" fmla="*/ 780080 h 780080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190072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7101 h 744221"/>
              <a:gd name="connsiteX1" fmla="*/ 233270 w 449262"/>
              <a:gd name="connsiteY1" fmla="*/ 130781 h 744221"/>
              <a:gd name="connsiteX2" fmla="*/ 241910 w 449262"/>
              <a:gd name="connsiteY2" fmla="*/ 657821 h 744221"/>
              <a:gd name="connsiteX3" fmla="*/ 449262 w 449262"/>
              <a:gd name="connsiteY3" fmla="*/ 744221 h 744221"/>
              <a:gd name="connsiteX4" fmla="*/ 449262 w 449262"/>
              <a:gd name="connsiteY4" fmla="*/ 744221 h 744221"/>
              <a:gd name="connsiteX0" fmla="*/ 0 w 449262"/>
              <a:gd name="connsiteY0" fmla="*/ 4372 h 721492"/>
              <a:gd name="connsiteX1" fmla="*/ 233270 w 449262"/>
              <a:gd name="connsiteY1" fmla="*/ 108052 h 721492"/>
              <a:gd name="connsiteX2" fmla="*/ 241910 w 449262"/>
              <a:gd name="connsiteY2" fmla="*/ 635092 h 721492"/>
              <a:gd name="connsiteX3" fmla="*/ 449262 w 449262"/>
              <a:gd name="connsiteY3" fmla="*/ 721492 h 721492"/>
              <a:gd name="connsiteX4" fmla="*/ 449262 w 449262"/>
              <a:gd name="connsiteY4" fmla="*/ 721492 h 721492"/>
              <a:gd name="connsiteX0" fmla="*/ 0 w 449262"/>
              <a:gd name="connsiteY0" fmla="*/ 4372 h 734643"/>
              <a:gd name="connsiteX1" fmla="*/ 233270 w 449262"/>
              <a:gd name="connsiteY1" fmla="*/ 108052 h 734643"/>
              <a:gd name="connsiteX2" fmla="*/ 241910 w 449262"/>
              <a:gd name="connsiteY2" fmla="*/ 635092 h 734643"/>
              <a:gd name="connsiteX3" fmla="*/ 449262 w 449262"/>
              <a:gd name="connsiteY3" fmla="*/ 721492 h 734643"/>
              <a:gd name="connsiteX4" fmla="*/ 449262 w 449262"/>
              <a:gd name="connsiteY4" fmla="*/ 721492 h 73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62" h="734643">
                <a:moveTo>
                  <a:pt x="0" y="4372"/>
                </a:moveTo>
                <a:cubicBezTo>
                  <a:pt x="158393" y="-3548"/>
                  <a:pt x="227511" y="-14348"/>
                  <a:pt x="233270" y="108052"/>
                </a:cubicBezTo>
                <a:cubicBezTo>
                  <a:pt x="239029" y="230452"/>
                  <a:pt x="240469" y="515572"/>
                  <a:pt x="241910" y="635092"/>
                </a:cubicBezTo>
                <a:cubicBezTo>
                  <a:pt x="243351" y="754612"/>
                  <a:pt x="354226" y="741652"/>
                  <a:pt x="449262" y="721492"/>
                </a:cubicBezTo>
                <a:lnTo>
                  <a:pt x="449262" y="721492"/>
                </a:lnTo>
              </a:path>
            </a:pathLst>
          </a:cu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Freeform 358"/>
          <p:cNvSpPr/>
          <p:nvPr/>
        </p:nvSpPr>
        <p:spPr>
          <a:xfrm flipV="1">
            <a:off x="5434346" y="4814160"/>
            <a:ext cx="449262" cy="556852"/>
          </a:xfrm>
          <a:custGeom>
            <a:avLst/>
            <a:gdLst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6" fmla="*/ 293748 w 449262"/>
              <a:gd name="connsiteY6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0" fmla="*/ 0 w 449262"/>
              <a:gd name="connsiteY0" fmla="*/ 62960 h 780080"/>
              <a:gd name="connsiteX1" fmla="*/ 172793 w 449262"/>
              <a:gd name="connsiteY1" fmla="*/ 62960 h 780080"/>
              <a:gd name="connsiteX2" fmla="*/ 190072 w 449262"/>
              <a:gd name="connsiteY2" fmla="*/ 693680 h 780080"/>
              <a:gd name="connsiteX3" fmla="*/ 449262 w 449262"/>
              <a:gd name="connsiteY3" fmla="*/ 780080 h 780080"/>
              <a:gd name="connsiteX4" fmla="*/ 449262 w 449262"/>
              <a:gd name="connsiteY4" fmla="*/ 780080 h 780080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190072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7101 h 744221"/>
              <a:gd name="connsiteX1" fmla="*/ 233270 w 449262"/>
              <a:gd name="connsiteY1" fmla="*/ 130781 h 744221"/>
              <a:gd name="connsiteX2" fmla="*/ 241910 w 449262"/>
              <a:gd name="connsiteY2" fmla="*/ 657821 h 744221"/>
              <a:gd name="connsiteX3" fmla="*/ 449262 w 449262"/>
              <a:gd name="connsiteY3" fmla="*/ 744221 h 744221"/>
              <a:gd name="connsiteX4" fmla="*/ 449262 w 449262"/>
              <a:gd name="connsiteY4" fmla="*/ 744221 h 744221"/>
              <a:gd name="connsiteX0" fmla="*/ 0 w 449262"/>
              <a:gd name="connsiteY0" fmla="*/ 4372 h 721492"/>
              <a:gd name="connsiteX1" fmla="*/ 233270 w 449262"/>
              <a:gd name="connsiteY1" fmla="*/ 108052 h 721492"/>
              <a:gd name="connsiteX2" fmla="*/ 241910 w 449262"/>
              <a:gd name="connsiteY2" fmla="*/ 635092 h 721492"/>
              <a:gd name="connsiteX3" fmla="*/ 449262 w 449262"/>
              <a:gd name="connsiteY3" fmla="*/ 721492 h 721492"/>
              <a:gd name="connsiteX4" fmla="*/ 449262 w 449262"/>
              <a:gd name="connsiteY4" fmla="*/ 721492 h 721492"/>
              <a:gd name="connsiteX0" fmla="*/ 0 w 449262"/>
              <a:gd name="connsiteY0" fmla="*/ 4372 h 734643"/>
              <a:gd name="connsiteX1" fmla="*/ 233270 w 449262"/>
              <a:gd name="connsiteY1" fmla="*/ 108052 h 734643"/>
              <a:gd name="connsiteX2" fmla="*/ 241910 w 449262"/>
              <a:gd name="connsiteY2" fmla="*/ 635092 h 734643"/>
              <a:gd name="connsiteX3" fmla="*/ 449262 w 449262"/>
              <a:gd name="connsiteY3" fmla="*/ 721492 h 734643"/>
              <a:gd name="connsiteX4" fmla="*/ 449262 w 449262"/>
              <a:gd name="connsiteY4" fmla="*/ 721492 h 73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62" h="734643">
                <a:moveTo>
                  <a:pt x="0" y="4372"/>
                </a:moveTo>
                <a:cubicBezTo>
                  <a:pt x="158393" y="-3548"/>
                  <a:pt x="227511" y="-14348"/>
                  <a:pt x="233270" y="108052"/>
                </a:cubicBezTo>
                <a:cubicBezTo>
                  <a:pt x="239029" y="230452"/>
                  <a:pt x="240469" y="515572"/>
                  <a:pt x="241910" y="635092"/>
                </a:cubicBezTo>
                <a:cubicBezTo>
                  <a:pt x="243351" y="754612"/>
                  <a:pt x="354226" y="741652"/>
                  <a:pt x="449262" y="721492"/>
                </a:cubicBezTo>
                <a:lnTo>
                  <a:pt x="449262" y="721492"/>
                </a:lnTo>
              </a:path>
            </a:pathLst>
          </a:cu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41768" y="2084622"/>
            <a:ext cx="2065855" cy="114300"/>
            <a:chOff x="1828281" y="2571750"/>
            <a:chExt cx="2065855" cy="114300"/>
          </a:xfrm>
          <a:solidFill>
            <a:schemeClr val="bg1">
              <a:alpha val="25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182828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45402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5546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725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8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0401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07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11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54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6261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268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98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041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2122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31294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484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627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7983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9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41768" y="2084622"/>
            <a:ext cx="2065855" cy="114300"/>
            <a:chOff x="1828281" y="2571750"/>
            <a:chExt cx="2065855" cy="114300"/>
          </a:xfrm>
          <a:solidFill>
            <a:schemeClr val="bg1">
              <a:alpha val="25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182828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45402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5546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725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8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0401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07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11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54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6261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268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98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041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2122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31294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484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627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7983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5052" y="1505926"/>
            <a:ext cx="2247686" cy="986844"/>
            <a:chOff x="4876800" y="1908756"/>
            <a:chExt cx="2247686" cy="98684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876800" y="1908756"/>
              <a:ext cx="2247686" cy="986844"/>
            </a:xfrm>
            <a:prstGeom prst="roundRect">
              <a:avLst/>
            </a:prstGeom>
            <a:solidFill>
              <a:schemeClr val="accent5"/>
            </a:solidFill>
            <a:ln w="127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Execution Environment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967716" y="2487452"/>
              <a:ext cx="2065855" cy="114300"/>
              <a:chOff x="1828281" y="2571750"/>
              <a:chExt cx="2065855" cy="114300"/>
            </a:xfrm>
            <a:solidFill>
              <a:schemeClr val="bg1">
                <a:alpha val="25000"/>
              </a:schemeClr>
            </a:solidFill>
          </p:grpSpPr>
          <p:sp>
            <p:nvSpPr>
              <p:cNvPr id="9" name="Rectangle 8"/>
              <p:cNvSpPr/>
              <p:nvPr/>
            </p:nvSpPr>
            <p:spPr>
              <a:xfrm>
                <a:off x="1828281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45402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55469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72590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86890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04011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51407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3119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4549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862619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72686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8980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20410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32122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31294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48415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662715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79836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" name="Straight Arrow Connector 5"/>
          <p:cNvCxnSpPr>
            <a:stCxn id="46" idx="3"/>
            <a:endCxn id="9" idx="1"/>
          </p:cNvCxnSpPr>
          <p:nvPr/>
        </p:nvCxnSpPr>
        <p:spPr>
          <a:xfrm>
            <a:off x="5207623" y="2141772"/>
            <a:ext cx="10583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749015" y="3163122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Device Adapter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1895409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54" idx="2"/>
            <a:endCxn id="50" idx="1"/>
          </p:cNvCxnSpPr>
          <p:nvPr/>
        </p:nvCxnSpPr>
        <p:spPr>
          <a:xfrm rot="16200000" flipH="1">
            <a:off x="3741033" y="2516679"/>
            <a:ext cx="151182" cy="1864781"/>
          </a:xfrm>
          <a:prstGeom prst="curvedConnector2">
            <a:avLst/>
          </a:prstGeom>
          <a:ln w="12700" cmpd="sng">
            <a:solidFill>
              <a:schemeClr val="tx1"/>
            </a:solidFill>
            <a:prstDash val="dash"/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679645" y="2198922"/>
            <a:ext cx="0" cy="97351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09680" y="2819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Implements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75052" y="1505926"/>
            <a:ext cx="2247686" cy="986844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>
            <a:off x="3636840" y="2141772"/>
            <a:ext cx="2629128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749015" y="3163122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Device Adapter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1895409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54" idx="2"/>
            <a:endCxn id="50" idx="1"/>
          </p:cNvCxnSpPr>
          <p:nvPr/>
        </p:nvCxnSpPr>
        <p:spPr>
          <a:xfrm rot="16200000" flipH="1">
            <a:off x="3741033" y="2516679"/>
            <a:ext cx="151182" cy="1864781"/>
          </a:xfrm>
          <a:prstGeom prst="curvedConnector2">
            <a:avLst/>
          </a:prstGeom>
          <a:ln w="12700" cmpd="sng">
            <a:solidFill>
              <a:schemeClr val="tx1"/>
            </a:solidFill>
            <a:prstDash val="dash"/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679645" y="2198922"/>
            <a:ext cx="0" cy="97351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09680" y="2819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Implements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141768" y="1957106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303427" y="1957106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5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828800"/>
            <a:ext cx="23622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vtkm</a:t>
            </a:r>
            <a:r>
              <a:rPr lang="en-US" dirty="0" smtClean="0"/>
              <a:t>::</a:t>
            </a:r>
            <a:r>
              <a:rPr lang="en-US" dirty="0" err="1" smtClean="0"/>
              <a:t>cont</a:t>
            </a:r>
            <a:r>
              <a:rPr lang="en-US" dirty="0" smtClean="0"/>
              <a:t>::</a:t>
            </a:r>
            <a:r>
              <a:rPr lang="en-US" dirty="0" err="1" smtClean="0"/>
              <a:t>DataSet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029200" y="1600200"/>
            <a:ext cx="3352800" cy="1219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vtkm</a:t>
            </a:r>
            <a:r>
              <a:rPr lang="en-US" dirty="0" smtClean="0"/>
              <a:t>::</a:t>
            </a:r>
            <a:r>
              <a:rPr lang="en-US" dirty="0" err="1" smtClean="0"/>
              <a:t>cont</a:t>
            </a:r>
            <a:r>
              <a:rPr lang="en-US" dirty="0" smtClean="0"/>
              <a:t>::</a:t>
            </a:r>
            <a:r>
              <a:rPr lang="en-US" dirty="0" err="1" smtClean="0"/>
              <a:t>CellSet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3352800"/>
            <a:ext cx="3352800" cy="1219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vtkm</a:t>
            </a:r>
            <a:r>
              <a:rPr lang="en-US" dirty="0" smtClean="0"/>
              <a:t>::</a:t>
            </a:r>
            <a:r>
              <a:rPr lang="en-US" dirty="0" err="1" smtClean="0"/>
              <a:t>cont</a:t>
            </a:r>
            <a:r>
              <a:rPr lang="en-US" dirty="0" smtClean="0"/>
              <a:t>::Field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029200" y="5105400"/>
            <a:ext cx="3352800" cy="1219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vtkm</a:t>
            </a:r>
            <a:r>
              <a:rPr lang="en-US" dirty="0" smtClean="0"/>
              <a:t>::</a:t>
            </a:r>
            <a:r>
              <a:rPr lang="en-US" dirty="0" err="1" smtClean="0"/>
              <a:t>cont</a:t>
            </a:r>
            <a:r>
              <a:rPr lang="en-US" dirty="0" smtClean="0"/>
              <a:t>::</a:t>
            </a:r>
            <a:r>
              <a:rPr lang="en-US" dirty="0" err="1" smtClean="0"/>
              <a:t>CoordinateSystem</a:t>
            </a:r>
            <a:endParaRPr lang="en-US" dirty="0"/>
          </a:p>
        </p:txBody>
      </p:sp>
      <p:cxnSp>
        <p:nvCxnSpPr>
          <p:cNvPr id="8" name="Elbow Connector 7"/>
          <p:cNvCxnSpPr>
            <a:endCxn id="4" idx="1"/>
          </p:cNvCxnSpPr>
          <p:nvPr/>
        </p:nvCxnSpPr>
        <p:spPr>
          <a:xfrm flipV="1">
            <a:off x="3200400" y="2209800"/>
            <a:ext cx="1828800" cy="762000"/>
          </a:xfrm>
          <a:prstGeom prst="bent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3" idx="3"/>
            <a:endCxn id="5" idx="1"/>
          </p:cNvCxnSpPr>
          <p:nvPr/>
        </p:nvCxnSpPr>
        <p:spPr>
          <a:xfrm>
            <a:off x="3200400" y="3695700"/>
            <a:ext cx="1828800" cy="266700"/>
          </a:xfrm>
          <a:prstGeom prst="bent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endCxn id="6" idx="1"/>
          </p:cNvCxnSpPr>
          <p:nvPr/>
        </p:nvCxnSpPr>
        <p:spPr>
          <a:xfrm>
            <a:off x="3200400" y="4419600"/>
            <a:ext cx="1828800" cy="1295400"/>
          </a:xfrm>
          <a:prstGeom prst="bent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2559" y="19166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38858" y="3695700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41718" y="54218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Combining Dax, PISTON, EAVL</a:t>
            </a:r>
            <a:endParaRPr lang="en-US" dirty="0"/>
          </a:p>
        </p:txBody>
      </p:sp>
      <p:pic>
        <p:nvPicPr>
          <p:cNvPr id="3" name="Picture 2" descr="VTKmCompone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" y="1409700"/>
            <a:ext cx="9015196" cy="4038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DataSet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or more </a:t>
            </a:r>
            <a:r>
              <a:rPr lang="en-US" dirty="0" err="1" smtClean="0"/>
              <a:t>CellSet</a:t>
            </a:r>
            <a:endParaRPr lang="en-US" dirty="0" smtClean="0"/>
          </a:p>
          <a:p>
            <a:pPr lvl="1"/>
            <a:r>
              <a:rPr lang="en-US" dirty="0" smtClean="0"/>
              <a:t>Defines the connectivity of the cells</a:t>
            </a:r>
          </a:p>
          <a:p>
            <a:pPr lvl="1"/>
            <a:r>
              <a:rPr lang="en-US" dirty="0" smtClean="0"/>
              <a:t>Examples include a regular grid of cells or explicit connection indices</a:t>
            </a:r>
          </a:p>
          <a:p>
            <a:r>
              <a:rPr lang="en-US" dirty="0" smtClean="0"/>
              <a:t>0 or more Field</a:t>
            </a:r>
          </a:p>
          <a:p>
            <a:pPr lvl="1"/>
            <a:r>
              <a:rPr lang="en-US" dirty="0" smtClean="0"/>
              <a:t>Holds an </a:t>
            </a:r>
            <a:r>
              <a:rPr lang="en-US" dirty="0" err="1" smtClean="0"/>
              <a:t>ArrayHandle</a:t>
            </a:r>
            <a:r>
              <a:rPr lang="en-US" dirty="0" smtClean="0"/>
              <a:t> containing field values</a:t>
            </a:r>
          </a:p>
          <a:p>
            <a:pPr lvl="1"/>
            <a:r>
              <a:rPr lang="en-US" dirty="0" smtClean="0"/>
              <a:t>Field also has metadata such as the name, the topology association (point, cell, face, </a:t>
            </a:r>
            <a:r>
              <a:rPr lang="en-US" dirty="0" err="1" smtClean="0"/>
              <a:t>etc</a:t>
            </a:r>
            <a:r>
              <a:rPr lang="en-US" dirty="0" smtClean="0"/>
              <a:t>), and which cell set the field is attached to</a:t>
            </a:r>
          </a:p>
          <a:p>
            <a:r>
              <a:rPr lang="en-US" dirty="0" smtClean="0"/>
              <a:t>0 or more </a:t>
            </a:r>
            <a:r>
              <a:rPr lang="en-US" dirty="0" err="1" smtClean="0"/>
              <a:t>CoordinateSystem</a:t>
            </a:r>
            <a:endParaRPr lang="en-US" dirty="0" smtClean="0"/>
          </a:p>
          <a:p>
            <a:pPr lvl="1"/>
            <a:r>
              <a:rPr lang="en-US" dirty="0" smtClean="0"/>
              <a:t>Really just a Field with a special meaning</a:t>
            </a:r>
          </a:p>
          <a:p>
            <a:pPr lvl="1"/>
            <a:r>
              <a:rPr lang="en-US" dirty="0" smtClean="0"/>
              <a:t>Contains helpful features specific to common coordinate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Cell Set</a:t>
            </a:r>
            <a:endParaRPr lang="en-US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1373543" y="1217032"/>
            <a:ext cx="5181600" cy="4572000"/>
            <a:chOff x="990600" y="1219200"/>
            <a:chExt cx="5181600" cy="4572000"/>
          </a:xfrm>
        </p:grpSpPr>
        <p:cxnSp>
          <p:nvCxnSpPr>
            <p:cNvPr id="183" name="Straight Connector 182"/>
            <p:cNvCxnSpPr/>
            <p:nvPr/>
          </p:nvCxnSpPr>
          <p:spPr>
            <a:xfrm flipV="1">
              <a:off x="993191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993191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993191" y="2133058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993191" y="3046916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993191" y="3960774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4648200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3734447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V="1">
              <a:off x="2820695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1906943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2514600" y="1219200"/>
              <a:ext cx="3657600" cy="3657600"/>
              <a:chOff x="2438400" y="1219200"/>
              <a:chExt cx="3657600" cy="3657600"/>
            </a:xfrm>
          </p:grpSpPr>
          <p:sp>
            <p:nvSpPr>
              <p:cNvPr id="3" name="Rectangle 2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2" name="Group 11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19" name="Group 118"/>
            <p:cNvGrpSpPr/>
            <p:nvPr/>
          </p:nvGrpSpPr>
          <p:grpSpPr>
            <a:xfrm>
              <a:off x="2133600" y="1447800"/>
              <a:ext cx="3657600" cy="3657600"/>
              <a:chOff x="2438400" y="1219200"/>
              <a:chExt cx="3657600" cy="3657600"/>
            </a:xfrm>
          </p:grpSpPr>
          <p:sp>
            <p:nvSpPr>
              <p:cNvPr id="120" name="Rectangle 119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23" name="Group 122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34" name="Group 133"/>
            <p:cNvGrpSpPr/>
            <p:nvPr/>
          </p:nvGrpSpPr>
          <p:grpSpPr>
            <a:xfrm>
              <a:off x="1752600" y="1676400"/>
              <a:ext cx="3657600" cy="3657600"/>
              <a:chOff x="2438400" y="1219200"/>
              <a:chExt cx="3657600" cy="3657600"/>
            </a:xfrm>
          </p:grpSpPr>
          <p:sp>
            <p:nvSpPr>
              <p:cNvPr id="135" name="Rectangle 134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38" name="Group 137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49" name="Group 148"/>
            <p:cNvGrpSpPr/>
            <p:nvPr/>
          </p:nvGrpSpPr>
          <p:grpSpPr>
            <a:xfrm>
              <a:off x="1371600" y="1905000"/>
              <a:ext cx="3657600" cy="3657600"/>
              <a:chOff x="2438400" y="1219200"/>
              <a:chExt cx="3657600" cy="3657600"/>
            </a:xfrm>
          </p:grpSpPr>
          <p:sp>
            <p:nvSpPr>
              <p:cNvPr id="150" name="Rectangle 149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53" name="Group 152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64" name="Group 163"/>
            <p:cNvGrpSpPr/>
            <p:nvPr/>
          </p:nvGrpSpPr>
          <p:grpSpPr>
            <a:xfrm>
              <a:off x="990600" y="2133600"/>
              <a:ext cx="3657600" cy="3657600"/>
              <a:chOff x="2438400" y="1219200"/>
              <a:chExt cx="3657600" cy="3657600"/>
            </a:xfrm>
          </p:grpSpPr>
          <p:sp>
            <p:nvSpPr>
              <p:cNvPr id="165" name="Rectangle 164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68" name="Group 167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cxnSp>
          <p:nvCxnSpPr>
            <p:cNvPr id="181" name="Straight Connector 180"/>
            <p:cNvCxnSpPr/>
            <p:nvPr/>
          </p:nvCxnSpPr>
          <p:spPr>
            <a:xfrm flipV="1">
              <a:off x="46482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19050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28194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7338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4648200" y="21336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4648200" y="30480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V="1">
              <a:off x="4648200" y="39624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Arrow Connector 197"/>
          <p:cNvCxnSpPr/>
          <p:nvPr/>
        </p:nvCxnSpPr>
        <p:spPr>
          <a:xfrm flipV="1">
            <a:off x="918934" y="5869568"/>
            <a:ext cx="381000" cy="226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918934" y="6096000"/>
            <a:ext cx="914400" cy="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V="1">
            <a:off x="918934" y="5183768"/>
            <a:ext cx="0" cy="912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763279" y="5913502"/>
            <a:ext cx="29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1075225" y="5498068"/>
            <a:ext cx="29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729144" y="4872464"/>
            <a:ext cx="34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6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Cell Set</a:t>
            </a:r>
            <a:endParaRPr lang="en-US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1373543" y="1217032"/>
            <a:ext cx="5181600" cy="4572000"/>
            <a:chOff x="990600" y="1219200"/>
            <a:chExt cx="5181600" cy="4572000"/>
          </a:xfrm>
        </p:grpSpPr>
        <p:cxnSp>
          <p:nvCxnSpPr>
            <p:cNvPr id="183" name="Straight Connector 182"/>
            <p:cNvCxnSpPr/>
            <p:nvPr/>
          </p:nvCxnSpPr>
          <p:spPr>
            <a:xfrm flipV="1">
              <a:off x="993191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993191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993191" y="2133058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993191" y="3046916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993191" y="3960774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4648200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3734447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V="1">
              <a:off x="2820695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V="1">
              <a:off x="1906943" y="4874632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2514600" y="1219200"/>
              <a:ext cx="3657600" cy="3657600"/>
              <a:chOff x="2438400" y="1219200"/>
              <a:chExt cx="3657600" cy="3657600"/>
            </a:xfrm>
          </p:grpSpPr>
          <p:sp>
            <p:nvSpPr>
              <p:cNvPr id="3" name="Rectangle 2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2" name="Group 11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19" name="Group 118"/>
            <p:cNvGrpSpPr/>
            <p:nvPr/>
          </p:nvGrpSpPr>
          <p:grpSpPr>
            <a:xfrm>
              <a:off x="2133600" y="1447800"/>
              <a:ext cx="3657600" cy="3657600"/>
              <a:chOff x="2438400" y="1219200"/>
              <a:chExt cx="3657600" cy="3657600"/>
            </a:xfrm>
          </p:grpSpPr>
          <p:sp>
            <p:nvSpPr>
              <p:cNvPr id="120" name="Rectangle 119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23" name="Group 122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24" name="Straight Connector 12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34" name="Group 133"/>
            <p:cNvGrpSpPr/>
            <p:nvPr/>
          </p:nvGrpSpPr>
          <p:grpSpPr>
            <a:xfrm>
              <a:off x="1752600" y="1676400"/>
              <a:ext cx="3657600" cy="3657600"/>
              <a:chOff x="2438400" y="1219200"/>
              <a:chExt cx="3657600" cy="3657600"/>
            </a:xfrm>
          </p:grpSpPr>
          <p:sp>
            <p:nvSpPr>
              <p:cNvPr id="135" name="Rectangle 134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38" name="Group 137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49" name="Group 148"/>
            <p:cNvGrpSpPr/>
            <p:nvPr/>
          </p:nvGrpSpPr>
          <p:grpSpPr>
            <a:xfrm>
              <a:off x="1371600" y="1905000"/>
              <a:ext cx="3657600" cy="3657600"/>
              <a:chOff x="2438400" y="1219200"/>
              <a:chExt cx="3657600" cy="3657600"/>
            </a:xfrm>
          </p:grpSpPr>
          <p:sp>
            <p:nvSpPr>
              <p:cNvPr id="150" name="Rectangle 149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53" name="Group 152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grpSp>
          <p:nvGrpSpPr>
            <p:cNvPr id="164" name="Group 163"/>
            <p:cNvGrpSpPr/>
            <p:nvPr/>
          </p:nvGrpSpPr>
          <p:grpSpPr>
            <a:xfrm>
              <a:off x="990600" y="2133600"/>
              <a:ext cx="3657600" cy="3657600"/>
              <a:chOff x="2438400" y="1219200"/>
              <a:chExt cx="3657600" cy="3657600"/>
            </a:xfrm>
          </p:grpSpPr>
          <p:sp>
            <p:nvSpPr>
              <p:cNvPr id="165" name="Rectangle 164"/>
              <p:cNvSpPr>
                <a:spLocks noChangeAspect="1"/>
              </p:cNvSpPr>
              <p:nvPr/>
            </p:nvSpPr>
            <p:spPr>
              <a:xfrm>
                <a:off x="2438400" y="1219200"/>
                <a:ext cx="3657600" cy="36576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2438400" y="1219200"/>
                <a:ext cx="3657600" cy="3657600"/>
                <a:chOff x="2286000" y="2348619"/>
                <a:chExt cx="3657600" cy="3657600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168" name="Group 167"/>
                <p:cNvGrpSpPr/>
                <p:nvPr/>
              </p:nvGrpSpPr>
              <p:grpSpPr>
                <a:xfrm rot="5400000">
                  <a:off x="2286000" y="2348619"/>
                  <a:ext cx="3657600" cy="3657600"/>
                  <a:chOff x="2286000" y="1027027"/>
                  <a:chExt cx="3657600" cy="3657600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2860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32004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41148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50292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5943600" y="1027027"/>
                    <a:ext cx="0" cy="3657600"/>
                  </a:xfrm>
                  <a:prstGeom prst="line">
                    <a:avLst/>
                  </a:prstGeom>
                  <a:noFill/>
                  <a:ln w="3175" cmpd="sng"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</p:grpSp>
        <p:cxnSp>
          <p:nvCxnSpPr>
            <p:cNvPr id="181" name="Straight Connector 180"/>
            <p:cNvCxnSpPr/>
            <p:nvPr/>
          </p:nvCxnSpPr>
          <p:spPr>
            <a:xfrm flipV="1">
              <a:off x="46482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19050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28194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733800" y="12192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4648200" y="21336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4648200" y="30480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V="1">
              <a:off x="4648200" y="3962400"/>
              <a:ext cx="1524000" cy="91440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Arrow Connector 197"/>
          <p:cNvCxnSpPr/>
          <p:nvPr/>
        </p:nvCxnSpPr>
        <p:spPr>
          <a:xfrm flipV="1">
            <a:off x="918934" y="5869568"/>
            <a:ext cx="381000" cy="226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918934" y="6096000"/>
            <a:ext cx="914400" cy="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V="1">
            <a:off x="918934" y="5183768"/>
            <a:ext cx="0" cy="912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763279" y="5913502"/>
            <a:ext cx="29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i</a:t>
            </a:r>
            <a:endParaRPr lang="en-US" i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1075225" y="5498068"/>
            <a:ext cx="29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729144" y="4872464"/>
            <a:ext cx="34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k</a:t>
            </a:r>
          </a:p>
        </p:txBody>
      </p:sp>
      <p:sp>
        <p:nvSpPr>
          <p:cNvPr id="4" name="Oval 3"/>
          <p:cNvSpPr/>
          <p:nvPr/>
        </p:nvSpPr>
        <p:spPr>
          <a:xfrm>
            <a:off x="4038600" y="5715000"/>
            <a:ext cx="152400" cy="1545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4343" y="5791200"/>
            <a:ext cx="692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497743" y="2826537"/>
            <a:ext cx="914400" cy="91439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117390" y="3040433"/>
            <a:ext cx="914400" cy="91439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116743" y="2826537"/>
            <a:ext cx="381000" cy="213896"/>
          </a:xfrm>
          <a:prstGeom prst="lin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031790" y="2830852"/>
            <a:ext cx="381000" cy="213896"/>
          </a:xfrm>
          <a:prstGeom prst="lin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5029693" y="3731632"/>
            <a:ext cx="381000" cy="213896"/>
          </a:xfrm>
          <a:prstGeom prst="lin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116743" y="3731632"/>
            <a:ext cx="381000" cy="213896"/>
          </a:xfrm>
          <a:prstGeom prst="line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2" name="TextBox 21"/>
          <p:cNvSpPr txBox="1"/>
          <p:nvPr/>
        </p:nvSpPr>
        <p:spPr>
          <a:xfrm>
            <a:off x="5446224" y="3120362"/>
            <a:ext cx="52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4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Making a Structured Grid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969848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solidFill>
                  <a:srgbClr val="5AFFFF"/>
                </a:solidFill>
                <a:latin typeface="Consolas"/>
                <a:cs typeface="Consolas"/>
              </a:rPr>
              <a:t>DataSet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dataSet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err="1" smtClean="0">
                <a:latin typeface="Consolas"/>
                <a:cs typeface="Consolas"/>
              </a:rPr>
              <a:t>const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 smtClean="0">
                <a:latin typeface="Consolas"/>
                <a:cs typeface="Consolas"/>
              </a:rPr>
              <a:t>::Id </a:t>
            </a:r>
            <a:r>
              <a:rPr lang="en-US" sz="1400" dirty="0" err="1">
                <a:latin typeface="Consolas"/>
                <a:cs typeface="Consolas"/>
              </a:rPr>
              <a:t>nVerts</a:t>
            </a:r>
            <a:r>
              <a:rPr lang="en-US" sz="1400" dirty="0">
                <a:latin typeface="Consolas"/>
                <a:cs typeface="Consolas"/>
              </a:rPr>
              <a:t> = 18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const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 smtClean="0">
                <a:latin typeface="Consolas"/>
                <a:cs typeface="Consolas"/>
              </a:rPr>
              <a:t>::Id3 dimensions(3, 2, 3);</a:t>
            </a:r>
          </a:p>
          <a:p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smtClean="0">
                <a:latin typeface="Consolas"/>
                <a:cs typeface="Consolas"/>
              </a:rPr>
              <a:t>// Build cell set</a:t>
            </a:r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solidFill>
                  <a:srgbClr val="5AFFFF"/>
                </a:solidFill>
                <a:latin typeface="Consolas"/>
                <a:cs typeface="Consolas"/>
              </a:rPr>
              <a:t>CellSetStructured</a:t>
            </a:r>
            <a:r>
              <a:rPr lang="en-US" sz="1400" dirty="0" smtClean="0">
                <a:latin typeface="Consolas"/>
                <a:cs typeface="Consolas"/>
              </a:rPr>
              <a:t>&lt;3&gt; </a:t>
            </a:r>
            <a:r>
              <a:rPr lang="en-US" sz="1400" dirty="0" err="1">
                <a:latin typeface="Consolas"/>
                <a:cs typeface="Consolas"/>
              </a:rPr>
              <a:t>cellSet</a:t>
            </a:r>
            <a:r>
              <a:rPr lang="en-US" sz="1400" dirty="0">
                <a:latin typeface="Consolas"/>
                <a:cs typeface="Consolas"/>
              </a:rPr>
              <a:t>("cells")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cellSet.SetPointDimensions</a:t>
            </a:r>
            <a:r>
              <a:rPr lang="en-US" sz="1400" dirty="0" smtClean="0">
                <a:latin typeface="Consolas"/>
                <a:cs typeface="Consolas"/>
              </a:rPr>
              <a:t>(dimensions);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dataSet.AddCellSet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cellSet</a:t>
            </a:r>
            <a:r>
              <a:rPr lang="en-US" sz="1400" dirty="0">
                <a:latin typeface="Consolas"/>
                <a:cs typeface="Consolas"/>
              </a:rPr>
              <a:t>); </a:t>
            </a:r>
            <a:br>
              <a:rPr lang="en-US" sz="1400" dirty="0">
                <a:latin typeface="Consolas"/>
                <a:cs typeface="Consolas"/>
              </a:rPr>
            </a:br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smtClean="0">
                <a:latin typeface="Consolas"/>
                <a:cs typeface="Consolas"/>
              </a:rPr>
              <a:t>// Make coordinate system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solidFill>
                  <a:srgbClr val="5AFFFF"/>
                </a:solidFill>
                <a:latin typeface="Consolas"/>
                <a:cs typeface="Consolas"/>
              </a:rPr>
              <a:t>ArrayHandleUniformPointCoordinates</a:t>
            </a:r>
            <a:r>
              <a:rPr lang="en-US" sz="1400" dirty="0">
                <a:latin typeface="Consolas"/>
                <a:cs typeface="Consolas"/>
              </a:rPr>
              <a:t> coordinates</a:t>
            </a:r>
            <a:r>
              <a:rPr lang="en-US" sz="1400" dirty="0" smtClean="0">
                <a:latin typeface="Consolas"/>
                <a:cs typeface="Consolas"/>
              </a:rPr>
              <a:t>(dimensions);</a:t>
            </a:r>
          </a:p>
          <a:p>
            <a:r>
              <a:rPr lang="en-US" sz="1400" dirty="0" err="1">
                <a:latin typeface="Consolas"/>
                <a:cs typeface="Consolas"/>
              </a:rPr>
              <a:t>dataSet.AddCoordinateSystem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solidFill>
                  <a:srgbClr val="5AFFFF"/>
                </a:solidFill>
                <a:latin typeface="Consolas"/>
                <a:cs typeface="Consolas"/>
              </a:rPr>
              <a:t>CoordinateSystem</a:t>
            </a:r>
            <a:r>
              <a:rPr lang="en-US" sz="1400" dirty="0">
                <a:latin typeface="Consolas"/>
                <a:cs typeface="Consolas"/>
              </a:rPr>
              <a:t>("coordinates", 1, coordinates)); </a:t>
            </a:r>
            <a:br>
              <a:rPr lang="en-US" sz="1400" dirty="0">
                <a:latin typeface="Consolas"/>
                <a:cs typeface="Consolas"/>
              </a:rPr>
            </a:br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smtClean="0">
                <a:latin typeface="Consolas"/>
                <a:cs typeface="Consolas"/>
              </a:rPr>
              <a:t>// Add point scalar data</a:t>
            </a:r>
            <a:endParaRPr lang="en-US" sz="1400" dirty="0">
              <a:latin typeface="Consolas"/>
              <a:cs typeface="Consolas"/>
            </a:endParaRPr>
          </a:p>
          <a:p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::Float32 </a:t>
            </a:r>
            <a:r>
              <a:rPr lang="en-US" sz="1400" dirty="0" err="1">
                <a:latin typeface="Consolas"/>
                <a:cs typeface="Consolas"/>
              </a:rPr>
              <a:t>vars</a:t>
            </a:r>
            <a:r>
              <a:rPr lang="en-US" sz="1400" dirty="0">
                <a:latin typeface="Consolas"/>
                <a:cs typeface="Consolas"/>
              </a:rPr>
              <a:t>[</a:t>
            </a:r>
            <a:r>
              <a:rPr lang="en-US" sz="1400" dirty="0" err="1">
                <a:latin typeface="Consolas"/>
                <a:cs typeface="Consolas"/>
              </a:rPr>
              <a:t>nVerts</a:t>
            </a:r>
            <a:r>
              <a:rPr lang="en-US" sz="1400" dirty="0">
                <a:latin typeface="Consolas"/>
                <a:cs typeface="Consolas"/>
              </a:rPr>
              <a:t>] = </a:t>
            </a:r>
            <a:r>
              <a:rPr lang="en-US" sz="1400" dirty="0" smtClean="0">
                <a:latin typeface="Consolas"/>
                <a:cs typeface="Consolas"/>
              </a:rPr>
              <a:t>{…}</a:t>
            </a:r>
            <a:r>
              <a:rPr lang="en-US" sz="1400" dirty="0">
                <a:latin typeface="Consolas"/>
                <a:cs typeface="Consolas"/>
              </a:rPr>
              <a:t>; </a:t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 err="1" smtClean="0">
                <a:latin typeface="Consolas"/>
                <a:cs typeface="Consolas"/>
              </a:rPr>
              <a:t>dataSet.AddField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>
                <a:solidFill>
                  <a:srgbClr val="5AFFFF"/>
                </a:solidFill>
                <a:latin typeface="Consolas"/>
                <a:cs typeface="Consolas"/>
              </a:rPr>
              <a:t>Field</a:t>
            </a:r>
            <a:r>
              <a:rPr lang="en-US" sz="1400" dirty="0">
                <a:latin typeface="Consolas"/>
                <a:cs typeface="Consolas"/>
              </a:rPr>
              <a:t>("</a:t>
            </a:r>
            <a:r>
              <a:rPr lang="en-US" sz="1400" dirty="0" err="1">
                <a:latin typeface="Consolas"/>
                <a:cs typeface="Consolas"/>
              </a:rPr>
              <a:t>pointvar</a:t>
            </a:r>
            <a:r>
              <a:rPr lang="en-US" sz="1400" dirty="0">
                <a:latin typeface="Consolas"/>
                <a:cs typeface="Consolas"/>
              </a:rPr>
              <a:t>", 1, </a:t>
            </a:r>
            <a:r>
              <a:rPr lang="en-US" sz="1400" dirty="0" err="1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::Field::ASSOC_POINTS, </a:t>
            </a:r>
            <a:r>
              <a:rPr lang="en-US" sz="1400" dirty="0" err="1">
                <a:latin typeface="Consolas"/>
                <a:cs typeface="Consolas"/>
              </a:rPr>
              <a:t>vars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nVerts</a:t>
            </a:r>
            <a:r>
              <a:rPr lang="en-US" sz="1400" dirty="0">
                <a:latin typeface="Consolas"/>
                <a:cs typeface="Consolas"/>
              </a:rPr>
              <a:t>)); </a:t>
            </a:r>
            <a:br>
              <a:rPr lang="en-US" sz="1400" dirty="0">
                <a:latin typeface="Consolas"/>
                <a:cs typeface="Consolas"/>
              </a:rPr>
            </a:br>
            <a:endParaRPr lang="en-US" sz="1400" dirty="0" smtClean="0">
              <a:latin typeface="Consolas"/>
              <a:cs typeface="Consolas"/>
            </a:endParaRPr>
          </a:p>
          <a:p>
            <a:r>
              <a:rPr lang="en-US" sz="1400" dirty="0" smtClean="0">
                <a:latin typeface="Consolas"/>
                <a:cs typeface="Consolas"/>
              </a:rPr>
              <a:t>// Add cell scalar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::Float32 </a:t>
            </a:r>
            <a:r>
              <a:rPr lang="en-US" sz="1400" dirty="0" err="1">
                <a:latin typeface="Consolas"/>
                <a:cs typeface="Consolas"/>
              </a:rPr>
              <a:t>cellvar</a:t>
            </a:r>
            <a:r>
              <a:rPr lang="en-US" sz="1400" dirty="0">
                <a:latin typeface="Consolas"/>
                <a:cs typeface="Consolas"/>
              </a:rPr>
              <a:t>[4] = </a:t>
            </a:r>
            <a:r>
              <a:rPr lang="en-US" sz="1400" dirty="0" smtClean="0">
                <a:latin typeface="Consolas"/>
                <a:cs typeface="Consolas"/>
              </a:rPr>
              <a:t>{…};</a:t>
            </a:r>
          </a:p>
          <a:p>
            <a:r>
              <a:rPr lang="en-US" sz="1400" dirty="0" err="1" smtClean="0">
                <a:latin typeface="Consolas"/>
                <a:cs typeface="Consolas"/>
              </a:rPr>
              <a:t>dataSet.AddField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>
                <a:solidFill>
                  <a:srgbClr val="5AFFFF"/>
                </a:solidFill>
                <a:latin typeface="Consolas"/>
                <a:cs typeface="Consolas"/>
              </a:rPr>
              <a:t>Field</a:t>
            </a:r>
            <a:r>
              <a:rPr lang="en-US" sz="1400" dirty="0">
                <a:latin typeface="Consolas"/>
                <a:cs typeface="Consolas"/>
              </a:rPr>
              <a:t>("</a:t>
            </a:r>
            <a:r>
              <a:rPr lang="en-US" sz="1400" dirty="0" err="1">
                <a:latin typeface="Consolas"/>
                <a:cs typeface="Consolas"/>
              </a:rPr>
              <a:t>cellvar</a:t>
            </a:r>
            <a:r>
              <a:rPr lang="en-US" sz="1400" dirty="0">
                <a:latin typeface="Consolas"/>
                <a:cs typeface="Consolas"/>
              </a:rPr>
              <a:t>", 1, </a:t>
            </a:r>
            <a:r>
              <a:rPr lang="en-US" sz="1400" dirty="0" err="1">
                <a:latin typeface="Consolas"/>
                <a:cs typeface="Consolas"/>
              </a:rPr>
              <a:t>vtkm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cont</a:t>
            </a:r>
            <a:r>
              <a:rPr lang="en-US" sz="1400" dirty="0">
                <a:latin typeface="Consolas"/>
                <a:cs typeface="Consolas"/>
              </a:rPr>
              <a:t>::Field::ASSOC_CELL_SET</a:t>
            </a:r>
            <a:r>
              <a:rPr lang="en-US" sz="1400" dirty="0" smtClean="0">
                <a:latin typeface="Consolas"/>
                <a:cs typeface="Consolas"/>
              </a:rPr>
              <a:t>,</a:t>
            </a:r>
          </a:p>
          <a:p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              </a:t>
            </a:r>
            <a:r>
              <a:rPr lang="en-US" sz="1400" dirty="0">
                <a:latin typeface="Consolas"/>
                <a:cs typeface="Consolas"/>
              </a:rPr>
              <a:t>"cells", </a:t>
            </a:r>
            <a:r>
              <a:rPr lang="en-US" sz="1400" dirty="0" err="1">
                <a:latin typeface="Consolas"/>
                <a:cs typeface="Consolas"/>
              </a:rPr>
              <a:t>cellvar</a:t>
            </a:r>
            <a:r>
              <a:rPr lang="en-US" sz="1400" dirty="0">
                <a:latin typeface="Consolas"/>
                <a:cs typeface="Consolas"/>
              </a:rPr>
              <a:t>, 4)); </a:t>
            </a:r>
            <a:br>
              <a:rPr lang="en-US" sz="1400" dirty="0">
                <a:latin typeface="Consolas"/>
                <a:cs typeface="Consolas"/>
              </a:rPr>
            </a:b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1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Connectivity Cell Set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1600200"/>
            <a:ext cx="1828800" cy="3200400"/>
            <a:chOff x="609600" y="1600200"/>
            <a:chExt cx="1828800" cy="3200400"/>
          </a:xfrm>
        </p:grpSpPr>
        <p:sp>
          <p:nvSpPr>
            <p:cNvPr id="3" name="Rectangle 2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HEDAHEDRON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WEDGE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HEXAHEDRON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HEXAHEDRON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86000" y="1600200"/>
            <a:ext cx="1828800" cy="3200400"/>
            <a:chOff x="609600" y="1600200"/>
            <a:chExt cx="1828800" cy="3200400"/>
          </a:xfrm>
        </p:grpSpPr>
        <p:sp>
          <p:nvSpPr>
            <p:cNvPr id="23" name="Rectangle 22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43400" y="1590219"/>
            <a:ext cx="1828800" cy="3200400"/>
            <a:chOff x="609600" y="1600200"/>
            <a:chExt cx="1828800" cy="3200400"/>
          </a:xfrm>
        </p:grpSpPr>
        <p:sp>
          <p:nvSpPr>
            <p:cNvPr id="31" name="Rectangle 30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10400" y="1600200"/>
            <a:ext cx="1828800" cy="5486400"/>
            <a:chOff x="7010400" y="1600200"/>
            <a:chExt cx="1828800" cy="5486400"/>
          </a:xfrm>
        </p:grpSpPr>
        <p:sp>
          <p:nvSpPr>
            <p:cNvPr id="39" name="Rectangle 38"/>
            <p:cNvSpPr/>
            <p:nvPr/>
          </p:nvSpPr>
          <p:spPr>
            <a:xfrm>
              <a:off x="70104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04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04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04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104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104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104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10400" y="4800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10400" y="5257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10400" y="5715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10400" y="6172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10400" y="6629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stCxn id="31" idx="3"/>
            <a:endCxn id="39" idx="1"/>
          </p:cNvCxnSpPr>
          <p:nvPr/>
        </p:nvCxnSpPr>
        <p:spPr>
          <a:xfrm>
            <a:off x="6172200" y="1818819"/>
            <a:ext cx="838200" cy="9981"/>
          </a:xfrm>
          <a:prstGeom prst="straightConnector1">
            <a:avLst/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2" idx="3"/>
            <a:endCxn id="43" idx="1"/>
          </p:cNvCxnSpPr>
          <p:nvPr/>
        </p:nvCxnSpPr>
        <p:spPr>
          <a:xfrm>
            <a:off x="6172200" y="2276019"/>
            <a:ext cx="838200" cy="1381581"/>
          </a:xfrm>
          <a:prstGeom prst="curvedConnector3">
            <a:avLst>
              <a:gd name="adj1" fmla="val 39670"/>
            </a:avLst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33" idx="3"/>
            <a:endCxn id="47" idx="1"/>
          </p:cNvCxnSpPr>
          <p:nvPr/>
        </p:nvCxnSpPr>
        <p:spPr>
          <a:xfrm>
            <a:off x="6172200" y="2733219"/>
            <a:ext cx="838200" cy="2753181"/>
          </a:xfrm>
          <a:prstGeom prst="curvedConnector3">
            <a:avLst>
              <a:gd name="adj1" fmla="val 20731"/>
            </a:avLst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17242" y="11869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24574" y="118693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Num</a:t>
            </a:r>
            <a:r>
              <a:rPr lang="en-US" dirty="0" smtClean="0"/>
              <a:t> Indices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81736" y="909935"/>
            <a:ext cx="1352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Map Cell to</a:t>
            </a:r>
          </a:p>
          <a:p>
            <a:pPr algn="ctr"/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248736" y="1186934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</a:t>
            </a:r>
            <a:r>
              <a:rPr lang="en-US" dirty="0" err="1" smtClean="0"/>
              <a:t>Worklet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757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228600"/>
            <a:ext cx="7940445" cy="1143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778" y="3081278"/>
            <a:ext cx="465022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609600"/>
            <a:ext cx="7940445" cy="762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1841" y="261878"/>
            <a:ext cx="5454359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609600"/>
            <a:ext cx="7940445" cy="762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6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13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914400"/>
            <a:ext cx="4654162" cy="1524000"/>
            <a:chOff x="838200" y="1060838"/>
            <a:chExt cx="4654162" cy="1524000"/>
          </a:xfrm>
        </p:grpSpPr>
        <p:sp>
          <p:nvSpPr>
            <p:cNvPr id="5" name="Oval 4"/>
            <p:cNvSpPr/>
            <p:nvPr/>
          </p:nvSpPr>
          <p:spPr>
            <a:xfrm>
              <a:off x="5111362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7000" y="2243503"/>
              <a:ext cx="381000" cy="341335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38200" y="2243503"/>
              <a:ext cx="381000" cy="341335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14284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stCxn id="8" idx="4"/>
              <a:endCxn id="7" idx="0"/>
            </p:cNvCxnSpPr>
            <p:nvPr/>
          </p:nvCxnSpPr>
          <p:spPr>
            <a:xfrm flipH="1">
              <a:off x="1028700" y="1441838"/>
              <a:ext cx="1176084" cy="801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4"/>
              <a:endCxn id="6" idx="0"/>
            </p:cNvCxnSpPr>
            <p:nvPr/>
          </p:nvCxnSpPr>
          <p:spPr>
            <a:xfrm flipH="1">
              <a:off x="2857500" y="1441838"/>
              <a:ext cx="2444362" cy="801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30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14284" y="569173"/>
            <a:ext cx="6056954" cy="726227"/>
            <a:chOff x="2014284" y="715611"/>
            <a:chExt cx="6056954" cy="726227"/>
          </a:xfrm>
        </p:grpSpPr>
        <p:sp>
          <p:nvSpPr>
            <p:cNvPr id="5" name="Oval 4"/>
            <p:cNvSpPr/>
            <p:nvPr/>
          </p:nvSpPr>
          <p:spPr>
            <a:xfrm>
              <a:off x="5111362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63663" y="715611"/>
              <a:ext cx="1365638" cy="375468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629400" y="715611"/>
              <a:ext cx="1441838" cy="375468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Curved Connector 7"/>
            <p:cNvCxnSpPr>
              <a:stCxn id="6" idx="4"/>
              <a:endCxn id="5" idx="6"/>
            </p:cNvCxnSpPr>
            <p:nvPr/>
          </p:nvCxnSpPr>
          <p:spPr>
            <a:xfrm rot="5400000">
              <a:off x="5539293" y="1044148"/>
              <a:ext cx="160259" cy="254120"/>
            </a:xfrm>
            <a:prstGeom prst="curvedConnector2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014284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urved Connector 9"/>
            <p:cNvCxnSpPr>
              <a:stCxn id="7" idx="4"/>
              <a:endCxn id="9" idx="5"/>
            </p:cNvCxnSpPr>
            <p:nvPr/>
          </p:nvCxnSpPr>
          <p:spPr>
            <a:xfrm rot="5400000">
              <a:off x="4697423" y="-1266855"/>
              <a:ext cx="294963" cy="5010831"/>
            </a:xfrm>
            <a:prstGeom prst="curvedConnector3">
              <a:avLst>
                <a:gd name="adj1" fmla="val 196418"/>
              </a:avLst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11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228600"/>
            <a:ext cx="7940445" cy="31137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609600"/>
            <a:ext cx="7940445" cy="27327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41841" y="261878"/>
            <a:ext cx="6088861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09174" y="268603"/>
            <a:ext cx="4657307" cy="5572736"/>
            <a:chOff x="1609174" y="415603"/>
            <a:chExt cx="4657307" cy="5572736"/>
          </a:xfrm>
        </p:grpSpPr>
        <p:sp>
          <p:nvSpPr>
            <p:cNvPr id="12" name="Oval 11"/>
            <p:cNvSpPr/>
            <p:nvPr/>
          </p:nvSpPr>
          <p:spPr>
            <a:xfrm>
              <a:off x="5580681" y="5602913"/>
              <a:ext cx="685800" cy="385426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09174" y="415603"/>
              <a:ext cx="685800" cy="377367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2" idx="0"/>
              <a:endCxn id="13" idx="4"/>
            </p:cNvCxnSpPr>
            <p:nvPr/>
          </p:nvCxnSpPr>
          <p:spPr>
            <a:xfrm flipH="1" flipV="1">
              <a:off x="1952074" y="792970"/>
              <a:ext cx="3971507" cy="48099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9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914400"/>
            <a:ext cx="7940445" cy="24279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779" y="261878"/>
            <a:ext cx="7728924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352800" y="533400"/>
            <a:ext cx="4800600" cy="5638800"/>
            <a:chOff x="3352800" y="533400"/>
            <a:chExt cx="4800600" cy="5638800"/>
          </a:xfrm>
        </p:grpSpPr>
        <p:sp>
          <p:nvSpPr>
            <p:cNvPr id="16" name="Oval 15"/>
            <p:cNvSpPr/>
            <p:nvPr/>
          </p:nvSpPr>
          <p:spPr>
            <a:xfrm>
              <a:off x="3352800" y="5715000"/>
              <a:ext cx="17526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29200" y="533400"/>
              <a:ext cx="14478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0"/>
              <a:endCxn id="17" idx="4"/>
            </p:cNvCxnSpPr>
            <p:nvPr/>
          </p:nvCxnSpPr>
          <p:spPr>
            <a:xfrm flipV="1">
              <a:off x="4229100" y="990600"/>
              <a:ext cx="1524000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181600" y="5715000"/>
              <a:ext cx="1616242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29400" y="533400"/>
              <a:ext cx="15240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19" idx="0"/>
              <a:endCxn id="20" idx="4"/>
            </p:cNvCxnSpPr>
            <p:nvPr/>
          </p:nvCxnSpPr>
          <p:spPr>
            <a:xfrm flipV="1">
              <a:off x="5989721" y="990600"/>
              <a:ext cx="1401679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2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567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39195"/>
            <a:ext cx="751740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Zip2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     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&lt;vtkm::TypeListTagFieldVec2&gt;);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>
                <a:solidFill>
                  <a:srgbClr val="FF6666"/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_3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typedef&lt;typename T1, typename T2, typename V&gt;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()(T1 x, T2 y, V &amp;result)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result = V(x, y);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0779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381000"/>
            <a:ext cx="878653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ImagToPolar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&lt;vtkm::TypeListTagScalar&gt;)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_3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_4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RealType,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typename ImaginaryType,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typename MagnitudeType,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typename PhaseType&gt;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()(RealType real,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ImaginaryType imag,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MagnitudeType &amp;magnitude,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PhaseType &amp;phase)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magnitude = vtkm::math::Sqrt(real*real + imag*imag);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phase = vtkm::math::ATan2(imaginary, real);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059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9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381000"/>
            <a:ext cx="7799431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Advect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vtkm::TypeListTagScalar&gt;)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void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_3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_4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_5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_6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_7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template&lt;typename T1, typename T2, ...&gt;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()(T1 startPosition,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T2 startVelocity,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T3 acceleration,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T4 &amp;endPosition,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 T5 &amp;endVelocity,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T6 &amp;rotation,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 T7 &amp;angularVelocity)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...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670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Worklet</a:t>
            </a:r>
            <a:r>
              <a:rPr lang="en-US" dirty="0" smtClean="0"/>
              <a:t> Invocation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7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362200" y="2133600"/>
            <a:ext cx="6610940" cy="3352800"/>
            <a:chOff x="2362200" y="2133600"/>
            <a:chExt cx="6610940" cy="3352800"/>
          </a:xfrm>
        </p:grpSpPr>
        <p:sp>
          <p:nvSpPr>
            <p:cNvPr id="4" name="TextBox 3"/>
            <p:cNvSpPr txBox="1"/>
            <p:nvPr/>
          </p:nvSpPr>
          <p:spPr>
            <a:xfrm>
              <a:off x="7467600" y="3011269"/>
              <a:ext cx="1505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Specified by </a:t>
              </a:r>
            </a:p>
            <a:p>
              <a:r>
                <a:rPr lang="en-US" dirty="0" smtClean="0">
                  <a:solidFill>
                    <a:schemeClr val="accent1"/>
                  </a:solidFill>
                </a:rPr>
                <a:t>signature tags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6" name="Curved Connector 5"/>
            <p:cNvCxnSpPr/>
            <p:nvPr/>
          </p:nvCxnSpPr>
          <p:spPr>
            <a:xfrm rot="10800000">
              <a:off x="2362200" y="2133600"/>
              <a:ext cx="5105400" cy="990600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10800000" flipV="1">
              <a:off x="5638800" y="3276598"/>
              <a:ext cx="1828800" cy="486712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10800000" flipV="1">
              <a:off x="3886200" y="3429000"/>
              <a:ext cx="3581400" cy="1219200"/>
            </a:xfrm>
            <a:prstGeom prst="curvedConnector3">
              <a:avLst>
                <a:gd name="adj1" fmla="val 300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0800000" flipV="1">
              <a:off x="3810000" y="3581400"/>
              <a:ext cx="3657600" cy="1905000"/>
            </a:xfrm>
            <a:prstGeom prst="curvedConnector3">
              <a:avLst>
                <a:gd name="adj1" fmla="val 2299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4478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DynamicArrayHandle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4200" y="14478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DynamicArrayHandle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4478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4200" y="14478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2.70245E-6 L 2.5447E-6 0.066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-1.32809E-6 L -4.06006E-6 0.066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9050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19050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pic>
        <p:nvPicPr>
          <p:cNvPr id="4" name="Picture 3" descr="Che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90700"/>
            <a:ext cx="638321" cy="685800"/>
          </a:xfrm>
          <a:prstGeom prst="rect">
            <a:avLst/>
          </a:prstGeom>
        </p:spPr>
      </p:pic>
      <p:pic>
        <p:nvPicPr>
          <p:cNvPr id="10" name="Picture 9" descr="Che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239" y="1790700"/>
            <a:ext cx="638321" cy="685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2.85516E-6 L 2.5447E-6 0.1332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2.85516E-6 L -4.06006E-6 0.133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28194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28194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cxnSp>
        <p:nvCxnSpPr>
          <p:cNvPr id="9" name="Straight Arrow Connector 8"/>
          <p:cNvCxnSpPr>
            <a:endCxn id="5" idx="3"/>
          </p:cNvCxnSpPr>
          <p:nvPr/>
        </p:nvCxnSpPr>
        <p:spPr>
          <a:xfrm flipH="1" flipV="1">
            <a:off x="3962400" y="2927866"/>
            <a:ext cx="685800" cy="18466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1.22166E-6 L 2.5447E-6 0.0999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1.22166E-6 L -4.06006E-6 0.1001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4" name="Rectangle 223"/>
          <p:cNvSpPr/>
          <p:nvPr/>
        </p:nvSpPr>
        <p:spPr>
          <a:xfrm>
            <a:off x="4990967" y="4435770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7225477" y="4425112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03430" y="3962400"/>
            <a:ext cx="0" cy="462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8531" y="4900002"/>
            <a:ext cx="2992977" cy="36933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worklet</a:t>
            </a:r>
            <a:r>
              <a:rPr lang="en-US" dirty="0" smtClean="0"/>
              <a:t>(                                );</a:t>
            </a:r>
            <a:endParaRPr lang="en-US" dirty="0"/>
          </a:p>
        </p:txBody>
      </p:sp>
      <p:sp>
        <p:nvSpPr>
          <p:cNvPr id="224" name="Rectangle 223"/>
          <p:cNvSpPr/>
          <p:nvPr/>
        </p:nvSpPr>
        <p:spPr>
          <a:xfrm>
            <a:off x="4990967" y="4435770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7225477" y="4425112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6195E-6 -7.86673E-6 L 0.23329 0.06663 " pathEditMode="relative" ptsTypes="AA">
                                      <p:cBhvr>
                                        <p:cTn id="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128E-6 3.3503E-6 L -0.30255 0.0684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6" y="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22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8531" y="4900002"/>
            <a:ext cx="2992977" cy="36933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worklet</a:t>
            </a:r>
            <a:r>
              <a:rPr lang="en-US" dirty="0" smtClean="0"/>
              <a:t>(                                );</a:t>
            </a:r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7136749" y="4892644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4473340" y="4892644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 =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7136749" y="4892644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4473340" y="4892644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 = 1</a:t>
            </a:r>
            <a:endParaRPr lang="en-US" dirty="0"/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 flipV="1">
            <a:off x="5273440" y="3962400"/>
            <a:ext cx="2765660" cy="1301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9024E-6 2.13327E-6 L -4.19024E-6 0.05553 " pathEditMode="relative" ptsTypes="AA">
                                      <p:cBhvr>
                                        <p:cTn id="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8585E-6 -2.087E-6 L 1.48585E-6 0.05576 " pathEditMode="relative" ptsTypes="AA">
                                      <p:cBhvr>
                                        <p:cTn id="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backend is best for Phi?</a:t>
            </a:r>
          </a:p>
          <a:p>
            <a:pPr lvl="1"/>
            <a:r>
              <a:rPr lang="en-US" dirty="0" smtClean="0"/>
              <a:t>Had some scaling issues with TBB on KNC past ~50 threads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on KNC performed even worse (possibly bad scan/sort)</a:t>
            </a:r>
          </a:p>
          <a:p>
            <a:r>
              <a:rPr lang="en-US" dirty="0" smtClean="0"/>
              <a:t>About that vector processing…</a:t>
            </a:r>
          </a:p>
          <a:p>
            <a:pPr lvl="1"/>
            <a:r>
              <a:rPr lang="en-US" dirty="0" smtClean="0"/>
              <a:t>We really don’t want to deal directly with </a:t>
            </a:r>
            <a:r>
              <a:rPr lang="en-US" dirty="0" err="1" smtClean="0"/>
              <a:t>intrinsics</a:t>
            </a:r>
            <a:endParaRPr lang="en-US" dirty="0" smtClean="0"/>
          </a:p>
          <a:p>
            <a:pPr lvl="2"/>
            <a:r>
              <a:rPr lang="en-US" dirty="0" smtClean="0"/>
              <a:t>You have to specify those on the innermost loop, which really slows down development. Want to specify on shared outer loops.</a:t>
            </a:r>
          </a:p>
          <a:p>
            <a:pPr lvl="1"/>
            <a:r>
              <a:rPr lang="en-US" dirty="0" smtClean="0"/>
              <a:t>We want a C++ extension that allows us to launch a kernel function on both multiple cores and the vector processor</a:t>
            </a:r>
          </a:p>
          <a:p>
            <a:pPr lvl="1"/>
            <a:r>
              <a:rPr lang="en-US" dirty="0" smtClean="0"/>
              <a:t>Vector processing should handle branching</a:t>
            </a:r>
          </a:p>
          <a:p>
            <a:pPr lvl="2"/>
            <a:r>
              <a:rPr lang="en-US" dirty="0" smtClean="0"/>
              <a:t>If all vector operations on the same branch, vector fully utilized.</a:t>
            </a:r>
          </a:p>
          <a:p>
            <a:pPr lvl="2"/>
            <a:r>
              <a:rPr lang="en-US" dirty="0" smtClean="0"/>
              <a:t>If vector operations branch, degrade gracefully.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419314" y="4655712"/>
            <a:ext cx="2133600" cy="1371600"/>
            <a:chOff x="0" y="4495800"/>
            <a:chExt cx="2133600" cy="1371600"/>
          </a:xfrm>
        </p:grpSpPr>
        <p:pic>
          <p:nvPicPr>
            <p:cNvPr id="6" name="Picture 5" descr="Clip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495800"/>
              <a:ext cx="1731645" cy="1371600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 bwMode="auto">
            <a:xfrm flipH="1">
              <a:off x="1524000" y="5181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324564" y="2369712"/>
            <a:ext cx="1333500" cy="2514600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Device Adapter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Allocate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Transfer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Schedule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Sort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419314" y="4655712"/>
            <a:ext cx="2133600" cy="1371600"/>
            <a:chOff x="0" y="4495800"/>
            <a:chExt cx="2133600" cy="1371600"/>
          </a:xfrm>
        </p:grpSpPr>
        <p:pic>
          <p:nvPicPr>
            <p:cNvPr id="6" name="Picture 5" descr="Clip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495800"/>
              <a:ext cx="1731645" cy="1371600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 bwMode="auto">
            <a:xfrm flipH="1">
              <a:off x="1524000" y="5181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Adapter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(</a:t>
            </a:r>
            <a:r>
              <a:rPr lang="en-US" sz="1800" dirty="0" err="1" smtClean="0">
                <a:latin typeface="Consolas"/>
                <a:cs typeface="Consolas"/>
              </a:rPr>
              <a:t>struct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DeviceAdapterFoo</a:t>
            </a:r>
            <a:r>
              <a:rPr lang="en-US" sz="1800" dirty="0" smtClean="0">
                <a:latin typeface="Consolas"/>
                <a:cs typeface="Consolas"/>
              </a:rPr>
              <a:t> {  };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Execution Array Manager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Schedule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Scan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Other Support algorithms</a:t>
            </a:r>
          </a:p>
          <a:p>
            <a:pPr lvl="1"/>
            <a:r>
              <a:rPr lang="en-US" dirty="0" smtClean="0"/>
              <a:t>Stream compact, copy, parallel find, unique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568422" y="1999348"/>
            <a:ext cx="5371886" cy="986844"/>
            <a:chOff x="1752600" y="1828800"/>
            <a:chExt cx="5371886" cy="986844"/>
          </a:xfrm>
        </p:grpSpPr>
        <p:grpSp>
          <p:nvGrpSpPr>
            <p:cNvPr id="59" name="Group 58"/>
            <p:cNvGrpSpPr/>
            <p:nvPr/>
          </p:nvGrpSpPr>
          <p:grpSpPr>
            <a:xfrm>
              <a:off x="1752600" y="1828800"/>
              <a:ext cx="2247686" cy="986844"/>
              <a:chOff x="1752600" y="1908756"/>
              <a:chExt cx="2247686" cy="986844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17526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Control Environment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8435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4876800" y="1828800"/>
              <a:ext cx="2247686" cy="986844"/>
              <a:chOff x="4876800" y="1908756"/>
              <a:chExt cx="2247686" cy="986844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48768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Execution Environment</a:t>
                </a: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9677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4" name="Straight Arrow Connector 63"/>
            <p:cNvCxnSpPr>
              <a:stCxn id="23" idx="3"/>
              <a:endCxn id="41" idx="1"/>
            </p:cNvCxnSpPr>
            <p:nvPr/>
          </p:nvCxnSpPr>
          <p:spPr>
            <a:xfrm>
              <a:off x="3909371" y="2464646"/>
              <a:ext cx="105834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913257" y="4599708"/>
            <a:ext cx="6682216" cy="311486"/>
            <a:chOff x="1581257" y="4260514"/>
            <a:chExt cx="6682216" cy="311486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94" name="Rectangle 93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95" name="Rectangle 94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6" name="Rectangle 95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7" name="Rectangle 96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8" name="Rectangle 97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9" name="Rectangle 98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00" name="Rectangle 99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1" name="Rectangle 100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02" name="Rectangle 101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03" name="Rectangle 102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07" name="Rectangle 106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109" name="Rectangle 108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21</a:t>
                </a:r>
                <a:endParaRPr lang="en-US" dirty="0"/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24</a:t>
                </a:r>
                <a:endParaRPr lang="en-US" dirty="0"/>
              </a:p>
            </p:txBody>
          </p:sp>
          <p:sp>
            <p:nvSpPr>
              <p:cNvPr id="112" name="Rectangle 111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3" name="Rectangle 112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4" name="Rectangle 113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15" name="Rectangle 114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  <p:sp>
            <p:nvSpPr>
              <p:cNvPr id="116" name="Rectangle 115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</p:grpSp>
        <p:cxnSp>
          <p:nvCxnSpPr>
            <p:cNvPr id="118" name="Straight Arrow Connector 117"/>
            <p:cNvCxnSpPr>
              <a:stCxn id="103" idx="3"/>
              <a:endCxn id="107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1913257" y="5063594"/>
            <a:ext cx="6682216" cy="311486"/>
            <a:chOff x="1581257" y="4260514"/>
            <a:chExt cx="6682216" cy="3114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135" name="Rectangle 13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36" name="Rectangle 13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37" name="Rectangle 13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8" name="Rectangle 13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9" name="Rectangle 13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40" name="Rectangle 13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41" name="Rectangle 14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42" name="Rectangle 14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43" name="Rectangle 14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4" name="Rectangle 14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25" name="Rectangle 12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6" name="Rectangle 12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7" name="Rectangle 12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8" name="Rectangle 12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9" name="Rectangle 12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0" name="Rectangle 12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1" name="Rectangle 13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2" name="Rectangle 13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33" name="Rectangle 13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34" name="Rectangle 13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cxnSp>
          <p:nvCxnSpPr>
            <p:cNvPr id="124" name="Straight Arrow Connector 123"/>
            <p:cNvCxnSpPr>
              <a:stCxn id="144" idx="3"/>
              <a:endCxn id="125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4910789" y="2380864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895266" y="3312095"/>
            <a:ext cx="3693582" cy="969816"/>
            <a:chOff x="3407574" y="3312095"/>
            <a:chExt cx="3693582" cy="969816"/>
          </a:xfrm>
        </p:grpSpPr>
        <p:sp>
          <p:nvSpPr>
            <p:cNvPr id="67" name="Rounded Rectangle 66"/>
            <p:cNvSpPr/>
            <p:nvPr/>
          </p:nvSpPr>
          <p:spPr>
            <a:xfrm>
              <a:off x="3407574" y="3603040"/>
              <a:ext cx="1052946" cy="38792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functor</a:t>
              </a:r>
              <a:endParaRPr lang="en-US" sz="1400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5228958" y="3312095"/>
              <a:ext cx="1872198" cy="969816"/>
              <a:chOff x="3994265" y="3041073"/>
              <a:chExt cx="1872198" cy="969816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994265" y="3041073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4111301" y="3124200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4228337" y="3207327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4345373" y="3290454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4462409" y="3373581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579445" y="3456708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696481" y="3539835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4813517" y="3622962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/>
                  <a:t>f</a:t>
                </a:r>
                <a:r>
                  <a:rPr lang="en-US" sz="1400" dirty="0" err="1" smtClean="0"/>
                  <a:t>unctor</a:t>
                </a:r>
                <a:endParaRPr lang="en-US" sz="1400" dirty="0"/>
              </a:p>
            </p:txBody>
          </p:sp>
        </p:grpSp>
        <p:cxnSp>
          <p:nvCxnSpPr>
            <p:cNvPr id="78" name="Straight Arrow Connector 77"/>
            <p:cNvCxnSpPr>
              <a:stCxn id="67" idx="3"/>
              <a:endCxn id="68" idx="1"/>
            </p:cNvCxnSpPr>
            <p:nvPr/>
          </p:nvCxnSpPr>
          <p:spPr>
            <a:xfrm flipV="1">
              <a:off x="4460520" y="3506059"/>
              <a:ext cx="768438" cy="2909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67" idx="3"/>
              <a:endCxn id="69" idx="1"/>
            </p:cNvCxnSpPr>
            <p:nvPr/>
          </p:nvCxnSpPr>
          <p:spPr>
            <a:xfrm flipV="1">
              <a:off x="4460520" y="3589186"/>
              <a:ext cx="885474" cy="2078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7" idx="3"/>
              <a:endCxn id="70" idx="1"/>
            </p:cNvCxnSpPr>
            <p:nvPr/>
          </p:nvCxnSpPr>
          <p:spPr>
            <a:xfrm flipV="1">
              <a:off x="4460520" y="3672313"/>
              <a:ext cx="1002510" cy="1246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7" idx="3"/>
              <a:endCxn id="71" idx="1"/>
            </p:cNvCxnSpPr>
            <p:nvPr/>
          </p:nvCxnSpPr>
          <p:spPr>
            <a:xfrm flipV="1">
              <a:off x="4460520" y="3755440"/>
              <a:ext cx="1119546" cy="415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67" idx="3"/>
              <a:endCxn id="72" idx="1"/>
            </p:cNvCxnSpPr>
            <p:nvPr/>
          </p:nvCxnSpPr>
          <p:spPr>
            <a:xfrm>
              <a:off x="4460520" y="3797004"/>
              <a:ext cx="1236582" cy="415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67" idx="3"/>
              <a:endCxn id="73" idx="1"/>
            </p:cNvCxnSpPr>
            <p:nvPr/>
          </p:nvCxnSpPr>
          <p:spPr>
            <a:xfrm>
              <a:off x="4460520" y="3797004"/>
              <a:ext cx="1353618" cy="1246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7" idx="3"/>
              <a:endCxn id="74" idx="1"/>
            </p:cNvCxnSpPr>
            <p:nvPr/>
          </p:nvCxnSpPr>
          <p:spPr>
            <a:xfrm>
              <a:off x="4460520" y="3797004"/>
              <a:ext cx="1470654" cy="2078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67" idx="3"/>
              <a:endCxn id="75" idx="1"/>
            </p:cNvCxnSpPr>
            <p:nvPr/>
          </p:nvCxnSpPr>
          <p:spPr>
            <a:xfrm>
              <a:off x="4460520" y="3797004"/>
              <a:ext cx="1587690" cy="2909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445243" y="3312187"/>
              <a:ext cx="7514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Schedule</a:t>
              </a:r>
              <a:endParaRPr lang="en-US" sz="1200" dirty="0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4854897" y="446120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854283" y="494568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8578E-F31F-8E46-9587-2315A59BCF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4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ndia_CorpPresentation_Template1">
  <a:themeElements>
    <a:clrScheme name="SandiaDark2012">
      <a:dk1>
        <a:sysClr val="windowText" lastClr="000000"/>
      </a:dk1>
      <a:lt1>
        <a:sysClr val="window" lastClr="FFFFFF"/>
      </a:lt1>
      <a:dk2>
        <a:srgbClr val="464646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063E8F"/>
      </a:accent5>
      <a:accent6>
        <a:srgbClr val="620A00"/>
      </a:accent6>
      <a:hlink>
        <a:srgbClr val="37A6D2"/>
      </a:hlink>
      <a:folHlink>
        <a:srgbClr val="B71A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Sandia_CorpPresentation_Template1.thmx</Template>
  <TotalTime>4791</TotalTime>
  <Words>3623</Words>
  <Application>Microsoft Macintosh PowerPoint</Application>
  <PresentationFormat>On-screen Show (4:3)</PresentationFormat>
  <Paragraphs>935</Paragraphs>
  <Slides>54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Sandia_CorpPresentation_Template1</vt:lpstr>
      <vt:lpstr>VTK-m Overview</vt:lpstr>
      <vt:lpstr>VTK-m Combining Dax, PISTON, EAVL</vt:lpstr>
      <vt:lpstr>System Overview</vt:lpstr>
      <vt:lpstr>VTK-m Framework</vt:lpstr>
      <vt:lpstr>VTK-m Framework</vt:lpstr>
      <vt:lpstr>VTK-m Framework</vt:lpstr>
      <vt:lpstr>VTK-m Framework</vt:lpstr>
      <vt:lpstr>VTK-m Framework</vt:lpstr>
      <vt:lpstr>Device Adapter Contents</vt:lpstr>
      <vt:lpstr>Defining Data</vt:lpstr>
      <vt:lpstr>Array Handle</vt:lpstr>
      <vt:lpstr>Array Handle Storage</vt:lpstr>
      <vt:lpstr>Array Handle Storage</vt:lpstr>
      <vt:lpstr>Array Handle Storage</vt:lpstr>
      <vt:lpstr>Fancy Array Handles</vt:lpstr>
      <vt:lpstr>Array Handle Resource Management</vt:lpstr>
      <vt:lpstr>Array Handle Resource Management</vt:lpstr>
      <vt:lpstr>Array Handle Resource Management</vt:lpstr>
      <vt:lpstr>Data Model</vt:lpstr>
      <vt:lpstr>A DataSet Has</vt:lpstr>
      <vt:lpstr>Structured Cell Set</vt:lpstr>
      <vt:lpstr>Structured Cell Set</vt:lpstr>
      <vt:lpstr>Example: Making a Structured Grid</vt:lpstr>
      <vt:lpstr>Explicit Connectivity Cell Set</vt:lpstr>
      <vt:lpstr>Anatomy of a Worklet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Worklet Invocation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Open Questions</vt:lpstr>
    </vt:vector>
  </TitlesOfParts>
  <Company>Sandia National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Vittitow, Michael P</dc:creator>
  <cp:lastModifiedBy>Kenneth Moreland</cp:lastModifiedBy>
  <cp:revision>85</cp:revision>
  <dcterms:created xsi:type="dcterms:W3CDTF">2011-10-03T16:15:05Z</dcterms:created>
  <dcterms:modified xsi:type="dcterms:W3CDTF">2015-10-06T22:13:40Z</dcterms:modified>
</cp:coreProperties>
</file>