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</p:sldMasterIdLst>
  <p:notesMasterIdLst>
    <p:notesMasterId r:id="rId78"/>
  </p:notesMasterIdLst>
  <p:handoutMasterIdLst>
    <p:handoutMasterId r:id="rId79"/>
  </p:handoutMasterIdLst>
  <p:sldIdLst>
    <p:sldId id="256" r:id="rId2"/>
    <p:sldId id="322" r:id="rId3"/>
    <p:sldId id="257" r:id="rId4"/>
    <p:sldId id="320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1" r:id="rId13"/>
    <p:sldId id="330" r:id="rId14"/>
    <p:sldId id="332" r:id="rId15"/>
    <p:sldId id="334" r:id="rId16"/>
    <p:sldId id="258" r:id="rId17"/>
    <p:sldId id="259" r:id="rId18"/>
    <p:sldId id="260" r:id="rId19"/>
    <p:sldId id="261" r:id="rId20"/>
    <p:sldId id="262" r:id="rId21"/>
    <p:sldId id="272" r:id="rId22"/>
    <p:sldId id="343" r:id="rId23"/>
    <p:sldId id="267" r:id="rId24"/>
    <p:sldId id="263" r:id="rId25"/>
    <p:sldId id="264" r:id="rId26"/>
    <p:sldId id="265" r:id="rId27"/>
    <p:sldId id="268" r:id="rId28"/>
    <p:sldId id="269" r:id="rId29"/>
    <p:sldId id="270" r:id="rId30"/>
    <p:sldId id="271" r:id="rId31"/>
    <p:sldId id="341" r:id="rId32"/>
    <p:sldId id="337" r:id="rId33"/>
    <p:sldId id="342" r:id="rId34"/>
    <p:sldId id="336" r:id="rId35"/>
    <p:sldId id="333" r:id="rId36"/>
    <p:sldId id="335" r:id="rId37"/>
    <p:sldId id="338" r:id="rId38"/>
    <p:sldId id="339" r:id="rId39"/>
    <p:sldId id="340" r:id="rId40"/>
    <p:sldId id="316" r:id="rId41"/>
    <p:sldId id="344" r:id="rId42"/>
    <p:sldId id="345" r:id="rId43"/>
    <p:sldId id="346" r:id="rId44"/>
    <p:sldId id="347" r:id="rId45"/>
    <p:sldId id="274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286" r:id="rId58"/>
    <p:sldId id="287" r:id="rId59"/>
    <p:sldId id="288" r:id="rId60"/>
    <p:sldId id="348" r:id="rId61"/>
    <p:sldId id="349" r:id="rId62"/>
    <p:sldId id="350" r:id="rId63"/>
    <p:sldId id="351" r:id="rId64"/>
    <p:sldId id="358" r:id="rId65"/>
    <p:sldId id="359" r:id="rId66"/>
    <p:sldId id="360" r:id="rId67"/>
    <p:sldId id="361" r:id="rId68"/>
    <p:sldId id="362" r:id="rId69"/>
    <p:sldId id="363" r:id="rId70"/>
    <p:sldId id="352" r:id="rId71"/>
    <p:sldId id="353" r:id="rId72"/>
    <p:sldId id="354" r:id="rId73"/>
    <p:sldId id="313" r:id="rId74"/>
    <p:sldId id="355" r:id="rId75"/>
    <p:sldId id="356" r:id="rId76"/>
    <p:sldId id="357" r:id="rId7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4D56"/>
    <a:srgbClr val="5AFFFF"/>
    <a:srgbClr val="30A6CD"/>
    <a:srgbClr val="9D8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9" d="100"/>
          <a:sy n="109" d="100"/>
        </p:scale>
        <p:origin x="-96" y="-128"/>
      </p:cViewPr>
      <p:guideLst>
        <p:guide orient="horz" pos="1296"/>
        <p:guide pos="3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6" d="100"/>
          <a:sy n="116" d="100"/>
        </p:scale>
        <p:origin x="-302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interSettings" Target="printerSettings/printerSettings1.bin"/><Relationship Id="rId81" Type="http://schemas.openxmlformats.org/officeDocument/2006/relationships/presProps" Target="presProps.xml"/><Relationship Id="rId82" Type="http://schemas.openxmlformats.org/officeDocument/2006/relationships/viewProps" Target="viewProps.xml"/><Relationship Id="rId83" Type="http://schemas.openxmlformats.org/officeDocument/2006/relationships/theme" Target="theme/theme1.xml"/><Relationship Id="rId84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notesMaster" Target="notesMasters/notesMaster1.xml"/><Relationship Id="rId79" Type="http://schemas.openxmlformats.org/officeDocument/2006/relationships/handoutMaster" Target="handoutMasters/handoutMaster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E8FA7-2F4C-5D49-9BA4-AF921E49AE74}" type="datetime1">
              <a:rPr lang="en-US" smtClean="0"/>
              <a:pPr/>
              <a:t>8/28/15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37E74-6FDC-BA4C-B798-CEB3174D95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4989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6B0FB-EA67-3A40-825F-8F252A860502}" type="datetime1">
              <a:rPr lang="en-US" smtClean="0"/>
              <a:pPr/>
              <a:t>8/28/15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C66A3-1D14-8C46-8C0C-97773EFB7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333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VTK-m goals</a:t>
            </a:r>
            <a:r>
              <a:rPr lang="en-US" baseline="0" dirty="0" smtClean="0"/>
              <a:t> all work together to help reduce the amount of concurrency developers need to handle. Reduce worrying about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86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No example. Explicit data sets build the same as structured except for the cell set. You provide the shapes, </a:t>
            </a:r>
            <a:r>
              <a:rPr lang="en-US" dirty="0" err="1" smtClean="0"/>
              <a:t>num</a:t>
            </a:r>
            <a:r>
              <a:rPr lang="en-US" dirty="0" smtClean="0"/>
              <a:t> indices, and connectivity arrays.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74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Why do</a:t>
            </a:r>
            <a:r>
              <a:rPr lang="en-US" baseline="0" dirty="0" smtClean="0"/>
              <a:t> future architectures pose a problem? After all, we’ve claimed scalable visualization for years.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Becomes somewhat clear when looking at the processor dies.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The x86 core is a complicated device featuring 30 years of components to make your code run faster</a:t>
            </a:r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An accelerator core, in contrast, is significantly stripped down. In the GPU, really just some arithmetic units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You cannot treat them like a symmetric multiprocessor.  They are more like SIMD (but not quite as restrictive).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Running on accelerators is not simply “scaling up” your code</a:t>
            </a:r>
            <a:endParaRPr lang="en-US" dirty="0" smtClean="0"/>
          </a:p>
          <a:p>
            <a:pPr marL="171450" indent="-171450">
              <a:buFont typeface="Arial"/>
              <a:buChar char="•"/>
            </a:pPr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AMD </a:t>
            </a:r>
            <a:r>
              <a:rPr lang="en-US" baseline="0" dirty="0" err="1" smtClean="0"/>
              <a:t>Magny-Cours</a:t>
            </a:r>
            <a:r>
              <a:rPr lang="en-US" baseline="0" dirty="0" smtClean="0"/>
              <a:t>.  Half of 12 core shown. 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NVIDIA </a:t>
            </a:r>
            <a:r>
              <a:rPr lang="en-US" baseline="0" dirty="0" err="1" smtClean="0"/>
              <a:t>Kepler</a:t>
            </a:r>
            <a:r>
              <a:rPr lang="en-US" baseline="0" dirty="0" smtClean="0"/>
              <a:t> GK110. 15 SMX streaming multiprocessor extreme, 192 cores per SMX.  2,880 total cores.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21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/>
              <a:buChar char="•"/>
            </a:pPr>
            <a:r>
              <a:rPr lang="en-US" dirty="0" smtClean="0"/>
              <a:t>The VTK-m</a:t>
            </a:r>
            <a:r>
              <a:rPr lang="en-US" baseline="0" dirty="0" smtClean="0"/>
              <a:t> framework is divided into two distinct environments each with their own API.</a:t>
            </a:r>
          </a:p>
          <a:p>
            <a:pPr marL="168244" lvl="0" indent="-168244">
              <a:buFont typeface="Arial"/>
              <a:buChar char="•"/>
            </a:pPr>
            <a:r>
              <a:rPr lang="en-US" baseline="0" dirty="0" smtClean="0"/>
              <a:t>The control environment a serial environment that is used to establish data and set up parallel jobs.</a:t>
            </a:r>
          </a:p>
          <a:p>
            <a:pPr marL="625444" lvl="1" indent="-168244">
              <a:buFont typeface="Arial"/>
              <a:buChar char="•"/>
            </a:pPr>
            <a:r>
              <a:rPr lang="en-US" baseline="0" dirty="0" smtClean="0"/>
              <a:t>This is the interface used to connect VTK-m to applications and other code.</a:t>
            </a:r>
          </a:p>
          <a:p>
            <a:pPr marL="625444" lvl="1" indent="-168244">
              <a:buFont typeface="Arial"/>
              <a:buChar char="•"/>
            </a:pPr>
            <a:r>
              <a:rPr lang="en-US" baseline="0" dirty="0" smtClean="0"/>
              <a:t>The API for the control environment is located in the namespace </a:t>
            </a:r>
            <a:r>
              <a:rPr lang="en-US" baseline="0" dirty="0" err="1" smtClean="0"/>
              <a:t>vtkm</a:t>
            </a:r>
            <a:r>
              <a:rPr lang="en-US" baseline="0" dirty="0" smtClean="0"/>
              <a:t>::cont.</a:t>
            </a:r>
          </a:p>
          <a:p>
            <a:pPr marL="168244" lvl="0" indent="-168244">
              <a:buFont typeface="Arial"/>
              <a:buChar char="•"/>
            </a:pPr>
            <a:r>
              <a:rPr lang="en-US" dirty="0" smtClean="0"/>
              <a:t>The execution environment is the parallel environment where the actual data processing is done.</a:t>
            </a:r>
          </a:p>
          <a:p>
            <a:pPr marL="625444" lvl="1" indent="-168244">
              <a:buFont typeface="Arial"/>
              <a:buChar char="•"/>
            </a:pPr>
            <a:r>
              <a:rPr lang="en-US" dirty="0" smtClean="0"/>
              <a:t>Internally,</a:t>
            </a:r>
            <a:r>
              <a:rPr lang="en-US" baseline="0" dirty="0" smtClean="0"/>
              <a:t> the control environment spawns parallel jobs in the execution environment.</a:t>
            </a:r>
          </a:p>
          <a:p>
            <a:pPr marL="625444" lvl="1" indent="-168244">
              <a:buFont typeface="Arial"/>
              <a:buChar char="•"/>
            </a:pPr>
            <a:r>
              <a:rPr lang="en-US" baseline="0" dirty="0" smtClean="0"/>
              <a:t>The API for the execution environment is located in the namespace </a:t>
            </a:r>
            <a:r>
              <a:rPr lang="en-US" baseline="0" dirty="0" err="1" smtClean="0"/>
              <a:t>vtkm</a:t>
            </a:r>
            <a:r>
              <a:rPr lang="en-US" baseline="0" dirty="0" smtClean="0"/>
              <a:t>::exec.</a:t>
            </a:r>
          </a:p>
          <a:p>
            <a:pPr marL="168244" lvl="0" indent="-168244">
              <a:buFont typeface="Arial"/>
              <a:buChar char="•"/>
            </a:pPr>
            <a:r>
              <a:rPr lang="en-US" baseline="0" dirty="0" smtClean="0"/>
              <a:t>These two environments mirror the typical hardware configuration of general purpose CPU and accelerator coprocessor.</a:t>
            </a:r>
          </a:p>
          <a:p>
            <a:pPr marL="625444" lvl="1" indent="-168244">
              <a:buFont typeface="Arial"/>
              <a:buChar char="•"/>
            </a:pPr>
            <a:r>
              <a:rPr lang="en-US" baseline="0" dirty="0" smtClean="0"/>
              <a:t>But also work fine when both are integrated.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10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/>
              <a:buChar char="•"/>
            </a:pPr>
            <a:r>
              <a:rPr lang="en-US" dirty="0" smtClean="0"/>
              <a:t>When</a:t>
            </a:r>
            <a:r>
              <a:rPr lang="en-US" baseline="0" dirty="0" smtClean="0"/>
              <a:t> processing data in VTK-m, you first establish the data topology through the control environment.</a:t>
            </a:r>
          </a:p>
          <a:p>
            <a:pPr marL="168244" indent="-168244">
              <a:buFont typeface="Arial"/>
              <a:buChar char="•"/>
            </a:pPr>
            <a:r>
              <a:rPr lang="en-US" baseline="0" dirty="0" smtClean="0"/>
              <a:t>This is done through very basic grid topology structures and adaptable array handles.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10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/>
              <a:buChar char="•"/>
            </a:pPr>
            <a:r>
              <a:rPr lang="en-US" dirty="0" smtClean="0"/>
              <a:t>Then from the control environment</a:t>
            </a:r>
            <a:r>
              <a:rPr lang="en-US" baseline="0" dirty="0" smtClean="0"/>
              <a:t> you can invoke an algorithm on your data.</a:t>
            </a:r>
          </a:p>
          <a:p>
            <a:pPr marL="168244" indent="-168244">
              <a:buFont typeface="Arial"/>
              <a:buChar char="•"/>
            </a:pPr>
            <a:r>
              <a:rPr lang="en-US" baseline="0" dirty="0" smtClean="0"/>
              <a:t>Internally, this will decompose the data into constitute pieces, transfer data as necessary, and invoke a parallel algorithm.</a:t>
            </a:r>
          </a:p>
          <a:p>
            <a:pPr marL="168244" indent="-168244">
              <a:buFont typeface="Arial"/>
              <a:buChar char="•"/>
            </a:pPr>
            <a:r>
              <a:rPr lang="en-US" baseline="0" dirty="0" smtClean="0"/>
              <a:t>Algorithms in the execution environment are built using </a:t>
            </a:r>
            <a:r>
              <a:rPr lang="en-US" baseline="0" dirty="0" err="1" smtClean="0"/>
              <a:t>worklets</a:t>
            </a:r>
            <a:r>
              <a:rPr lang="en-US" baseline="0" dirty="0" smtClean="0"/>
              <a:t>.</a:t>
            </a:r>
          </a:p>
          <a:p>
            <a:pPr marL="625444" lvl="1" indent="-168244">
              <a:buFont typeface="Arial"/>
              <a:buChar char="•"/>
            </a:pPr>
            <a:r>
              <a:rPr lang="en-US" baseline="0" dirty="0" err="1" smtClean="0"/>
              <a:t>Worklets</a:t>
            </a:r>
            <a:r>
              <a:rPr lang="en-US" baseline="0" dirty="0" smtClean="0"/>
              <a:t> are serial </a:t>
            </a:r>
            <a:r>
              <a:rPr lang="en-US" baseline="0" dirty="0" err="1" smtClean="0"/>
              <a:t>functors</a:t>
            </a:r>
            <a:r>
              <a:rPr lang="en-US" baseline="0" dirty="0" smtClean="0"/>
              <a:t> that operate on one constituent element.</a:t>
            </a:r>
          </a:p>
          <a:p>
            <a:pPr marL="625444" lvl="1" indent="-168244">
              <a:buFont typeface="Arial"/>
              <a:buChar char="•"/>
            </a:pPr>
            <a:r>
              <a:rPr lang="en-US" baseline="0" dirty="0" smtClean="0"/>
              <a:t>The execution API provides the basic operations for cells, interpolations, derivatives, and other math.</a:t>
            </a:r>
          </a:p>
          <a:p>
            <a:pPr marL="625444" lvl="1" indent="-168244">
              <a:buFont typeface="Arial"/>
              <a:buChar char="•"/>
            </a:pPr>
            <a:r>
              <a:rPr lang="en-US" baseline="0" dirty="0" err="1" smtClean="0"/>
              <a:t>Worklets</a:t>
            </a:r>
            <a:r>
              <a:rPr lang="en-US" baseline="0" dirty="0" smtClean="0"/>
              <a:t> come in different types with different abilities.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10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/>
              <a:buChar char="•"/>
            </a:pPr>
            <a:r>
              <a:rPr lang="en-US" dirty="0" smtClean="0"/>
              <a:t>And eventually the results are passed back to the control environment.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10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/>
              <a:buChar char="•"/>
            </a:pPr>
            <a:r>
              <a:rPr lang="en-US" dirty="0" smtClean="0"/>
              <a:t>These two environments, particularly the execution environment, are meant to work on a variety</a:t>
            </a:r>
            <a:r>
              <a:rPr lang="en-US" baseline="0" dirty="0" smtClean="0"/>
              <a:t> of architectures.</a:t>
            </a:r>
          </a:p>
          <a:p>
            <a:pPr marL="168244" indent="-168244">
              <a:buFont typeface="Arial"/>
              <a:buChar char="•"/>
            </a:pPr>
            <a:r>
              <a:rPr lang="en-US" baseline="0" dirty="0" smtClean="0"/>
              <a:t>To manage this portability, we have a unit called a device adapter that sits between these two environments.</a:t>
            </a:r>
          </a:p>
          <a:p>
            <a:pPr marL="168244" indent="-168244">
              <a:buFont typeface="Arial"/>
              <a:buChar char="•"/>
            </a:pPr>
            <a:r>
              <a:rPr lang="en-US" baseline="0" dirty="0" smtClean="0"/>
              <a:t>The device adapter provides the basic memory management, scheduling, and algorithms needed to run on a parallel device.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10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Points and cells can be index</a:t>
            </a:r>
            <a:r>
              <a:rPr lang="en-US" baseline="0" dirty="0" smtClean="0"/>
              <a:t> with either multidimensional or flat indices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Can be 1, 2, or 3 dimensions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09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By</a:t>
            </a:r>
            <a:r>
              <a:rPr lang="en-US" baseline="0" dirty="0" smtClean="0"/>
              <a:t> providing a non-uniform coordinate system, the mesh can be bent in space into a curvilinear grid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09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9385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1676633"/>
            <a:ext cx="3768892" cy="161532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Add Cool Visualizations Here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676633"/>
            <a:ext cx="2286000" cy="161532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1676633"/>
            <a:ext cx="2917136" cy="161532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304059"/>
            <a:ext cx="8228489" cy="914400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218460"/>
            <a:ext cx="8228489" cy="1902116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227138" y="711359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376863" algn="r"/>
              </a:tabLst>
              <a:defRPr/>
            </a:pPr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	SAND NO. </a:t>
            </a:r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2015--7296 PE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  <p:pic>
        <p:nvPicPr>
          <p:cNvPr id="24" name="Picture 23" descr="New_DOE_Logo_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6120575"/>
            <a:ext cx="981012" cy="246888"/>
          </a:xfrm>
          <a:prstGeom prst="rect">
            <a:avLst/>
          </a:prstGeom>
        </p:spPr>
      </p:pic>
      <p:pic>
        <p:nvPicPr>
          <p:cNvPr id="26" name="Picture 25" descr="NNSA Logo_Whit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66" y="6120575"/>
            <a:ext cx="888456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2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9274" y="6166934"/>
            <a:ext cx="1490926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153150"/>
            <a:ext cx="609600" cy="374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9274" y="6166934"/>
            <a:ext cx="1490926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153150"/>
            <a:ext cx="609600" cy="374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9274" y="6166934"/>
            <a:ext cx="1490926" cy="2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1675"/>
            <a:ext cx="8991600" cy="5459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398" y="3044825"/>
            <a:ext cx="7772400" cy="1362075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398" y="4406900"/>
            <a:ext cx="7772400" cy="1500187"/>
          </a:xfrm>
        </p:spPr>
        <p:txBody>
          <a:bodyPr anchor="t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991676"/>
            <a:ext cx="4419600" cy="54853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1676"/>
            <a:ext cx="4419600" cy="54853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991675"/>
            <a:ext cx="4421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1631436"/>
            <a:ext cx="4421188" cy="4845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93019"/>
            <a:ext cx="4422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2781"/>
            <a:ext cx="4422775" cy="48442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09274" y="6166934"/>
            <a:ext cx="1490926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153150"/>
            <a:ext cx="609600" cy="374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B0E4600-0381-4CF3-88F2-7ED7D2E3F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09274" y="6166934"/>
            <a:ext cx="1490926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405" y="6519332"/>
            <a:ext cx="2895600" cy="2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153150"/>
            <a:ext cx="609600" cy="3746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microsoft.com/office/2007/relationships/hdphoto" Target="../media/hdphoto1.wdp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0"/>
            <a:ext cx="8077200" cy="99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991675"/>
            <a:ext cx="8991600" cy="579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6" descr="SNL_Stacked_White.png"/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3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023225" y="562928"/>
            <a:ext cx="914400" cy="35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VTKm_Logo.pdf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225" y="164592"/>
            <a:ext cx="914400" cy="37539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01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5">
              <a:lumMod val="20000"/>
              <a:lumOff val="80000"/>
            </a:schemeClr>
          </a:solidFill>
          <a:latin typeface="Calibri"/>
          <a:ea typeface="ＭＳ Ｐゴシック" charset="-128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5">
            <a:lumMod val="60000"/>
            <a:lumOff val="40000"/>
          </a:schemeClr>
        </a:buClr>
        <a:buFont typeface="Wingdings" pitchFamily="-111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-111" charset="2"/>
        <a:buChar char="§"/>
        <a:defRPr sz="20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Wingdings" pitchFamily="-111" charset="2"/>
        <a:buChar char="§"/>
        <a:defRPr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.vtk.or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.vtk.or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.vtk.or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.vtk.or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VTK-m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VTK-m Code Sprint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September 1-2, 2015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Kenneth Moreland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Sandia National Laboratories</a:t>
            </a: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VTK-m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http://m.vtk.org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Building VTK-m</a:t>
            </a:r>
            <a:endParaRPr lang="en-US" dirty="0" smtClean="0"/>
          </a:p>
          <a:p>
            <a:r>
              <a:rPr lang="en-US" dirty="0" smtClean="0"/>
              <a:t>Clone from the </a:t>
            </a:r>
            <a:r>
              <a:rPr lang="en-US" dirty="0" err="1" smtClean="0"/>
              <a:t>git</a:t>
            </a:r>
            <a:r>
              <a:rPr lang="en-US" dirty="0" smtClean="0"/>
              <a:t> repository</a:t>
            </a:r>
          </a:p>
          <a:p>
            <a:pPr lvl="1"/>
            <a:r>
              <a:rPr lang="en-US" dirty="0" smtClean="0"/>
              <a:t>https://</a:t>
            </a:r>
            <a:r>
              <a:rPr lang="en-US" dirty="0" err="1" smtClean="0"/>
              <a:t>gitlab.kitware.com</a:t>
            </a:r>
            <a:r>
              <a:rPr lang="en-US" dirty="0" smtClean="0"/>
              <a:t>/</a:t>
            </a:r>
            <a:r>
              <a:rPr lang="en-US" dirty="0" err="1" smtClean="0"/>
              <a:t>vtk</a:t>
            </a:r>
            <a:r>
              <a:rPr lang="en-US" dirty="0" smtClean="0"/>
              <a:t>/</a:t>
            </a:r>
            <a:r>
              <a:rPr lang="en-US" dirty="0" err="1" smtClean="0"/>
              <a:t>vtk-m.git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028700" y="3288268"/>
            <a:ext cx="63627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nsolas"/>
                <a:cs typeface="Consolas"/>
              </a:rPr>
              <a:t>git</a:t>
            </a:r>
            <a:r>
              <a:rPr lang="en-US" dirty="0" smtClean="0">
                <a:latin typeface="Consolas"/>
                <a:cs typeface="Consolas"/>
              </a:rPr>
              <a:t> clone http://</a:t>
            </a:r>
            <a:r>
              <a:rPr lang="en-US" dirty="0" err="1" smtClean="0">
                <a:latin typeface="Consolas"/>
                <a:cs typeface="Consolas"/>
              </a:rPr>
              <a:t>gitlab.kitware.com</a:t>
            </a:r>
            <a:r>
              <a:rPr lang="en-US" dirty="0" smtClean="0">
                <a:latin typeface="Consolas"/>
                <a:cs typeface="Consolas"/>
              </a:rPr>
              <a:t>/</a:t>
            </a:r>
            <a:r>
              <a:rPr lang="en-US" dirty="0" err="1" smtClean="0">
                <a:latin typeface="Consolas"/>
                <a:cs typeface="Consolas"/>
              </a:rPr>
              <a:t>vtk</a:t>
            </a:r>
            <a:r>
              <a:rPr lang="en-US" dirty="0" smtClean="0">
                <a:latin typeface="Consolas"/>
                <a:cs typeface="Consolas"/>
              </a:rPr>
              <a:t>/</a:t>
            </a:r>
            <a:r>
              <a:rPr lang="en-US" dirty="0" err="1" smtClean="0">
                <a:latin typeface="Consolas"/>
                <a:cs typeface="Consolas"/>
              </a:rPr>
              <a:t>vtk-m.git</a:t>
            </a:r>
            <a:endParaRPr lang="en-US" dirty="0" smtClean="0">
              <a:latin typeface="Consolas"/>
              <a:cs typeface="Consolas"/>
            </a:endParaRPr>
          </a:p>
          <a:p>
            <a:r>
              <a:rPr lang="en-US" dirty="0" err="1" smtClean="0">
                <a:latin typeface="Consolas"/>
                <a:cs typeface="Consolas"/>
              </a:rPr>
              <a:t>mkdir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vtk</a:t>
            </a:r>
            <a:r>
              <a:rPr lang="en-US" dirty="0" smtClean="0">
                <a:latin typeface="Consolas"/>
                <a:cs typeface="Consolas"/>
              </a:rPr>
              <a:t>-m-build</a:t>
            </a:r>
          </a:p>
          <a:p>
            <a:r>
              <a:rPr lang="en-US" dirty="0" smtClean="0">
                <a:latin typeface="Consolas"/>
                <a:cs typeface="Consolas"/>
              </a:rPr>
              <a:t>cd </a:t>
            </a:r>
            <a:r>
              <a:rPr lang="en-US" dirty="0" err="1" smtClean="0">
                <a:latin typeface="Consolas"/>
                <a:cs typeface="Consolas"/>
              </a:rPr>
              <a:t>vtk</a:t>
            </a:r>
            <a:r>
              <a:rPr lang="en-US" dirty="0" smtClean="0">
                <a:latin typeface="Consolas"/>
                <a:cs typeface="Consolas"/>
              </a:rPr>
              <a:t>-m-build</a:t>
            </a:r>
          </a:p>
          <a:p>
            <a:r>
              <a:rPr lang="en-US" dirty="0" err="1" smtClean="0">
                <a:latin typeface="Consolas"/>
                <a:cs typeface="Consolas"/>
              </a:rPr>
              <a:t>ccmake</a:t>
            </a:r>
            <a:r>
              <a:rPr lang="en-US" dirty="0" smtClean="0">
                <a:latin typeface="Consolas"/>
                <a:cs typeface="Consolas"/>
              </a:rPr>
              <a:t> ../</a:t>
            </a:r>
            <a:r>
              <a:rPr lang="en-US" dirty="0" err="1" smtClean="0">
                <a:latin typeface="Consolas"/>
                <a:cs typeface="Consolas"/>
              </a:rPr>
              <a:t>vtk</a:t>
            </a:r>
            <a:r>
              <a:rPr lang="en-US" dirty="0" smtClean="0">
                <a:latin typeface="Consolas"/>
                <a:cs typeface="Consolas"/>
              </a:rPr>
              <a:t>-m</a:t>
            </a:r>
          </a:p>
          <a:p>
            <a:r>
              <a:rPr lang="en-US" dirty="0" smtClean="0">
                <a:latin typeface="Consolas"/>
                <a:cs typeface="Consolas"/>
              </a:rPr>
              <a:t>make</a:t>
            </a:r>
          </a:p>
          <a:p>
            <a:r>
              <a:rPr lang="en-US" dirty="0" err="1" smtClean="0">
                <a:latin typeface="Consolas"/>
                <a:cs typeface="Consolas"/>
              </a:rPr>
              <a:t>ctest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10142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VTK-m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http://m.vtk.org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Building VTK-m</a:t>
            </a:r>
          </a:p>
          <a:p>
            <a:r>
              <a:rPr lang="en-US" dirty="0" smtClean="0">
                <a:sym typeface="Wingdings"/>
              </a:rPr>
              <a:t>Create a build directory</a:t>
            </a:r>
          </a:p>
          <a:p>
            <a:r>
              <a:rPr lang="en-US" dirty="0" smtClean="0">
                <a:sym typeface="Wingdings"/>
              </a:rPr>
              <a:t>Run </a:t>
            </a:r>
            <a:r>
              <a:rPr lang="en-US" dirty="0" err="1" smtClean="0">
                <a:sym typeface="Wingdings"/>
              </a:rPr>
              <a:t>ccmake</a:t>
            </a:r>
            <a:r>
              <a:rPr lang="en-US" dirty="0" smtClean="0">
                <a:sym typeface="Wingdings"/>
              </a:rPr>
              <a:t> (or </a:t>
            </a:r>
            <a:r>
              <a:rPr lang="en-US" dirty="0" err="1" smtClean="0">
                <a:sym typeface="Wingdings"/>
              </a:rPr>
              <a:t>cmake-gui</a:t>
            </a:r>
            <a:r>
              <a:rPr lang="en-US" dirty="0" smtClean="0">
                <a:sym typeface="Wingdings"/>
              </a:rPr>
              <a:t>) pointing back to source directory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28700" y="3288268"/>
            <a:ext cx="636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nsolas"/>
                <a:cs typeface="Consolas"/>
              </a:rPr>
              <a:t>git</a:t>
            </a:r>
            <a:r>
              <a:rPr lang="en-US" dirty="0" smtClean="0">
                <a:latin typeface="Consolas"/>
                <a:cs typeface="Consolas"/>
              </a:rPr>
              <a:t> clone http://</a:t>
            </a:r>
            <a:r>
              <a:rPr lang="en-US" dirty="0" err="1" smtClean="0">
                <a:latin typeface="Consolas"/>
                <a:cs typeface="Consolas"/>
              </a:rPr>
              <a:t>gitlab.kitware.com</a:t>
            </a:r>
            <a:r>
              <a:rPr lang="en-US" dirty="0" smtClean="0">
                <a:latin typeface="Consolas"/>
                <a:cs typeface="Consolas"/>
              </a:rPr>
              <a:t>/</a:t>
            </a:r>
            <a:r>
              <a:rPr lang="en-US" dirty="0" err="1" smtClean="0">
                <a:latin typeface="Consolas"/>
                <a:cs typeface="Consolas"/>
              </a:rPr>
              <a:t>vtk</a:t>
            </a:r>
            <a:r>
              <a:rPr lang="en-US" dirty="0" smtClean="0">
                <a:latin typeface="Consolas"/>
                <a:cs typeface="Consolas"/>
              </a:rPr>
              <a:t>/</a:t>
            </a:r>
            <a:r>
              <a:rPr lang="en-US" dirty="0" err="1" smtClean="0">
                <a:latin typeface="Consolas"/>
                <a:cs typeface="Consolas"/>
              </a:rPr>
              <a:t>vtk-m.git</a:t>
            </a:r>
            <a:endParaRPr lang="en-US" dirty="0" smtClean="0">
              <a:latin typeface="Consolas"/>
              <a:cs typeface="Consolas"/>
            </a:endParaRPr>
          </a:p>
          <a:p>
            <a:r>
              <a:rPr lang="en-US" dirty="0" err="1" smtClean="0">
                <a:latin typeface="Consolas"/>
                <a:cs typeface="Consolas"/>
              </a:rPr>
              <a:t>mkdir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vtk</a:t>
            </a:r>
            <a:r>
              <a:rPr lang="en-US" dirty="0" smtClean="0">
                <a:latin typeface="Consolas"/>
                <a:cs typeface="Consolas"/>
              </a:rPr>
              <a:t>-m-build</a:t>
            </a:r>
          </a:p>
          <a:p>
            <a:r>
              <a:rPr lang="en-US" dirty="0" smtClean="0">
                <a:latin typeface="Consolas"/>
                <a:cs typeface="Consolas"/>
              </a:rPr>
              <a:t>cd </a:t>
            </a:r>
            <a:r>
              <a:rPr lang="en-US" dirty="0" err="1" smtClean="0">
                <a:latin typeface="Consolas"/>
                <a:cs typeface="Consolas"/>
              </a:rPr>
              <a:t>vtk</a:t>
            </a:r>
            <a:r>
              <a:rPr lang="en-US" dirty="0" smtClean="0">
                <a:latin typeface="Consolas"/>
                <a:cs typeface="Consolas"/>
              </a:rPr>
              <a:t>-m-build</a:t>
            </a:r>
          </a:p>
          <a:p>
            <a:r>
              <a:rPr lang="en-US" dirty="0" err="1" smtClean="0">
                <a:latin typeface="Consolas"/>
                <a:cs typeface="Consolas"/>
              </a:rPr>
              <a:t>ccmake</a:t>
            </a:r>
            <a:r>
              <a:rPr lang="en-US" dirty="0" smtClean="0">
                <a:latin typeface="Consolas"/>
                <a:cs typeface="Consolas"/>
              </a:rPr>
              <a:t> ../</a:t>
            </a:r>
            <a:r>
              <a:rPr lang="en-US" dirty="0" err="1" smtClean="0">
                <a:latin typeface="Consolas"/>
                <a:cs typeface="Consolas"/>
              </a:rPr>
              <a:t>vtk</a:t>
            </a:r>
            <a:r>
              <a:rPr lang="en-US" dirty="0" smtClean="0">
                <a:latin typeface="Consolas"/>
                <a:cs typeface="Consolas"/>
              </a:rPr>
              <a:t>-m</a:t>
            </a:r>
          </a:p>
        </p:txBody>
      </p:sp>
    </p:spTree>
    <p:extLst>
      <p:ext uri="{BB962C8B-B14F-4D97-AF65-F5344CB8AC3E}">
        <p14:creationId xmlns:p14="http://schemas.microsoft.com/office/powerpoint/2010/main" val="142607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Configuration Parameters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438042"/>
              </p:ext>
            </p:extLst>
          </p:nvPr>
        </p:nvGraphicFramePr>
        <p:xfrm>
          <a:off x="76200" y="1279525"/>
          <a:ext cx="8991600" cy="5059679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3733800"/>
                <a:gridCol w="525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VTKm_ENABLE_CUDA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Enable CUDA backend.  Requires CUDA Toolkit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VTKm_ENABLE_OPENMP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Enable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OpenMP</a:t>
                      </a:r>
                      <a:r>
                        <a:rPr lang="en-US" baseline="0" dirty="0" smtClean="0"/>
                        <a:t> backend.  Requires </a:t>
                      </a:r>
                      <a:r>
                        <a:rPr lang="en-US" baseline="0" dirty="0" err="1" smtClean="0"/>
                        <a:t>OpenMP</a:t>
                      </a:r>
                      <a:r>
                        <a:rPr lang="en-US" baseline="0" dirty="0" smtClean="0"/>
                        <a:t> compiler support (not Clang).</a:t>
                      </a:r>
                      <a:r>
                        <a:rPr lang="en-US" dirty="0" smtClean="0"/>
                        <a:t> (Coming</a:t>
                      </a:r>
                      <a:r>
                        <a:rPr lang="en-US" baseline="0" dirty="0" smtClean="0"/>
                        <a:t> soon.)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VTKm_ENABLE_TBB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Enable Intel Threading Building Blocks backend. Requires the TBB library.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VTKm_ENABLE_TESTING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Turn on </a:t>
                      </a:r>
                      <a:r>
                        <a:rPr lang="en-US" baseline="0" dirty="0" smtClean="0"/>
                        <a:t>header, unit, and benchmark tests.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VTKm_ENABLE_BENCHMARKS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Turn on additional timing tests.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VTKm_USE_64BIT_IDS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Enable 64bit index support. Older CUDA cards might not support 64 bit integers.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VTKm_USE_DOUBLE_PRECISION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Precision to use in floating point numbers when no other precision can be inferred. Older CUDA cards might not support 64 bit floats.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CMAKE_BUILD_TYPE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Debug, </a:t>
                      </a:r>
                      <a:r>
                        <a:rPr lang="en-US" dirty="0" err="1" smtClean="0"/>
                        <a:t>RelWithDebInfo</a:t>
                      </a:r>
                      <a:r>
                        <a:rPr lang="en-US" dirty="0" smtClean="0"/>
                        <a:t>, or Release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CMAKE_INSTALL_PREFIX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 to install headers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71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VTK-m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http://m.vtk.org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Building VTK-m</a:t>
            </a:r>
          </a:p>
          <a:p>
            <a:r>
              <a:rPr lang="en-US" dirty="0" smtClean="0">
                <a:sym typeface="Wingdings"/>
              </a:rPr>
              <a:t>Run make (or use your favorite IDE)</a:t>
            </a:r>
          </a:p>
          <a:p>
            <a:r>
              <a:rPr lang="en-US" dirty="0" smtClean="0">
                <a:sym typeface="Wingdings"/>
              </a:rPr>
              <a:t>Run tests (“make test” or “</a:t>
            </a:r>
            <a:r>
              <a:rPr lang="en-US" dirty="0" err="1" smtClean="0">
                <a:sym typeface="Wingdings"/>
              </a:rPr>
              <a:t>ctest</a:t>
            </a:r>
            <a:r>
              <a:rPr lang="en-US" dirty="0" smtClean="0">
                <a:sym typeface="Wingdings"/>
              </a:rPr>
              <a:t>”)</a:t>
            </a:r>
          </a:p>
          <a:p>
            <a:r>
              <a:rPr lang="en-US" dirty="0" smtClean="0">
                <a:sym typeface="Wingdings"/>
              </a:rPr>
              <a:t>Parallel builds (-j flag) work, too</a:t>
            </a:r>
          </a:p>
          <a:p>
            <a:pPr lvl="1"/>
            <a:r>
              <a:rPr lang="en-US" dirty="0" smtClean="0">
                <a:sym typeface="Wingdings"/>
              </a:rPr>
              <a:t>Good idea to use them as building VTK-m can take a while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28700" y="3288268"/>
            <a:ext cx="63627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nsolas"/>
                <a:cs typeface="Consolas"/>
              </a:rPr>
              <a:t>git</a:t>
            </a:r>
            <a:r>
              <a:rPr lang="en-US" dirty="0" smtClean="0">
                <a:latin typeface="Consolas"/>
                <a:cs typeface="Consolas"/>
              </a:rPr>
              <a:t> clone http://</a:t>
            </a:r>
            <a:r>
              <a:rPr lang="en-US" dirty="0" err="1" smtClean="0">
                <a:latin typeface="Consolas"/>
                <a:cs typeface="Consolas"/>
              </a:rPr>
              <a:t>gitlab.kitware.com</a:t>
            </a:r>
            <a:r>
              <a:rPr lang="en-US" dirty="0" smtClean="0">
                <a:latin typeface="Consolas"/>
                <a:cs typeface="Consolas"/>
              </a:rPr>
              <a:t>/</a:t>
            </a:r>
            <a:r>
              <a:rPr lang="en-US" dirty="0" err="1" smtClean="0">
                <a:latin typeface="Consolas"/>
                <a:cs typeface="Consolas"/>
              </a:rPr>
              <a:t>vtk</a:t>
            </a:r>
            <a:r>
              <a:rPr lang="en-US" dirty="0" smtClean="0">
                <a:latin typeface="Consolas"/>
                <a:cs typeface="Consolas"/>
              </a:rPr>
              <a:t>/</a:t>
            </a:r>
            <a:r>
              <a:rPr lang="en-US" dirty="0" err="1" smtClean="0">
                <a:latin typeface="Consolas"/>
                <a:cs typeface="Consolas"/>
              </a:rPr>
              <a:t>vtk-m.git</a:t>
            </a:r>
            <a:endParaRPr lang="en-US" dirty="0" smtClean="0">
              <a:latin typeface="Consolas"/>
              <a:cs typeface="Consolas"/>
            </a:endParaRPr>
          </a:p>
          <a:p>
            <a:r>
              <a:rPr lang="en-US" dirty="0" err="1" smtClean="0">
                <a:latin typeface="Consolas"/>
                <a:cs typeface="Consolas"/>
              </a:rPr>
              <a:t>mkdir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vtk</a:t>
            </a:r>
            <a:r>
              <a:rPr lang="en-US" dirty="0" smtClean="0">
                <a:latin typeface="Consolas"/>
                <a:cs typeface="Consolas"/>
              </a:rPr>
              <a:t>-m-build</a:t>
            </a:r>
          </a:p>
          <a:p>
            <a:r>
              <a:rPr lang="en-US" dirty="0" smtClean="0">
                <a:latin typeface="Consolas"/>
                <a:cs typeface="Consolas"/>
              </a:rPr>
              <a:t>cd </a:t>
            </a:r>
            <a:r>
              <a:rPr lang="en-US" dirty="0" err="1" smtClean="0">
                <a:latin typeface="Consolas"/>
                <a:cs typeface="Consolas"/>
              </a:rPr>
              <a:t>vtk</a:t>
            </a:r>
            <a:r>
              <a:rPr lang="en-US" dirty="0" smtClean="0">
                <a:latin typeface="Consolas"/>
                <a:cs typeface="Consolas"/>
              </a:rPr>
              <a:t>-m-build</a:t>
            </a:r>
          </a:p>
          <a:p>
            <a:r>
              <a:rPr lang="en-US" dirty="0" err="1" smtClean="0">
                <a:latin typeface="Consolas"/>
                <a:cs typeface="Consolas"/>
              </a:rPr>
              <a:t>ccmake</a:t>
            </a:r>
            <a:r>
              <a:rPr lang="en-US" dirty="0" smtClean="0">
                <a:latin typeface="Consolas"/>
                <a:cs typeface="Consolas"/>
              </a:rPr>
              <a:t> ../</a:t>
            </a:r>
            <a:r>
              <a:rPr lang="en-US" dirty="0" err="1" smtClean="0">
                <a:latin typeface="Consolas"/>
                <a:cs typeface="Consolas"/>
              </a:rPr>
              <a:t>vtk</a:t>
            </a:r>
            <a:r>
              <a:rPr lang="en-US" dirty="0" smtClean="0">
                <a:latin typeface="Consolas"/>
                <a:cs typeface="Consolas"/>
              </a:rPr>
              <a:t>-m</a:t>
            </a:r>
          </a:p>
          <a:p>
            <a:r>
              <a:rPr lang="en-US" dirty="0" smtClean="0">
                <a:latin typeface="Consolas"/>
                <a:cs typeface="Consolas"/>
              </a:rPr>
              <a:t>make</a:t>
            </a:r>
          </a:p>
          <a:p>
            <a:r>
              <a:rPr lang="en-US" dirty="0" err="1" smtClean="0">
                <a:latin typeface="Consolas"/>
                <a:cs typeface="Consolas"/>
              </a:rPr>
              <a:t>ctest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6507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know, documentation is sparse</a:t>
            </a:r>
          </a:p>
          <a:p>
            <a:r>
              <a:rPr lang="en-US" dirty="0" smtClean="0">
                <a:hlinkClick r:id="rId2"/>
              </a:rPr>
              <a:t>http://m.vtk.org</a:t>
            </a:r>
            <a:endParaRPr lang="en-US" dirty="0" smtClean="0"/>
          </a:p>
          <a:p>
            <a:r>
              <a:rPr lang="en-US" dirty="0" smtClean="0"/>
              <a:t>A user’s guide is on its way. We are also working on a textbook.</a:t>
            </a:r>
          </a:p>
          <a:p>
            <a:r>
              <a:rPr lang="en-US" dirty="0" err="1" smtClean="0"/>
              <a:t>Doxygen</a:t>
            </a:r>
            <a:r>
              <a:rPr lang="en-US" dirty="0" smtClean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418362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2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5181600" y="1302912"/>
            <a:ext cx="2248114" cy="46482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Execution Environment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552914" y="1302912"/>
            <a:ext cx="2247686" cy="46482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Control Environment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VTK-m Framework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909510" y="5951112"/>
            <a:ext cx="1534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Calibri"/>
                <a:cs typeface="Calibri"/>
              </a:rPr>
              <a:t>vtkm</a:t>
            </a:r>
            <a:r>
              <a:rPr lang="en-US" sz="2400" dirty="0" smtClean="0">
                <a:latin typeface="Calibri"/>
                <a:cs typeface="Calibri"/>
              </a:rPr>
              <a:t>::cont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32174" y="5951112"/>
            <a:ext cx="1546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Calibri"/>
                <a:cs typeface="Calibri"/>
              </a:rPr>
              <a:t>vtkm</a:t>
            </a:r>
            <a:r>
              <a:rPr lang="en-US" sz="2400" dirty="0" smtClean="0">
                <a:latin typeface="Calibri"/>
                <a:cs typeface="Calibri"/>
              </a:rPr>
              <a:t>::exec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189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5181600" y="1302912"/>
            <a:ext cx="2248114" cy="46482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Execution Environment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552914" y="1302912"/>
            <a:ext cx="2247686" cy="46482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Control Environment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/>
              <a:cs typeface="Calibri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Data Set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/>
                <a:cs typeface="Calibri"/>
              </a:rPr>
              <a:t>Array Handle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Invoke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19314" y="1150512"/>
            <a:ext cx="2133600" cy="1371600"/>
            <a:chOff x="0" y="990600"/>
            <a:chExt cx="2133600" cy="1371600"/>
          </a:xfrm>
        </p:grpSpPr>
        <p:pic>
          <p:nvPicPr>
            <p:cNvPr id="5" name="Picture 4" descr="Captur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90600"/>
              <a:ext cx="1667510" cy="137160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 bwMode="auto">
            <a:xfrm>
              <a:off x="1524000" y="1676400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VTK-m Framework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09510" y="5951112"/>
            <a:ext cx="1534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Calibri"/>
                <a:cs typeface="Calibri"/>
              </a:rPr>
              <a:t>vtkm</a:t>
            </a:r>
            <a:r>
              <a:rPr lang="en-US" sz="2400" dirty="0" smtClean="0">
                <a:latin typeface="Calibri"/>
                <a:cs typeface="Calibri"/>
              </a:rPr>
              <a:t>::cont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32174" y="5951112"/>
            <a:ext cx="1546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Calibri"/>
                <a:cs typeface="Calibri"/>
              </a:rPr>
              <a:t>vtkm</a:t>
            </a:r>
            <a:r>
              <a:rPr lang="en-US" sz="2400" dirty="0" smtClean="0">
                <a:latin typeface="Calibri"/>
                <a:cs typeface="Calibri"/>
              </a:rPr>
              <a:t>::exec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61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5181600" y="1302912"/>
            <a:ext cx="2248114" cy="46482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Execution Environment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/>
              <a:cs typeface="Calibri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/>
                <a:cs typeface="Calibri"/>
              </a:rPr>
              <a:t>Cell Operations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Field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 Operations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/>
                <a:cs typeface="Calibri"/>
              </a:rPr>
              <a:t>Basic Math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Make Cells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552914" y="1302912"/>
            <a:ext cx="2247686" cy="46482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Control Environment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/>
              <a:cs typeface="Calibri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Data Set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/>
                <a:cs typeface="Calibri"/>
              </a:rPr>
              <a:t>Array Handle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Invoke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115514" y="2484012"/>
            <a:ext cx="533400" cy="22098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Worklet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19314" y="1150512"/>
            <a:ext cx="2133600" cy="1371600"/>
            <a:chOff x="0" y="990600"/>
            <a:chExt cx="2133600" cy="1371600"/>
          </a:xfrm>
        </p:grpSpPr>
        <p:pic>
          <p:nvPicPr>
            <p:cNvPr id="5" name="Picture 4" descr="Captur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90600"/>
              <a:ext cx="1667510" cy="137160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 bwMode="auto">
            <a:xfrm>
              <a:off x="1524000" y="1676400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6" name="Elbow Connector 15"/>
          <p:cNvCxnSpPr>
            <a:endCxn id="7" idx="0"/>
          </p:cNvCxnSpPr>
          <p:nvPr/>
        </p:nvCxnSpPr>
        <p:spPr bwMode="auto">
          <a:xfrm>
            <a:off x="7429714" y="1836312"/>
            <a:ext cx="952500" cy="64770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Elbow Connector 22"/>
          <p:cNvCxnSpPr>
            <a:stCxn id="7" idx="2"/>
          </p:cNvCxnSpPr>
          <p:nvPr/>
        </p:nvCxnSpPr>
        <p:spPr bwMode="auto">
          <a:xfrm rot="5400000">
            <a:off x="7582114" y="4541412"/>
            <a:ext cx="647700" cy="95250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VTK-m Framework</a:t>
            </a:r>
            <a:endParaRPr lang="en-US" dirty="0"/>
          </a:p>
        </p:txBody>
      </p:sp>
      <p:pic>
        <p:nvPicPr>
          <p:cNvPr id="17" name="Picture 16" descr="Captu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714" y="1536345"/>
            <a:ext cx="292467" cy="3017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09510" y="5951112"/>
            <a:ext cx="1534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Calibri"/>
                <a:cs typeface="Calibri"/>
              </a:rPr>
              <a:t>vtkm</a:t>
            </a:r>
            <a:r>
              <a:rPr lang="en-US" sz="2400" dirty="0" smtClean="0">
                <a:latin typeface="Calibri"/>
                <a:cs typeface="Calibri"/>
              </a:rPr>
              <a:t>::cont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32174" y="5951112"/>
            <a:ext cx="1546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Calibri"/>
                <a:cs typeface="Calibri"/>
              </a:rPr>
              <a:t>vtkm</a:t>
            </a:r>
            <a:r>
              <a:rPr lang="en-US" sz="2400" dirty="0" smtClean="0">
                <a:latin typeface="Calibri"/>
                <a:cs typeface="Calibri"/>
              </a:rPr>
              <a:t>::exec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3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5181600" y="1302912"/>
            <a:ext cx="2248114" cy="46482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Execution Environment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/>
              <a:cs typeface="Calibri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/>
                <a:cs typeface="Calibri"/>
              </a:rPr>
              <a:t>Cell Operations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Field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 Operations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/>
                <a:cs typeface="Calibri"/>
              </a:rPr>
              <a:t>Basic Math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Make Cells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552914" y="1302912"/>
            <a:ext cx="2247686" cy="46482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Control Environment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/>
              <a:cs typeface="Calibri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Data Set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/>
                <a:cs typeface="Calibri"/>
              </a:rPr>
              <a:t>Array Handle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Invoke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115514" y="2484012"/>
            <a:ext cx="533400" cy="22098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Worklet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19314" y="1150512"/>
            <a:ext cx="2133600" cy="1371600"/>
            <a:chOff x="0" y="990600"/>
            <a:chExt cx="2133600" cy="1371600"/>
          </a:xfrm>
        </p:grpSpPr>
        <p:pic>
          <p:nvPicPr>
            <p:cNvPr id="5" name="Picture 4" descr="Captur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90600"/>
              <a:ext cx="1667510" cy="137160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 bwMode="auto">
            <a:xfrm>
              <a:off x="1524000" y="1676400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419314" y="4655712"/>
            <a:ext cx="2133600" cy="1371600"/>
            <a:chOff x="0" y="4495800"/>
            <a:chExt cx="2133600" cy="1371600"/>
          </a:xfrm>
        </p:grpSpPr>
        <p:pic>
          <p:nvPicPr>
            <p:cNvPr id="6" name="Picture 5" descr="Clip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495800"/>
              <a:ext cx="1731645" cy="1371600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 bwMode="auto">
            <a:xfrm flipH="1">
              <a:off x="1524000" y="5181600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6" name="Elbow Connector 15"/>
          <p:cNvCxnSpPr>
            <a:endCxn id="7" idx="0"/>
          </p:cNvCxnSpPr>
          <p:nvPr/>
        </p:nvCxnSpPr>
        <p:spPr bwMode="auto">
          <a:xfrm>
            <a:off x="7429714" y="1836312"/>
            <a:ext cx="952500" cy="64770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Elbow Connector 22"/>
          <p:cNvCxnSpPr>
            <a:stCxn id="7" idx="2"/>
          </p:cNvCxnSpPr>
          <p:nvPr/>
        </p:nvCxnSpPr>
        <p:spPr bwMode="auto">
          <a:xfrm rot="5400000">
            <a:off x="7582114" y="4541412"/>
            <a:ext cx="647700" cy="95250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VTK-m Framework</a:t>
            </a:r>
            <a:endParaRPr lang="en-US" dirty="0"/>
          </a:p>
        </p:txBody>
      </p:sp>
      <p:pic>
        <p:nvPicPr>
          <p:cNvPr id="17" name="Picture 16" descr="Captur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714" y="1536345"/>
            <a:ext cx="292467" cy="3017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09510" y="5951112"/>
            <a:ext cx="1534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Calibri"/>
                <a:cs typeface="Calibri"/>
              </a:rPr>
              <a:t>vtkm</a:t>
            </a:r>
            <a:r>
              <a:rPr lang="en-US" sz="2400" dirty="0" smtClean="0">
                <a:latin typeface="Calibri"/>
                <a:cs typeface="Calibri"/>
              </a:rPr>
              <a:t>::cont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32174" y="5951112"/>
            <a:ext cx="1546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Calibri"/>
                <a:cs typeface="Calibri"/>
              </a:rPr>
              <a:t>vtkm</a:t>
            </a:r>
            <a:r>
              <a:rPr lang="en-US" sz="2400" dirty="0" smtClean="0">
                <a:latin typeface="Calibri"/>
                <a:cs typeface="Calibri"/>
              </a:rPr>
              <a:t>::exec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993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material is based upon work supported by the U.S. Department </a:t>
            </a:r>
            <a:r>
              <a:rPr lang="en-US" dirty="0" smtClean="0"/>
              <a:t>of Energy</a:t>
            </a:r>
            <a:r>
              <a:rPr lang="en-US" dirty="0"/>
              <a:t>, Office of Science, Office of Advanced Scientific </a:t>
            </a:r>
            <a:r>
              <a:rPr lang="en-US" dirty="0" smtClean="0"/>
              <a:t>Computing Research</a:t>
            </a:r>
            <a:r>
              <a:rPr lang="en-US" dirty="0"/>
              <a:t>, under Award Numbers 10-014707, 12-015215, and 14-017566.</a:t>
            </a:r>
          </a:p>
        </p:txBody>
      </p:sp>
      <p:pic>
        <p:nvPicPr>
          <p:cNvPr id="4" name="Picture 3" descr="SDAV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692" y="5010523"/>
            <a:ext cx="6835317" cy="951753"/>
          </a:xfrm>
          <a:prstGeom prst="rect">
            <a:avLst/>
          </a:prstGeom>
        </p:spPr>
      </p:pic>
      <p:pic>
        <p:nvPicPr>
          <p:cNvPr id="11" name="Picture 10" descr="XVisLogo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35" y="3182164"/>
            <a:ext cx="2434766" cy="134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6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5181600" y="1302912"/>
            <a:ext cx="2248114" cy="46482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Execution Environment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/>
              <a:cs typeface="Calibri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/>
                <a:cs typeface="Calibri"/>
              </a:rPr>
              <a:t>Cell Operations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Field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 Operations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/>
                <a:cs typeface="Calibri"/>
              </a:rPr>
              <a:t>Basic Math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Make Cells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552914" y="1302912"/>
            <a:ext cx="2247686" cy="46482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Control Environment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/>
              <a:cs typeface="Calibri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Dat</a:t>
            </a:r>
            <a:r>
              <a:rPr lang="en-US" sz="1600" dirty="0" smtClean="0">
                <a:latin typeface="Calibri"/>
                <a:cs typeface="Calibri"/>
              </a:rPr>
              <a:t>a Set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/>
                <a:cs typeface="Calibri"/>
              </a:rPr>
              <a:t>Array Handle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Invoke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324564" y="2369712"/>
            <a:ext cx="1333500" cy="2514600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Device Adapter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/>
                <a:cs typeface="Calibri"/>
              </a:rPr>
              <a:t>Allocate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/>
                <a:cs typeface="Calibri"/>
              </a:rPr>
              <a:t>Transfer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Schedule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Calibri"/>
                <a:cs typeface="Calibri"/>
              </a:rPr>
              <a:t>Sort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…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115514" y="2484012"/>
            <a:ext cx="533400" cy="22098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Worklet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19314" y="1150512"/>
            <a:ext cx="2133600" cy="1371600"/>
            <a:chOff x="0" y="990600"/>
            <a:chExt cx="2133600" cy="1371600"/>
          </a:xfrm>
        </p:grpSpPr>
        <p:pic>
          <p:nvPicPr>
            <p:cNvPr id="5" name="Picture 4" descr="Captur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90600"/>
              <a:ext cx="1667510" cy="137160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 bwMode="auto">
            <a:xfrm>
              <a:off x="1524000" y="1676400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419314" y="4655712"/>
            <a:ext cx="2133600" cy="1371600"/>
            <a:chOff x="0" y="4495800"/>
            <a:chExt cx="2133600" cy="1371600"/>
          </a:xfrm>
        </p:grpSpPr>
        <p:pic>
          <p:nvPicPr>
            <p:cNvPr id="6" name="Picture 5" descr="Clip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495800"/>
              <a:ext cx="1731645" cy="1371600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 bwMode="auto">
            <a:xfrm flipH="1">
              <a:off x="1524000" y="5181600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6" name="Elbow Connector 15"/>
          <p:cNvCxnSpPr>
            <a:endCxn id="7" idx="0"/>
          </p:cNvCxnSpPr>
          <p:nvPr/>
        </p:nvCxnSpPr>
        <p:spPr bwMode="auto">
          <a:xfrm>
            <a:off x="7429714" y="1836312"/>
            <a:ext cx="952500" cy="64770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Elbow Connector 22"/>
          <p:cNvCxnSpPr>
            <a:stCxn id="7" idx="2"/>
          </p:cNvCxnSpPr>
          <p:nvPr/>
        </p:nvCxnSpPr>
        <p:spPr bwMode="auto">
          <a:xfrm rot="5400000">
            <a:off x="7582114" y="4541412"/>
            <a:ext cx="647700" cy="952500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VTK-m Framework</a:t>
            </a:r>
            <a:endParaRPr lang="en-US" dirty="0"/>
          </a:p>
        </p:txBody>
      </p:sp>
      <p:pic>
        <p:nvPicPr>
          <p:cNvPr id="17" name="Picture 16" descr="Captur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714" y="1536345"/>
            <a:ext cx="292467" cy="3017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09510" y="5951112"/>
            <a:ext cx="1534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Calibri"/>
                <a:cs typeface="Calibri"/>
              </a:rPr>
              <a:t>vtkm</a:t>
            </a:r>
            <a:r>
              <a:rPr lang="en-US" sz="2400" dirty="0" smtClean="0">
                <a:latin typeface="Calibri"/>
                <a:cs typeface="Calibri"/>
              </a:rPr>
              <a:t>::cont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32174" y="5951112"/>
            <a:ext cx="1546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Calibri"/>
                <a:cs typeface="Calibri"/>
              </a:rPr>
              <a:t>vtkm</a:t>
            </a:r>
            <a:r>
              <a:rPr lang="en-US" sz="2400" dirty="0" smtClean="0">
                <a:latin typeface="Calibri"/>
                <a:cs typeface="Calibri"/>
              </a:rPr>
              <a:t>::exec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051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Adapter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Tag (</a:t>
            </a:r>
            <a:r>
              <a:rPr lang="en-US" sz="1800" dirty="0" err="1" smtClean="0">
                <a:latin typeface="Consolas"/>
                <a:cs typeface="Consolas"/>
              </a:rPr>
              <a:t>struct</a:t>
            </a:r>
            <a:r>
              <a:rPr lang="en-US" sz="1800" dirty="0" smtClean="0">
                <a:latin typeface="Consolas"/>
                <a:cs typeface="Consolas"/>
              </a:rPr>
              <a:t> </a:t>
            </a:r>
            <a:r>
              <a:rPr lang="en-US" sz="1800" dirty="0" err="1" smtClean="0">
                <a:latin typeface="Consolas"/>
                <a:cs typeface="Consolas"/>
              </a:rPr>
              <a:t>DeviceAdapterFoo</a:t>
            </a:r>
            <a:r>
              <a:rPr lang="en-US" sz="1800" dirty="0" smtClean="0">
                <a:latin typeface="Consolas"/>
                <a:cs typeface="Consolas"/>
              </a:rPr>
              <a:t> {  };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Execution Array Manager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Schedule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Scan</a:t>
            </a:r>
          </a:p>
          <a:p>
            <a:r>
              <a:rPr lang="en-US" dirty="0" smtClean="0"/>
              <a:t>Sort</a:t>
            </a:r>
          </a:p>
          <a:p>
            <a:r>
              <a:rPr lang="en-US" dirty="0" smtClean="0"/>
              <a:t>Other Support algorithms</a:t>
            </a:r>
          </a:p>
          <a:p>
            <a:pPr lvl="1"/>
            <a:r>
              <a:rPr lang="en-US" dirty="0" smtClean="0"/>
              <a:t>Stream compact, copy, parallel find, unique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2568422" y="1999348"/>
            <a:ext cx="5371886" cy="986844"/>
            <a:chOff x="1752600" y="1828800"/>
            <a:chExt cx="5371886" cy="986844"/>
          </a:xfrm>
        </p:grpSpPr>
        <p:grpSp>
          <p:nvGrpSpPr>
            <p:cNvPr id="59" name="Group 58"/>
            <p:cNvGrpSpPr/>
            <p:nvPr/>
          </p:nvGrpSpPr>
          <p:grpSpPr>
            <a:xfrm>
              <a:off x="1752600" y="1828800"/>
              <a:ext cx="2247686" cy="986844"/>
              <a:chOff x="1752600" y="1908756"/>
              <a:chExt cx="2247686" cy="986844"/>
            </a:xfrm>
          </p:grpSpPr>
          <p:sp>
            <p:nvSpPr>
              <p:cNvPr id="4" name="Rounded Rectangle 3"/>
              <p:cNvSpPr/>
              <p:nvPr/>
            </p:nvSpPr>
            <p:spPr bwMode="auto">
              <a:xfrm>
                <a:off x="1752600" y="1908756"/>
                <a:ext cx="2247686" cy="986844"/>
              </a:xfrm>
              <a:prstGeom prst="round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Control Environment</a:t>
                </a:r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1843516" y="2487452"/>
                <a:ext cx="2065855" cy="114300"/>
                <a:chOff x="1828281" y="2571750"/>
                <a:chExt cx="2065855" cy="114300"/>
              </a:xfrm>
              <a:solidFill>
                <a:schemeClr val="bg1">
                  <a:alpha val="25000"/>
                </a:schemeClr>
              </a:solidFill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1828281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1945402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055469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2172590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2286890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2404011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2514077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2631198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2745498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2862619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2972686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3089807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3204107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3321228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3431294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3548415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3662715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3779836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0" name="Group 59"/>
            <p:cNvGrpSpPr/>
            <p:nvPr/>
          </p:nvGrpSpPr>
          <p:grpSpPr>
            <a:xfrm>
              <a:off x="4876800" y="1828800"/>
              <a:ext cx="2247686" cy="986844"/>
              <a:chOff x="4876800" y="1908756"/>
              <a:chExt cx="2247686" cy="986844"/>
            </a:xfrm>
          </p:grpSpPr>
          <p:sp>
            <p:nvSpPr>
              <p:cNvPr id="39" name="Rounded Rectangle 38"/>
              <p:cNvSpPr/>
              <p:nvPr/>
            </p:nvSpPr>
            <p:spPr bwMode="auto">
              <a:xfrm>
                <a:off x="4876800" y="1908756"/>
                <a:ext cx="2247686" cy="986844"/>
              </a:xfrm>
              <a:prstGeom prst="round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Execution Environment</a:t>
                </a: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4967716" y="2487452"/>
                <a:ext cx="2065855" cy="114300"/>
                <a:chOff x="1828281" y="2571750"/>
                <a:chExt cx="2065855" cy="114300"/>
              </a:xfrm>
              <a:solidFill>
                <a:schemeClr val="bg1">
                  <a:alpha val="25000"/>
                </a:schemeClr>
              </a:solidFill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1828281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1945402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2055469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2172590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2286890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2404011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514077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631198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2745498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2862619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2972686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3089807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3204107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3321228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3431294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3548415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3662715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3779836" y="2571750"/>
                  <a:ext cx="114300" cy="1143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4" name="Straight Arrow Connector 63"/>
            <p:cNvCxnSpPr>
              <a:stCxn id="23" idx="3"/>
              <a:endCxn id="41" idx="1"/>
            </p:cNvCxnSpPr>
            <p:nvPr/>
          </p:nvCxnSpPr>
          <p:spPr>
            <a:xfrm>
              <a:off x="3909371" y="2464646"/>
              <a:ext cx="1058345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1913257" y="4599708"/>
            <a:ext cx="6682216" cy="311486"/>
            <a:chOff x="1581257" y="4260514"/>
            <a:chExt cx="6682216" cy="311486"/>
          </a:xfrm>
        </p:grpSpPr>
        <p:grpSp>
          <p:nvGrpSpPr>
            <p:cNvPr id="105" name="Group 104"/>
            <p:cNvGrpSpPr/>
            <p:nvPr/>
          </p:nvGrpSpPr>
          <p:grpSpPr>
            <a:xfrm>
              <a:off x="1581257" y="4267200"/>
              <a:ext cx="3048000" cy="304800"/>
              <a:chOff x="1581257" y="4267200"/>
              <a:chExt cx="3048000" cy="304800"/>
            </a:xfrm>
          </p:grpSpPr>
          <p:sp>
            <p:nvSpPr>
              <p:cNvPr id="94" name="Rectangle 93"/>
              <p:cNvSpPr>
                <a:spLocks noChangeAspect="1"/>
              </p:cNvSpPr>
              <p:nvPr/>
            </p:nvSpPr>
            <p:spPr>
              <a:xfrm>
                <a:off x="15812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8</a:t>
                </a:r>
                <a:endParaRPr lang="en-US" dirty="0"/>
              </a:p>
            </p:txBody>
          </p:sp>
          <p:sp>
            <p:nvSpPr>
              <p:cNvPr id="95" name="Rectangle 94"/>
              <p:cNvSpPr>
                <a:spLocks noChangeAspect="1"/>
              </p:cNvSpPr>
              <p:nvPr/>
            </p:nvSpPr>
            <p:spPr>
              <a:xfrm>
                <a:off x="18860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96" name="Rectangle 95"/>
              <p:cNvSpPr>
                <a:spLocks noChangeAspect="1"/>
              </p:cNvSpPr>
              <p:nvPr/>
            </p:nvSpPr>
            <p:spPr>
              <a:xfrm>
                <a:off x="21908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97" name="Rectangle 96"/>
              <p:cNvSpPr>
                <a:spLocks noChangeAspect="1"/>
              </p:cNvSpPr>
              <p:nvPr/>
            </p:nvSpPr>
            <p:spPr>
              <a:xfrm>
                <a:off x="24956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98" name="Rectangle 97"/>
              <p:cNvSpPr>
                <a:spLocks noChangeAspect="1"/>
              </p:cNvSpPr>
              <p:nvPr/>
            </p:nvSpPr>
            <p:spPr>
              <a:xfrm>
                <a:off x="28004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99" name="Rectangle 98"/>
              <p:cNvSpPr>
                <a:spLocks noChangeAspect="1"/>
              </p:cNvSpPr>
              <p:nvPr/>
            </p:nvSpPr>
            <p:spPr>
              <a:xfrm>
                <a:off x="31052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6</a:t>
                </a:r>
                <a:endParaRPr lang="en-US" dirty="0"/>
              </a:p>
            </p:txBody>
          </p:sp>
          <p:sp>
            <p:nvSpPr>
              <p:cNvPr id="100" name="Rectangle 99"/>
              <p:cNvSpPr>
                <a:spLocks noChangeAspect="1"/>
              </p:cNvSpPr>
              <p:nvPr/>
            </p:nvSpPr>
            <p:spPr>
              <a:xfrm>
                <a:off x="34100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01" name="Rectangle 100"/>
              <p:cNvSpPr>
                <a:spLocks noChangeAspect="1"/>
              </p:cNvSpPr>
              <p:nvPr/>
            </p:nvSpPr>
            <p:spPr>
              <a:xfrm>
                <a:off x="37148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7</a:t>
                </a:r>
                <a:endParaRPr lang="en-US" dirty="0"/>
              </a:p>
            </p:txBody>
          </p:sp>
          <p:sp>
            <p:nvSpPr>
              <p:cNvPr id="102" name="Rectangle 101"/>
              <p:cNvSpPr>
                <a:spLocks noChangeAspect="1"/>
              </p:cNvSpPr>
              <p:nvPr/>
            </p:nvSpPr>
            <p:spPr>
              <a:xfrm>
                <a:off x="40196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103" name="Rectangle 102"/>
              <p:cNvSpPr>
                <a:spLocks noChangeAspect="1"/>
              </p:cNvSpPr>
              <p:nvPr/>
            </p:nvSpPr>
            <p:spPr>
              <a:xfrm>
                <a:off x="43244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5215473" y="4260514"/>
              <a:ext cx="3048000" cy="304800"/>
              <a:chOff x="1581257" y="4267200"/>
              <a:chExt cx="3048000" cy="304800"/>
            </a:xfrm>
          </p:grpSpPr>
          <p:sp>
            <p:nvSpPr>
              <p:cNvPr id="107" name="Rectangle 106"/>
              <p:cNvSpPr>
                <a:spLocks noChangeAspect="1"/>
              </p:cNvSpPr>
              <p:nvPr/>
            </p:nvSpPr>
            <p:spPr>
              <a:xfrm>
                <a:off x="15812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8</a:t>
                </a:r>
                <a:endParaRPr lang="en-US" dirty="0"/>
              </a:p>
            </p:txBody>
          </p:sp>
          <p:sp>
            <p:nvSpPr>
              <p:cNvPr id="108" name="Rectangle 107"/>
              <p:cNvSpPr>
                <a:spLocks noChangeAspect="1"/>
              </p:cNvSpPr>
              <p:nvPr/>
            </p:nvSpPr>
            <p:spPr>
              <a:xfrm>
                <a:off x="18860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11</a:t>
                </a:r>
                <a:endParaRPr lang="en-US" dirty="0"/>
              </a:p>
            </p:txBody>
          </p:sp>
          <p:sp>
            <p:nvSpPr>
              <p:cNvPr id="109" name="Rectangle 108"/>
              <p:cNvSpPr>
                <a:spLocks noChangeAspect="1"/>
              </p:cNvSpPr>
              <p:nvPr/>
            </p:nvSpPr>
            <p:spPr>
              <a:xfrm>
                <a:off x="21908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16</a:t>
                </a:r>
                <a:endParaRPr lang="en-US" dirty="0"/>
              </a:p>
            </p:txBody>
          </p:sp>
          <p:sp>
            <p:nvSpPr>
              <p:cNvPr id="110" name="Rectangle 109"/>
              <p:cNvSpPr>
                <a:spLocks noChangeAspect="1"/>
              </p:cNvSpPr>
              <p:nvPr/>
            </p:nvSpPr>
            <p:spPr>
              <a:xfrm>
                <a:off x="24956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21</a:t>
                </a:r>
                <a:endParaRPr lang="en-US" dirty="0"/>
              </a:p>
            </p:txBody>
          </p:sp>
          <p:sp>
            <p:nvSpPr>
              <p:cNvPr id="111" name="Rectangle 110"/>
              <p:cNvSpPr>
                <a:spLocks noChangeAspect="1"/>
              </p:cNvSpPr>
              <p:nvPr/>
            </p:nvSpPr>
            <p:spPr>
              <a:xfrm>
                <a:off x="28004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24</a:t>
                </a:r>
                <a:endParaRPr lang="en-US" dirty="0"/>
              </a:p>
            </p:txBody>
          </p:sp>
          <p:sp>
            <p:nvSpPr>
              <p:cNvPr id="112" name="Rectangle 111"/>
              <p:cNvSpPr>
                <a:spLocks noChangeAspect="1"/>
              </p:cNvSpPr>
              <p:nvPr/>
            </p:nvSpPr>
            <p:spPr>
              <a:xfrm>
                <a:off x="31052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30</a:t>
                </a:r>
                <a:endParaRPr lang="en-US" dirty="0"/>
              </a:p>
            </p:txBody>
          </p:sp>
          <p:sp>
            <p:nvSpPr>
              <p:cNvPr id="113" name="Rectangle 112"/>
              <p:cNvSpPr>
                <a:spLocks noChangeAspect="1"/>
              </p:cNvSpPr>
              <p:nvPr/>
            </p:nvSpPr>
            <p:spPr>
              <a:xfrm>
                <a:off x="34100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30</a:t>
                </a:r>
                <a:endParaRPr lang="en-US" dirty="0"/>
              </a:p>
            </p:txBody>
          </p:sp>
          <p:sp>
            <p:nvSpPr>
              <p:cNvPr id="114" name="Rectangle 113"/>
              <p:cNvSpPr>
                <a:spLocks noChangeAspect="1"/>
              </p:cNvSpPr>
              <p:nvPr/>
            </p:nvSpPr>
            <p:spPr>
              <a:xfrm>
                <a:off x="37148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37</a:t>
                </a:r>
                <a:endParaRPr lang="en-US" dirty="0"/>
              </a:p>
            </p:txBody>
          </p:sp>
          <p:sp>
            <p:nvSpPr>
              <p:cNvPr id="115" name="Rectangle 114"/>
              <p:cNvSpPr>
                <a:spLocks noChangeAspect="1"/>
              </p:cNvSpPr>
              <p:nvPr/>
            </p:nvSpPr>
            <p:spPr>
              <a:xfrm>
                <a:off x="40196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41</a:t>
                </a:r>
                <a:endParaRPr lang="en-US" dirty="0"/>
              </a:p>
            </p:txBody>
          </p:sp>
          <p:sp>
            <p:nvSpPr>
              <p:cNvPr id="116" name="Rectangle 115"/>
              <p:cNvSpPr>
                <a:spLocks noChangeAspect="1"/>
              </p:cNvSpPr>
              <p:nvPr/>
            </p:nvSpPr>
            <p:spPr>
              <a:xfrm>
                <a:off x="43244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41</a:t>
                </a:r>
                <a:endParaRPr lang="en-US" dirty="0"/>
              </a:p>
            </p:txBody>
          </p:sp>
        </p:grpSp>
        <p:cxnSp>
          <p:nvCxnSpPr>
            <p:cNvPr id="118" name="Straight Arrow Connector 117"/>
            <p:cNvCxnSpPr>
              <a:stCxn id="103" idx="3"/>
              <a:endCxn id="107" idx="1"/>
            </p:cNvCxnSpPr>
            <p:nvPr/>
          </p:nvCxnSpPr>
          <p:spPr>
            <a:xfrm flipV="1">
              <a:off x="4629257" y="4412914"/>
              <a:ext cx="586216" cy="66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1913257" y="5063594"/>
            <a:ext cx="6682216" cy="311486"/>
            <a:chOff x="1581257" y="4260514"/>
            <a:chExt cx="6682216" cy="311486"/>
          </a:xfrm>
        </p:grpSpPr>
        <p:grpSp>
          <p:nvGrpSpPr>
            <p:cNvPr id="122" name="Group 121"/>
            <p:cNvGrpSpPr/>
            <p:nvPr/>
          </p:nvGrpSpPr>
          <p:grpSpPr>
            <a:xfrm>
              <a:off x="1581257" y="4267200"/>
              <a:ext cx="3048000" cy="304800"/>
              <a:chOff x="1581257" y="4267200"/>
              <a:chExt cx="3048000" cy="304800"/>
            </a:xfrm>
          </p:grpSpPr>
          <p:sp>
            <p:nvSpPr>
              <p:cNvPr id="135" name="Rectangle 134"/>
              <p:cNvSpPr>
                <a:spLocks noChangeAspect="1"/>
              </p:cNvSpPr>
              <p:nvPr/>
            </p:nvSpPr>
            <p:spPr>
              <a:xfrm>
                <a:off x="15812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8</a:t>
                </a:r>
                <a:endParaRPr lang="en-US" dirty="0"/>
              </a:p>
            </p:txBody>
          </p:sp>
          <p:sp>
            <p:nvSpPr>
              <p:cNvPr id="136" name="Rectangle 135"/>
              <p:cNvSpPr>
                <a:spLocks noChangeAspect="1"/>
              </p:cNvSpPr>
              <p:nvPr/>
            </p:nvSpPr>
            <p:spPr>
              <a:xfrm>
                <a:off x="18860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137" name="Rectangle 136"/>
              <p:cNvSpPr>
                <a:spLocks noChangeAspect="1"/>
              </p:cNvSpPr>
              <p:nvPr/>
            </p:nvSpPr>
            <p:spPr>
              <a:xfrm>
                <a:off x="21908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138" name="Rectangle 137"/>
              <p:cNvSpPr>
                <a:spLocks noChangeAspect="1"/>
              </p:cNvSpPr>
              <p:nvPr/>
            </p:nvSpPr>
            <p:spPr>
              <a:xfrm>
                <a:off x="24956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139" name="Rectangle 138"/>
              <p:cNvSpPr>
                <a:spLocks noChangeAspect="1"/>
              </p:cNvSpPr>
              <p:nvPr/>
            </p:nvSpPr>
            <p:spPr>
              <a:xfrm>
                <a:off x="28004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140" name="Rectangle 139"/>
              <p:cNvSpPr>
                <a:spLocks noChangeAspect="1"/>
              </p:cNvSpPr>
              <p:nvPr/>
            </p:nvSpPr>
            <p:spPr>
              <a:xfrm>
                <a:off x="31052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6</a:t>
                </a:r>
                <a:endParaRPr lang="en-US" dirty="0"/>
              </a:p>
            </p:txBody>
          </p:sp>
          <p:sp>
            <p:nvSpPr>
              <p:cNvPr id="141" name="Rectangle 140"/>
              <p:cNvSpPr>
                <a:spLocks noChangeAspect="1"/>
              </p:cNvSpPr>
              <p:nvPr/>
            </p:nvSpPr>
            <p:spPr>
              <a:xfrm>
                <a:off x="34100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42" name="Rectangle 141"/>
              <p:cNvSpPr>
                <a:spLocks noChangeAspect="1"/>
              </p:cNvSpPr>
              <p:nvPr/>
            </p:nvSpPr>
            <p:spPr>
              <a:xfrm>
                <a:off x="37148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7</a:t>
                </a:r>
                <a:endParaRPr lang="en-US" dirty="0"/>
              </a:p>
            </p:txBody>
          </p:sp>
          <p:sp>
            <p:nvSpPr>
              <p:cNvPr id="143" name="Rectangle 142"/>
              <p:cNvSpPr>
                <a:spLocks noChangeAspect="1"/>
              </p:cNvSpPr>
              <p:nvPr/>
            </p:nvSpPr>
            <p:spPr>
              <a:xfrm>
                <a:off x="40196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144" name="Rectangle 143"/>
              <p:cNvSpPr>
                <a:spLocks noChangeAspect="1"/>
              </p:cNvSpPr>
              <p:nvPr/>
            </p:nvSpPr>
            <p:spPr>
              <a:xfrm>
                <a:off x="43244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>
              <a:off x="5215473" y="4260514"/>
              <a:ext cx="3048000" cy="304800"/>
              <a:chOff x="1581257" y="4267200"/>
              <a:chExt cx="3048000" cy="304800"/>
            </a:xfrm>
          </p:grpSpPr>
          <p:sp>
            <p:nvSpPr>
              <p:cNvPr id="125" name="Rectangle 124"/>
              <p:cNvSpPr>
                <a:spLocks noChangeAspect="1"/>
              </p:cNvSpPr>
              <p:nvPr/>
            </p:nvSpPr>
            <p:spPr>
              <a:xfrm>
                <a:off x="15812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26" name="Rectangle 125"/>
              <p:cNvSpPr>
                <a:spLocks noChangeAspect="1"/>
              </p:cNvSpPr>
              <p:nvPr/>
            </p:nvSpPr>
            <p:spPr>
              <a:xfrm>
                <a:off x="18860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27" name="Rectangle 126"/>
              <p:cNvSpPr>
                <a:spLocks noChangeAspect="1"/>
              </p:cNvSpPr>
              <p:nvPr/>
            </p:nvSpPr>
            <p:spPr>
              <a:xfrm>
                <a:off x="21908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128" name="Rectangle 127"/>
              <p:cNvSpPr>
                <a:spLocks noChangeAspect="1"/>
              </p:cNvSpPr>
              <p:nvPr/>
            </p:nvSpPr>
            <p:spPr>
              <a:xfrm>
                <a:off x="24956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129" name="Rectangle 128"/>
              <p:cNvSpPr>
                <a:spLocks noChangeAspect="1"/>
              </p:cNvSpPr>
              <p:nvPr/>
            </p:nvSpPr>
            <p:spPr>
              <a:xfrm>
                <a:off x="28004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130" name="Rectangle 129"/>
              <p:cNvSpPr>
                <a:spLocks noChangeAspect="1"/>
              </p:cNvSpPr>
              <p:nvPr/>
            </p:nvSpPr>
            <p:spPr>
              <a:xfrm>
                <a:off x="31052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131" name="Rectangle 130"/>
              <p:cNvSpPr>
                <a:spLocks noChangeAspect="1"/>
              </p:cNvSpPr>
              <p:nvPr/>
            </p:nvSpPr>
            <p:spPr>
              <a:xfrm>
                <a:off x="34100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132" name="Rectangle 131"/>
              <p:cNvSpPr>
                <a:spLocks noChangeAspect="1"/>
              </p:cNvSpPr>
              <p:nvPr/>
            </p:nvSpPr>
            <p:spPr>
              <a:xfrm>
                <a:off x="37148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6</a:t>
                </a:r>
                <a:endParaRPr lang="en-US" dirty="0"/>
              </a:p>
            </p:txBody>
          </p:sp>
          <p:sp>
            <p:nvSpPr>
              <p:cNvPr id="133" name="Rectangle 132"/>
              <p:cNvSpPr>
                <a:spLocks noChangeAspect="1"/>
              </p:cNvSpPr>
              <p:nvPr/>
            </p:nvSpPr>
            <p:spPr>
              <a:xfrm>
                <a:off x="40196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7</a:t>
                </a:r>
                <a:endParaRPr lang="en-US" dirty="0"/>
              </a:p>
            </p:txBody>
          </p:sp>
          <p:sp>
            <p:nvSpPr>
              <p:cNvPr id="134" name="Rectangle 133"/>
              <p:cNvSpPr>
                <a:spLocks noChangeAspect="1"/>
              </p:cNvSpPr>
              <p:nvPr/>
            </p:nvSpPr>
            <p:spPr>
              <a:xfrm>
                <a:off x="4324457" y="42672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 smtClean="0"/>
                  <a:t>8</a:t>
                </a:r>
                <a:endParaRPr lang="en-US" dirty="0"/>
              </a:p>
            </p:txBody>
          </p:sp>
        </p:grpSp>
        <p:cxnSp>
          <p:nvCxnSpPr>
            <p:cNvPr id="124" name="Straight Arrow Connector 123"/>
            <p:cNvCxnSpPr>
              <a:stCxn id="144" idx="3"/>
              <a:endCxn id="125" idx="1"/>
            </p:cNvCxnSpPr>
            <p:nvPr/>
          </p:nvCxnSpPr>
          <p:spPr>
            <a:xfrm flipV="1">
              <a:off x="4629257" y="4412914"/>
              <a:ext cx="586216" cy="66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TextBox 144"/>
          <p:cNvSpPr txBox="1"/>
          <p:nvPr/>
        </p:nvSpPr>
        <p:spPr>
          <a:xfrm>
            <a:off x="4910789" y="2380864"/>
            <a:ext cx="705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Transfer</a:t>
            </a:r>
            <a:endParaRPr lang="en-US" sz="1200" dirty="0"/>
          </a:p>
        </p:txBody>
      </p:sp>
      <p:grpSp>
        <p:nvGrpSpPr>
          <p:cNvPr id="5" name="Group 4"/>
          <p:cNvGrpSpPr/>
          <p:nvPr/>
        </p:nvGrpSpPr>
        <p:grpSpPr>
          <a:xfrm>
            <a:off x="1895266" y="3312095"/>
            <a:ext cx="3693582" cy="969816"/>
            <a:chOff x="3407574" y="3312095"/>
            <a:chExt cx="3693582" cy="969816"/>
          </a:xfrm>
        </p:grpSpPr>
        <p:sp>
          <p:nvSpPr>
            <p:cNvPr id="67" name="Rounded Rectangle 66"/>
            <p:cNvSpPr/>
            <p:nvPr/>
          </p:nvSpPr>
          <p:spPr>
            <a:xfrm>
              <a:off x="3407574" y="3603040"/>
              <a:ext cx="1052946" cy="38792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functor</a:t>
              </a:r>
              <a:endParaRPr lang="en-US" sz="1400" dirty="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5228958" y="3312095"/>
              <a:ext cx="1872198" cy="969816"/>
              <a:chOff x="3994265" y="3041073"/>
              <a:chExt cx="1872198" cy="969816"/>
            </a:xfrm>
          </p:grpSpPr>
          <p:sp>
            <p:nvSpPr>
              <p:cNvPr id="68" name="Rounded Rectangle 67"/>
              <p:cNvSpPr/>
              <p:nvPr/>
            </p:nvSpPr>
            <p:spPr>
              <a:xfrm>
                <a:off x="3994265" y="3041073"/>
                <a:ext cx="1052946" cy="38792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worklet</a:t>
                </a:r>
                <a:endParaRPr lang="en-US" sz="1400" dirty="0"/>
              </a:p>
            </p:txBody>
          </p:sp>
          <p:sp>
            <p:nvSpPr>
              <p:cNvPr id="69" name="Rounded Rectangle 68"/>
              <p:cNvSpPr/>
              <p:nvPr/>
            </p:nvSpPr>
            <p:spPr>
              <a:xfrm>
                <a:off x="4111301" y="3124200"/>
                <a:ext cx="1052946" cy="38792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worklet</a:t>
                </a:r>
                <a:endParaRPr lang="en-US" sz="1400" dirty="0"/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4228337" y="3207327"/>
                <a:ext cx="1052946" cy="38792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worklet</a:t>
                </a:r>
                <a:endParaRPr lang="en-US" sz="1400" dirty="0"/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>
                <a:off x="4345373" y="3290454"/>
                <a:ext cx="1052946" cy="38792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worklet</a:t>
                </a:r>
                <a:endParaRPr lang="en-US" sz="1400" dirty="0"/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4462409" y="3373581"/>
                <a:ext cx="1052946" cy="38792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worklet</a:t>
                </a:r>
                <a:endParaRPr lang="en-US" sz="1400" dirty="0"/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4579445" y="3456708"/>
                <a:ext cx="1052946" cy="38792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worklet</a:t>
                </a:r>
                <a:endParaRPr lang="en-US" sz="1400" dirty="0"/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4696481" y="3539835"/>
                <a:ext cx="1052946" cy="38792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worklet</a:t>
                </a:r>
                <a:endParaRPr lang="en-US" sz="1400" dirty="0"/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>
                <a:off x="4813517" y="3622962"/>
                <a:ext cx="1052946" cy="38792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/>
                  <a:t>f</a:t>
                </a:r>
                <a:r>
                  <a:rPr lang="en-US" sz="1400" dirty="0" err="1" smtClean="0"/>
                  <a:t>unctor</a:t>
                </a:r>
                <a:endParaRPr lang="en-US" sz="1400" dirty="0"/>
              </a:p>
            </p:txBody>
          </p:sp>
        </p:grpSp>
        <p:cxnSp>
          <p:nvCxnSpPr>
            <p:cNvPr id="78" name="Straight Arrow Connector 77"/>
            <p:cNvCxnSpPr>
              <a:stCxn id="67" idx="3"/>
              <a:endCxn id="68" idx="1"/>
            </p:cNvCxnSpPr>
            <p:nvPr/>
          </p:nvCxnSpPr>
          <p:spPr>
            <a:xfrm flipV="1">
              <a:off x="4460520" y="3506059"/>
              <a:ext cx="768438" cy="29094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67" idx="3"/>
              <a:endCxn id="69" idx="1"/>
            </p:cNvCxnSpPr>
            <p:nvPr/>
          </p:nvCxnSpPr>
          <p:spPr>
            <a:xfrm flipV="1">
              <a:off x="4460520" y="3589186"/>
              <a:ext cx="885474" cy="2078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67" idx="3"/>
              <a:endCxn id="70" idx="1"/>
            </p:cNvCxnSpPr>
            <p:nvPr/>
          </p:nvCxnSpPr>
          <p:spPr>
            <a:xfrm flipV="1">
              <a:off x="4460520" y="3672313"/>
              <a:ext cx="1002510" cy="1246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67" idx="3"/>
              <a:endCxn id="71" idx="1"/>
            </p:cNvCxnSpPr>
            <p:nvPr/>
          </p:nvCxnSpPr>
          <p:spPr>
            <a:xfrm flipV="1">
              <a:off x="4460520" y="3755440"/>
              <a:ext cx="1119546" cy="415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67" idx="3"/>
              <a:endCxn id="72" idx="1"/>
            </p:cNvCxnSpPr>
            <p:nvPr/>
          </p:nvCxnSpPr>
          <p:spPr>
            <a:xfrm>
              <a:off x="4460520" y="3797004"/>
              <a:ext cx="1236582" cy="415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67" idx="3"/>
              <a:endCxn id="73" idx="1"/>
            </p:cNvCxnSpPr>
            <p:nvPr/>
          </p:nvCxnSpPr>
          <p:spPr>
            <a:xfrm>
              <a:off x="4460520" y="3797004"/>
              <a:ext cx="1353618" cy="1246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67" idx="3"/>
              <a:endCxn id="74" idx="1"/>
            </p:cNvCxnSpPr>
            <p:nvPr/>
          </p:nvCxnSpPr>
          <p:spPr>
            <a:xfrm>
              <a:off x="4460520" y="3797004"/>
              <a:ext cx="1470654" cy="20781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67" idx="3"/>
              <a:endCxn id="75" idx="1"/>
            </p:cNvCxnSpPr>
            <p:nvPr/>
          </p:nvCxnSpPr>
          <p:spPr>
            <a:xfrm>
              <a:off x="4460520" y="3797004"/>
              <a:ext cx="1587690" cy="29094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4445243" y="3312187"/>
              <a:ext cx="7514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Schedule</a:t>
              </a:r>
              <a:endParaRPr lang="en-US" sz="1200" dirty="0"/>
            </a:p>
          </p:txBody>
        </p:sp>
      </p:grpSp>
      <p:sp>
        <p:nvSpPr>
          <p:cNvPr id="147" name="TextBox 146"/>
          <p:cNvSpPr txBox="1"/>
          <p:nvPr/>
        </p:nvSpPr>
        <p:spPr>
          <a:xfrm>
            <a:off x="4854897" y="4461208"/>
            <a:ext cx="761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Compute</a:t>
            </a:r>
            <a:endParaRPr lang="en-US" sz="1200" dirty="0"/>
          </a:p>
        </p:txBody>
      </p:sp>
      <p:sp>
        <p:nvSpPr>
          <p:cNvPr id="148" name="TextBox 147"/>
          <p:cNvSpPr txBox="1"/>
          <p:nvPr/>
        </p:nvSpPr>
        <p:spPr>
          <a:xfrm>
            <a:off x="4854283" y="4945681"/>
            <a:ext cx="761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Compute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9844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0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Handle</a:t>
            </a:r>
            <a:endParaRPr lang="en-US" dirty="0"/>
          </a:p>
        </p:txBody>
      </p:sp>
      <p:grpSp>
        <p:nvGrpSpPr>
          <p:cNvPr id="118" name="Group 117"/>
          <p:cNvGrpSpPr/>
          <p:nvPr/>
        </p:nvGrpSpPr>
        <p:grpSpPr>
          <a:xfrm>
            <a:off x="51898" y="1242868"/>
            <a:ext cx="3352800" cy="1066800"/>
            <a:chOff x="51898" y="2137807"/>
            <a:chExt cx="3352800" cy="1066800"/>
          </a:xfrm>
        </p:grpSpPr>
        <p:sp>
          <p:nvSpPr>
            <p:cNvPr id="3" name="Rectangle 2"/>
            <p:cNvSpPr/>
            <p:nvPr/>
          </p:nvSpPr>
          <p:spPr>
            <a:xfrm>
              <a:off x="51898" y="2137807"/>
              <a:ext cx="3352800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128098" y="2675414"/>
              <a:ext cx="3182920" cy="369332"/>
              <a:chOff x="128098" y="2675414"/>
              <a:chExt cx="3182920" cy="369332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80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6" name="Rectangle 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8" name="Group 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0" name="Rectangle 9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3" name="Rectangle 12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17" name="Rectangle 16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11186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29" name="Rectangle 28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27" name="Rectangle 26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25" name="Rectangle 24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23" name="Rectangle 22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21092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40" name="Rectangle 39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32" name="Group 31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38" name="Rectangle 37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36" name="Rectangle 3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34" name="Rectangle 33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3102737" y="2869433"/>
                <a:ext cx="208281" cy="45719"/>
                <a:chOff x="3196417" y="2865226"/>
                <a:chExt cx="208281" cy="45719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391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Handle Storage</a:t>
            </a:r>
            <a:endParaRPr lang="en-US" dirty="0"/>
          </a:p>
        </p:txBody>
      </p:sp>
      <p:grpSp>
        <p:nvGrpSpPr>
          <p:cNvPr id="118" name="Group 117"/>
          <p:cNvGrpSpPr/>
          <p:nvPr/>
        </p:nvGrpSpPr>
        <p:grpSpPr>
          <a:xfrm>
            <a:off x="51898" y="1242868"/>
            <a:ext cx="3352800" cy="1066800"/>
            <a:chOff x="51898" y="2137807"/>
            <a:chExt cx="3352800" cy="1066800"/>
          </a:xfrm>
        </p:grpSpPr>
        <p:sp>
          <p:nvSpPr>
            <p:cNvPr id="3" name="Rectangle 2"/>
            <p:cNvSpPr/>
            <p:nvPr/>
          </p:nvSpPr>
          <p:spPr>
            <a:xfrm>
              <a:off x="51898" y="2137807"/>
              <a:ext cx="3352800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128098" y="2675414"/>
              <a:ext cx="3182920" cy="369332"/>
              <a:chOff x="128098" y="2675414"/>
              <a:chExt cx="3182920" cy="369332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80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6" name="Rectangle 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8" name="Group 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0" name="Rectangle 9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3" name="Rectangle 12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17" name="Rectangle 16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11186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29" name="Rectangle 28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27" name="Rectangle 26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25" name="Rectangle 24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23" name="Rectangle 22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21092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40" name="Rectangle 39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32" name="Group 31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38" name="Rectangle 37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36" name="Rectangle 3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34" name="Rectangle 33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3102737" y="2869433"/>
                <a:ext cx="208281" cy="45719"/>
                <a:chOff x="3196417" y="2865226"/>
                <a:chExt cx="208281" cy="45719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6" name="Rounded Rectangle 45"/>
          <p:cNvSpPr/>
          <p:nvPr/>
        </p:nvSpPr>
        <p:spPr>
          <a:xfrm>
            <a:off x="3803942" y="1414729"/>
            <a:ext cx="1861261" cy="723078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Array of 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Structs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6064448" y="1556677"/>
            <a:ext cx="3026023" cy="369332"/>
            <a:chOff x="1716642" y="3962400"/>
            <a:chExt cx="3026023" cy="369332"/>
          </a:xfrm>
        </p:grpSpPr>
        <p:grpSp>
          <p:nvGrpSpPr>
            <p:cNvPr id="60" name="Group 59"/>
            <p:cNvGrpSpPr/>
            <p:nvPr/>
          </p:nvGrpSpPr>
          <p:grpSpPr>
            <a:xfrm>
              <a:off x="1716642" y="3962400"/>
              <a:ext cx="993439" cy="369332"/>
              <a:chOff x="2535965" y="5117068"/>
              <a:chExt cx="993439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61" name="Group 60"/>
              <p:cNvGrpSpPr/>
              <p:nvPr/>
            </p:nvGrpSpPr>
            <p:grpSpPr>
              <a:xfrm>
                <a:off x="2535965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69" name="TextBox 68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70" name="Rectangle 69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283802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67" name="TextBox 66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y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68" name="Rectangle 67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314840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65" name="TextBox 64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z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66" name="Rectangle 65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sp>
            <p:nvSpPr>
              <p:cNvPr id="64" name="Rectangle 63"/>
              <p:cNvSpPr/>
              <p:nvPr/>
            </p:nvSpPr>
            <p:spPr>
              <a:xfrm>
                <a:off x="2546349" y="5181600"/>
                <a:ext cx="917239" cy="3048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2633881" y="3962400"/>
              <a:ext cx="993439" cy="369332"/>
              <a:chOff x="2535965" y="5117068"/>
              <a:chExt cx="993439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73" name="Group 72"/>
              <p:cNvGrpSpPr/>
              <p:nvPr/>
            </p:nvGrpSpPr>
            <p:grpSpPr>
              <a:xfrm>
                <a:off x="2535965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82" name="Rectangle 81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283802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79" name="TextBox 78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y</a:t>
                  </a:r>
                  <a:r>
                    <a:rPr lang="en-US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80" name="Rectangle 79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75" name="Group 74"/>
              <p:cNvGrpSpPr/>
              <p:nvPr/>
            </p:nvGrpSpPr>
            <p:grpSpPr>
              <a:xfrm>
                <a:off x="314840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77" name="TextBox 76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z</a:t>
                  </a:r>
                  <a:r>
                    <a:rPr lang="en-US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78" name="Rectangle 77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sp>
            <p:nvSpPr>
              <p:cNvPr id="76" name="Rectangle 75"/>
              <p:cNvSpPr/>
              <p:nvPr/>
            </p:nvSpPr>
            <p:spPr>
              <a:xfrm>
                <a:off x="2546349" y="5181600"/>
                <a:ext cx="917239" cy="3048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3551120" y="3962400"/>
              <a:ext cx="993439" cy="369332"/>
              <a:chOff x="2535965" y="5117068"/>
              <a:chExt cx="993439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84" name="Group 83"/>
              <p:cNvGrpSpPr/>
              <p:nvPr/>
            </p:nvGrpSpPr>
            <p:grpSpPr>
              <a:xfrm>
                <a:off x="2535965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92" name="TextBox 91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93" name="Rectangle 92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283802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90" name="TextBox 89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y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91" name="Rectangle 90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314840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88" name="TextBox 87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z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89" name="Rectangle 88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sp>
            <p:nvSpPr>
              <p:cNvPr id="87" name="Rectangle 86"/>
              <p:cNvSpPr/>
              <p:nvPr/>
            </p:nvSpPr>
            <p:spPr>
              <a:xfrm>
                <a:off x="2546349" y="5181600"/>
                <a:ext cx="917239" cy="3048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4534384" y="4145281"/>
              <a:ext cx="208281" cy="45719"/>
              <a:chOff x="3196417" y="2865226"/>
              <a:chExt cx="208281" cy="45719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3196417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3277698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3358979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20" name="Straight Connector 119"/>
          <p:cNvCxnSpPr>
            <a:stCxn id="3" idx="3"/>
            <a:endCxn id="46" idx="1"/>
          </p:cNvCxnSpPr>
          <p:nvPr/>
        </p:nvCxnSpPr>
        <p:spPr>
          <a:xfrm>
            <a:off x="3404698" y="1776268"/>
            <a:ext cx="399244" cy="0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46" idx="3"/>
            <a:endCxn id="64" idx="1"/>
          </p:cNvCxnSpPr>
          <p:nvPr/>
        </p:nvCxnSpPr>
        <p:spPr>
          <a:xfrm flipV="1">
            <a:off x="5665203" y="1773609"/>
            <a:ext cx="409629" cy="2659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16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Handle Storage</a:t>
            </a:r>
            <a:endParaRPr lang="en-US" dirty="0"/>
          </a:p>
        </p:txBody>
      </p:sp>
      <p:grpSp>
        <p:nvGrpSpPr>
          <p:cNvPr id="118" name="Group 117"/>
          <p:cNvGrpSpPr/>
          <p:nvPr/>
        </p:nvGrpSpPr>
        <p:grpSpPr>
          <a:xfrm>
            <a:off x="51898" y="1242868"/>
            <a:ext cx="3352800" cy="1066800"/>
            <a:chOff x="51898" y="2137807"/>
            <a:chExt cx="3352800" cy="1066800"/>
          </a:xfrm>
        </p:grpSpPr>
        <p:sp>
          <p:nvSpPr>
            <p:cNvPr id="3" name="Rectangle 2"/>
            <p:cNvSpPr/>
            <p:nvPr/>
          </p:nvSpPr>
          <p:spPr>
            <a:xfrm>
              <a:off x="51898" y="2137807"/>
              <a:ext cx="3352800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128098" y="2675414"/>
              <a:ext cx="3182920" cy="369332"/>
              <a:chOff x="128098" y="2675414"/>
              <a:chExt cx="3182920" cy="369332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80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6" name="Rectangle 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8" name="Group 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0" name="Rectangle 9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3" name="Rectangle 12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17" name="Rectangle 16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11186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29" name="Rectangle 28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27" name="Rectangle 26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25" name="Rectangle 24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23" name="Rectangle 22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21092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40" name="Rectangle 39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32" name="Group 31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38" name="Rectangle 37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36" name="Rectangle 3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34" name="Rectangle 33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3102737" y="2869433"/>
                <a:ext cx="208281" cy="45719"/>
                <a:chOff x="3196417" y="2865226"/>
                <a:chExt cx="208281" cy="45719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6" name="Rounded Rectangle 45"/>
          <p:cNvSpPr/>
          <p:nvPr/>
        </p:nvSpPr>
        <p:spPr>
          <a:xfrm>
            <a:off x="3803942" y="1414729"/>
            <a:ext cx="1861261" cy="723078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Array of 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Structs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6064448" y="1556677"/>
            <a:ext cx="3026023" cy="369332"/>
            <a:chOff x="1716642" y="3962400"/>
            <a:chExt cx="3026023" cy="369332"/>
          </a:xfrm>
        </p:grpSpPr>
        <p:grpSp>
          <p:nvGrpSpPr>
            <p:cNvPr id="60" name="Group 59"/>
            <p:cNvGrpSpPr/>
            <p:nvPr/>
          </p:nvGrpSpPr>
          <p:grpSpPr>
            <a:xfrm>
              <a:off x="1716642" y="3962400"/>
              <a:ext cx="993439" cy="369332"/>
              <a:chOff x="2535965" y="5117068"/>
              <a:chExt cx="993439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61" name="Group 60"/>
              <p:cNvGrpSpPr/>
              <p:nvPr/>
            </p:nvGrpSpPr>
            <p:grpSpPr>
              <a:xfrm>
                <a:off x="2535965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69" name="TextBox 68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70" name="Rectangle 69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283802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67" name="TextBox 66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y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68" name="Rectangle 67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314840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65" name="TextBox 64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z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66" name="Rectangle 65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sp>
            <p:nvSpPr>
              <p:cNvPr id="64" name="Rectangle 63"/>
              <p:cNvSpPr/>
              <p:nvPr/>
            </p:nvSpPr>
            <p:spPr>
              <a:xfrm>
                <a:off x="2546349" y="5181600"/>
                <a:ext cx="917239" cy="3048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2633881" y="3962400"/>
              <a:ext cx="993439" cy="369332"/>
              <a:chOff x="2535965" y="5117068"/>
              <a:chExt cx="993439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73" name="Group 72"/>
              <p:cNvGrpSpPr/>
              <p:nvPr/>
            </p:nvGrpSpPr>
            <p:grpSpPr>
              <a:xfrm>
                <a:off x="2535965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82" name="Rectangle 81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283802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79" name="TextBox 78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y</a:t>
                  </a:r>
                  <a:r>
                    <a:rPr lang="en-US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80" name="Rectangle 79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75" name="Group 74"/>
              <p:cNvGrpSpPr/>
              <p:nvPr/>
            </p:nvGrpSpPr>
            <p:grpSpPr>
              <a:xfrm>
                <a:off x="314840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77" name="TextBox 76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z</a:t>
                  </a:r>
                  <a:r>
                    <a:rPr lang="en-US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78" name="Rectangle 77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sp>
            <p:nvSpPr>
              <p:cNvPr id="76" name="Rectangle 75"/>
              <p:cNvSpPr/>
              <p:nvPr/>
            </p:nvSpPr>
            <p:spPr>
              <a:xfrm>
                <a:off x="2546349" y="5181600"/>
                <a:ext cx="917239" cy="3048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3551120" y="3962400"/>
              <a:ext cx="993439" cy="369332"/>
              <a:chOff x="2535965" y="5117068"/>
              <a:chExt cx="993439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84" name="Group 83"/>
              <p:cNvGrpSpPr/>
              <p:nvPr/>
            </p:nvGrpSpPr>
            <p:grpSpPr>
              <a:xfrm>
                <a:off x="2535965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92" name="TextBox 91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93" name="Rectangle 92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283802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90" name="TextBox 89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y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91" name="Rectangle 90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314840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88" name="TextBox 87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z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89" name="Rectangle 88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sp>
            <p:nvSpPr>
              <p:cNvPr id="87" name="Rectangle 86"/>
              <p:cNvSpPr/>
              <p:nvPr/>
            </p:nvSpPr>
            <p:spPr>
              <a:xfrm>
                <a:off x="2546349" y="5181600"/>
                <a:ext cx="917239" cy="3048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4534384" y="4145281"/>
              <a:ext cx="208281" cy="45719"/>
              <a:chOff x="3196417" y="2865226"/>
              <a:chExt cx="208281" cy="45719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3196417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3277698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3358979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5" name="Group 114"/>
          <p:cNvGrpSpPr/>
          <p:nvPr/>
        </p:nvGrpSpPr>
        <p:grpSpPr>
          <a:xfrm>
            <a:off x="6248400" y="2793790"/>
            <a:ext cx="1193263" cy="369332"/>
            <a:chOff x="2651736" y="4114800"/>
            <a:chExt cx="1193263" cy="369332"/>
          </a:xfrm>
        </p:grpSpPr>
        <p:grpSp>
          <p:nvGrpSpPr>
            <p:cNvPr id="101" name="Group 100"/>
            <p:cNvGrpSpPr/>
            <p:nvPr/>
          </p:nvGrpSpPr>
          <p:grpSpPr>
            <a:xfrm>
              <a:off x="2651736" y="4114800"/>
              <a:ext cx="381000" cy="369332"/>
              <a:chOff x="2535965" y="5117068"/>
              <a:chExt cx="381000" cy="369332"/>
            </a:xfrm>
          </p:grpSpPr>
          <p:sp>
            <p:nvSpPr>
              <p:cNvPr id="109" name="TextBox 108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x</a:t>
                </a:r>
                <a:r>
                  <a:rPr lang="en-US" baseline="-25000" dirty="0" smtClean="0"/>
                  <a:t>0</a:t>
                </a:r>
                <a:endParaRPr lang="en-US" baseline="-25000" dirty="0"/>
              </a:p>
            </p:txBody>
          </p:sp>
          <p:sp>
            <p:nvSpPr>
              <p:cNvPr id="110" name="Rectangle 109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2953795" y="4114800"/>
              <a:ext cx="381000" cy="369332"/>
              <a:chOff x="2535965" y="5117068"/>
              <a:chExt cx="381000" cy="369332"/>
            </a:xfrm>
          </p:grpSpPr>
          <p:sp>
            <p:nvSpPr>
              <p:cNvPr id="107" name="TextBox 106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x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108" name="Rectangle 107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3264175" y="4114800"/>
              <a:ext cx="381000" cy="369332"/>
              <a:chOff x="2535965" y="5117068"/>
              <a:chExt cx="381000" cy="369332"/>
            </a:xfrm>
          </p:grpSpPr>
          <p:sp>
            <p:nvSpPr>
              <p:cNvPr id="105" name="TextBox 104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x</a:t>
                </a:r>
                <a:r>
                  <a:rPr lang="en-US" baseline="-25000" dirty="0" smtClean="0"/>
                  <a:t>2</a:t>
                </a:r>
                <a:endParaRPr lang="en-US" baseline="-25000" dirty="0"/>
              </a:p>
            </p:txBody>
          </p:sp>
          <p:sp>
            <p:nvSpPr>
              <p:cNvPr id="106" name="Rectangle 105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3636718" y="4297681"/>
              <a:ext cx="208281" cy="45719"/>
              <a:chOff x="3196417" y="2865226"/>
              <a:chExt cx="208281" cy="45719"/>
            </a:xfrm>
          </p:grpSpPr>
          <p:sp>
            <p:nvSpPr>
              <p:cNvPr id="112" name="Oval 111"/>
              <p:cNvSpPr/>
              <p:nvPr/>
            </p:nvSpPr>
            <p:spPr>
              <a:xfrm>
                <a:off x="3196417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3277698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3358979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20" name="Straight Connector 119"/>
          <p:cNvCxnSpPr>
            <a:stCxn id="3" idx="3"/>
            <a:endCxn id="46" idx="1"/>
          </p:cNvCxnSpPr>
          <p:nvPr/>
        </p:nvCxnSpPr>
        <p:spPr>
          <a:xfrm>
            <a:off x="3404698" y="1776268"/>
            <a:ext cx="399244" cy="0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46" idx="3"/>
            <a:endCxn id="64" idx="1"/>
          </p:cNvCxnSpPr>
          <p:nvPr/>
        </p:nvCxnSpPr>
        <p:spPr>
          <a:xfrm flipV="1">
            <a:off x="5665203" y="1773609"/>
            <a:ext cx="409629" cy="2659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/>
          <p:cNvGrpSpPr/>
          <p:nvPr/>
        </p:nvGrpSpPr>
        <p:grpSpPr>
          <a:xfrm>
            <a:off x="51898" y="2902866"/>
            <a:ext cx="3352800" cy="1066800"/>
            <a:chOff x="51898" y="2137807"/>
            <a:chExt cx="3352800" cy="1066800"/>
          </a:xfrm>
        </p:grpSpPr>
        <p:sp>
          <p:nvSpPr>
            <p:cNvPr id="128" name="Rectangle 127"/>
            <p:cNvSpPr/>
            <p:nvPr/>
          </p:nvSpPr>
          <p:spPr>
            <a:xfrm>
              <a:off x="51898" y="2137807"/>
              <a:ext cx="3352800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128098" y="2675414"/>
              <a:ext cx="3182920" cy="369332"/>
              <a:chOff x="128098" y="2675414"/>
              <a:chExt cx="3182920" cy="369332"/>
            </a:xfrm>
          </p:grpSpPr>
          <p:grpSp>
            <p:nvGrpSpPr>
              <p:cNvPr id="130" name="Group 129"/>
              <p:cNvGrpSpPr/>
              <p:nvPr/>
            </p:nvGrpSpPr>
            <p:grpSpPr>
              <a:xfrm>
                <a:off x="1280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157" name="Group 15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65" name="TextBox 16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66" name="Rectangle 16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58" name="Group 15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64" name="Rectangle 163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59" name="Group 158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62" name="Rectangle 161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160" name="Rectangle 159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/>
              <p:cNvGrpSpPr/>
              <p:nvPr/>
            </p:nvGrpSpPr>
            <p:grpSpPr>
              <a:xfrm>
                <a:off x="11186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147" name="Group 14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55" name="TextBox 15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156" name="Rectangle 15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48" name="Group 14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154" name="Rectangle 153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49" name="Group 148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51" name="TextBox 150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152" name="Rectangle 151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150" name="Rectangle 149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21092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137" name="Group 13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146" name="Rectangle 14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38" name="Group 13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43" name="TextBox 142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144" name="Rectangle 143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39" name="Group 138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41" name="TextBox 140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142" name="Rectangle 141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140" name="Rectangle 139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3" name="Group 132"/>
              <p:cNvGrpSpPr/>
              <p:nvPr/>
            </p:nvGrpSpPr>
            <p:grpSpPr>
              <a:xfrm>
                <a:off x="3102737" y="2869433"/>
                <a:ext cx="208281" cy="45719"/>
                <a:chOff x="3196417" y="2865226"/>
                <a:chExt cx="208281" cy="45719"/>
              </a:xfrm>
            </p:grpSpPr>
            <p:sp>
              <p:nvSpPr>
                <p:cNvPr id="134" name="Oval 133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Oval 134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67" name="Rounded Rectangle 166"/>
          <p:cNvSpPr/>
          <p:nvPr/>
        </p:nvSpPr>
        <p:spPr>
          <a:xfrm>
            <a:off x="3803942" y="3074727"/>
            <a:ext cx="1861261" cy="723078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Struct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of Arrays 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168" name="Straight Connector 167"/>
          <p:cNvCxnSpPr>
            <a:stCxn id="128" idx="3"/>
            <a:endCxn id="167" idx="1"/>
          </p:cNvCxnSpPr>
          <p:nvPr/>
        </p:nvCxnSpPr>
        <p:spPr>
          <a:xfrm>
            <a:off x="3404698" y="3436266"/>
            <a:ext cx="399244" cy="0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9" name="Group 168"/>
          <p:cNvGrpSpPr/>
          <p:nvPr/>
        </p:nvGrpSpPr>
        <p:grpSpPr>
          <a:xfrm>
            <a:off x="6248400" y="3214141"/>
            <a:ext cx="1193263" cy="369332"/>
            <a:chOff x="2651736" y="4114800"/>
            <a:chExt cx="1193263" cy="369332"/>
          </a:xfrm>
        </p:grpSpPr>
        <p:grpSp>
          <p:nvGrpSpPr>
            <p:cNvPr id="170" name="Group 169"/>
            <p:cNvGrpSpPr/>
            <p:nvPr/>
          </p:nvGrpSpPr>
          <p:grpSpPr>
            <a:xfrm>
              <a:off x="2651736" y="4114800"/>
              <a:ext cx="381000" cy="369332"/>
              <a:chOff x="2535965" y="5117068"/>
              <a:chExt cx="381000" cy="369332"/>
            </a:xfrm>
          </p:grpSpPr>
          <p:sp>
            <p:nvSpPr>
              <p:cNvPr id="181" name="TextBox 180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y</a:t>
                </a:r>
                <a:r>
                  <a:rPr lang="en-US" baseline="-25000" dirty="0" smtClean="0"/>
                  <a:t>0</a:t>
                </a:r>
                <a:endParaRPr lang="en-US" baseline="-25000" dirty="0"/>
              </a:p>
            </p:txBody>
          </p:sp>
          <p:sp>
            <p:nvSpPr>
              <p:cNvPr id="182" name="Rectangle 181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2953795" y="4114800"/>
              <a:ext cx="381000" cy="369332"/>
              <a:chOff x="2535965" y="5117068"/>
              <a:chExt cx="381000" cy="369332"/>
            </a:xfrm>
          </p:grpSpPr>
          <p:sp>
            <p:nvSpPr>
              <p:cNvPr id="179" name="TextBox 178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y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180" name="Rectangle 179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72" name="Group 171"/>
            <p:cNvGrpSpPr/>
            <p:nvPr/>
          </p:nvGrpSpPr>
          <p:grpSpPr>
            <a:xfrm>
              <a:off x="3264175" y="4114800"/>
              <a:ext cx="381000" cy="369332"/>
              <a:chOff x="2535965" y="5117068"/>
              <a:chExt cx="381000" cy="369332"/>
            </a:xfrm>
          </p:grpSpPr>
          <p:sp>
            <p:nvSpPr>
              <p:cNvPr id="177" name="TextBox 176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y</a:t>
                </a:r>
                <a:r>
                  <a:rPr lang="en-US" baseline="-25000" dirty="0" smtClean="0"/>
                  <a:t>2</a:t>
                </a:r>
                <a:endParaRPr lang="en-US" baseline="-25000" dirty="0"/>
              </a:p>
            </p:txBody>
          </p:sp>
          <p:sp>
            <p:nvSpPr>
              <p:cNvPr id="178" name="Rectangle 177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>
              <a:off x="3636718" y="4297681"/>
              <a:ext cx="208281" cy="45719"/>
              <a:chOff x="3196417" y="2865226"/>
              <a:chExt cx="208281" cy="45719"/>
            </a:xfrm>
          </p:grpSpPr>
          <p:sp>
            <p:nvSpPr>
              <p:cNvPr id="174" name="Oval 173"/>
              <p:cNvSpPr/>
              <p:nvPr/>
            </p:nvSpPr>
            <p:spPr>
              <a:xfrm>
                <a:off x="3196417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3277698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3358979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3" name="Group 182"/>
          <p:cNvGrpSpPr/>
          <p:nvPr/>
        </p:nvGrpSpPr>
        <p:grpSpPr>
          <a:xfrm>
            <a:off x="6248400" y="3634492"/>
            <a:ext cx="1193263" cy="369332"/>
            <a:chOff x="2651736" y="4114800"/>
            <a:chExt cx="1193263" cy="369332"/>
          </a:xfrm>
        </p:grpSpPr>
        <p:grpSp>
          <p:nvGrpSpPr>
            <p:cNvPr id="184" name="Group 183"/>
            <p:cNvGrpSpPr/>
            <p:nvPr/>
          </p:nvGrpSpPr>
          <p:grpSpPr>
            <a:xfrm>
              <a:off x="2651736" y="4114800"/>
              <a:ext cx="381000" cy="369332"/>
              <a:chOff x="2535965" y="5117068"/>
              <a:chExt cx="381000" cy="369332"/>
            </a:xfrm>
          </p:grpSpPr>
          <p:sp>
            <p:nvSpPr>
              <p:cNvPr id="195" name="TextBox 194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z</a:t>
                </a:r>
                <a:r>
                  <a:rPr lang="en-US" baseline="-25000" dirty="0" smtClean="0"/>
                  <a:t>0</a:t>
                </a:r>
                <a:endParaRPr lang="en-US" baseline="-25000" dirty="0"/>
              </a:p>
            </p:txBody>
          </p:sp>
          <p:sp>
            <p:nvSpPr>
              <p:cNvPr id="196" name="Rectangle 195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2953795" y="4114800"/>
              <a:ext cx="381000" cy="369332"/>
              <a:chOff x="2535965" y="5117068"/>
              <a:chExt cx="381000" cy="369332"/>
            </a:xfrm>
          </p:grpSpPr>
          <p:sp>
            <p:nvSpPr>
              <p:cNvPr id="193" name="TextBox 192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z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194" name="Rectangle 193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86" name="Group 185"/>
            <p:cNvGrpSpPr/>
            <p:nvPr/>
          </p:nvGrpSpPr>
          <p:grpSpPr>
            <a:xfrm>
              <a:off x="3264175" y="4114800"/>
              <a:ext cx="381000" cy="369332"/>
              <a:chOff x="2535965" y="5117068"/>
              <a:chExt cx="381000" cy="369332"/>
            </a:xfrm>
          </p:grpSpPr>
          <p:sp>
            <p:nvSpPr>
              <p:cNvPr id="191" name="TextBox 190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z</a:t>
                </a:r>
                <a:r>
                  <a:rPr lang="en-US" baseline="-25000" dirty="0" smtClean="0"/>
                  <a:t>2</a:t>
                </a:r>
                <a:endParaRPr lang="en-US" baseline="-25000" dirty="0"/>
              </a:p>
            </p:txBody>
          </p:sp>
          <p:sp>
            <p:nvSpPr>
              <p:cNvPr id="192" name="Rectangle 191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87" name="Group 186"/>
            <p:cNvGrpSpPr/>
            <p:nvPr/>
          </p:nvGrpSpPr>
          <p:grpSpPr>
            <a:xfrm>
              <a:off x="3636718" y="4297681"/>
              <a:ext cx="208281" cy="45719"/>
              <a:chOff x="3196417" y="2865226"/>
              <a:chExt cx="208281" cy="45719"/>
            </a:xfrm>
          </p:grpSpPr>
          <p:sp>
            <p:nvSpPr>
              <p:cNvPr id="188" name="Oval 187"/>
              <p:cNvSpPr/>
              <p:nvPr/>
            </p:nvSpPr>
            <p:spPr>
              <a:xfrm>
                <a:off x="3196417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3277698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3358979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98" name="Curved Connector 197"/>
          <p:cNvCxnSpPr>
            <a:endCxn id="110" idx="1"/>
          </p:cNvCxnSpPr>
          <p:nvPr/>
        </p:nvCxnSpPr>
        <p:spPr>
          <a:xfrm flipV="1">
            <a:off x="5665203" y="3010722"/>
            <a:ext cx="593581" cy="267951"/>
          </a:xfrm>
          <a:prstGeom prst="curvedConnector3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Curved Connector 199"/>
          <p:cNvCxnSpPr>
            <a:stCxn id="167" idx="3"/>
            <a:endCxn id="182" idx="1"/>
          </p:cNvCxnSpPr>
          <p:nvPr/>
        </p:nvCxnSpPr>
        <p:spPr>
          <a:xfrm flipV="1">
            <a:off x="5665203" y="3431073"/>
            <a:ext cx="593581" cy="5193"/>
          </a:xfrm>
          <a:prstGeom prst="curvedConnector3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Curved Connector 201"/>
          <p:cNvCxnSpPr>
            <a:endCxn id="196" idx="1"/>
          </p:cNvCxnSpPr>
          <p:nvPr/>
        </p:nvCxnSpPr>
        <p:spPr>
          <a:xfrm>
            <a:off x="5664200" y="3601366"/>
            <a:ext cx="594584" cy="250058"/>
          </a:xfrm>
          <a:prstGeom prst="curvedConnector3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9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Handle Storage</a:t>
            </a:r>
            <a:endParaRPr lang="en-US" dirty="0"/>
          </a:p>
        </p:txBody>
      </p:sp>
      <p:grpSp>
        <p:nvGrpSpPr>
          <p:cNvPr id="118" name="Group 117"/>
          <p:cNvGrpSpPr/>
          <p:nvPr/>
        </p:nvGrpSpPr>
        <p:grpSpPr>
          <a:xfrm>
            <a:off x="51898" y="1242868"/>
            <a:ext cx="3352800" cy="1066800"/>
            <a:chOff x="51898" y="2137807"/>
            <a:chExt cx="3352800" cy="1066800"/>
          </a:xfrm>
        </p:grpSpPr>
        <p:sp>
          <p:nvSpPr>
            <p:cNvPr id="3" name="Rectangle 2"/>
            <p:cNvSpPr/>
            <p:nvPr/>
          </p:nvSpPr>
          <p:spPr>
            <a:xfrm>
              <a:off x="51898" y="2137807"/>
              <a:ext cx="3352800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128098" y="2675414"/>
              <a:ext cx="3182920" cy="369332"/>
              <a:chOff x="128098" y="2675414"/>
              <a:chExt cx="3182920" cy="369332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80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6" name="Rectangle 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8" name="Group 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0" name="Rectangle 9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3" name="Rectangle 12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17" name="Rectangle 16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11186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29" name="Rectangle 28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27" name="Rectangle 26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25" name="Rectangle 24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23" name="Rectangle 22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21092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40" name="Rectangle 39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32" name="Group 31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38" name="Rectangle 37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36" name="Rectangle 3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34" name="Rectangle 33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3102737" y="2869433"/>
                <a:ext cx="208281" cy="45719"/>
                <a:chOff x="3196417" y="2865226"/>
                <a:chExt cx="208281" cy="45719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6" name="Rounded Rectangle 45"/>
          <p:cNvSpPr/>
          <p:nvPr/>
        </p:nvSpPr>
        <p:spPr>
          <a:xfrm>
            <a:off x="3803942" y="1414729"/>
            <a:ext cx="1861261" cy="723078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Array of 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Structs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6064448" y="1556677"/>
            <a:ext cx="3026023" cy="369332"/>
            <a:chOff x="1716642" y="3962400"/>
            <a:chExt cx="3026023" cy="369332"/>
          </a:xfrm>
        </p:grpSpPr>
        <p:grpSp>
          <p:nvGrpSpPr>
            <p:cNvPr id="60" name="Group 59"/>
            <p:cNvGrpSpPr/>
            <p:nvPr/>
          </p:nvGrpSpPr>
          <p:grpSpPr>
            <a:xfrm>
              <a:off x="1716642" y="3962400"/>
              <a:ext cx="993439" cy="369332"/>
              <a:chOff x="2535965" y="5117068"/>
              <a:chExt cx="993439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61" name="Group 60"/>
              <p:cNvGrpSpPr/>
              <p:nvPr/>
            </p:nvGrpSpPr>
            <p:grpSpPr>
              <a:xfrm>
                <a:off x="2535965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69" name="TextBox 68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70" name="Rectangle 69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283802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67" name="TextBox 66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y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68" name="Rectangle 67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314840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65" name="TextBox 64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z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66" name="Rectangle 65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sp>
            <p:nvSpPr>
              <p:cNvPr id="64" name="Rectangle 63"/>
              <p:cNvSpPr/>
              <p:nvPr/>
            </p:nvSpPr>
            <p:spPr>
              <a:xfrm>
                <a:off x="2546349" y="5181600"/>
                <a:ext cx="917239" cy="3048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2633881" y="3962400"/>
              <a:ext cx="993439" cy="369332"/>
              <a:chOff x="2535965" y="5117068"/>
              <a:chExt cx="993439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73" name="Group 72"/>
              <p:cNvGrpSpPr/>
              <p:nvPr/>
            </p:nvGrpSpPr>
            <p:grpSpPr>
              <a:xfrm>
                <a:off x="2535965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82" name="Rectangle 81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283802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79" name="TextBox 78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y</a:t>
                  </a:r>
                  <a:r>
                    <a:rPr lang="en-US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80" name="Rectangle 79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75" name="Group 74"/>
              <p:cNvGrpSpPr/>
              <p:nvPr/>
            </p:nvGrpSpPr>
            <p:grpSpPr>
              <a:xfrm>
                <a:off x="314840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77" name="TextBox 76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z</a:t>
                  </a:r>
                  <a:r>
                    <a:rPr lang="en-US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78" name="Rectangle 77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sp>
            <p:nvSpPr>
              <p:cNvPr id="76" name="Rectangle 75"/>
              <p:cNvSpPr/>
              <p:nvPr/>
            </p:nvSpPr>
            <p:spPr>
              <a:xfrm>
                <a:off x="2546349" y="5181600"/>
                <a:ext cx="917239" cy="3048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3551120" y="3962400"/>
              <a:ext cx="993439" cy="369332"/>
              <a:chOff x="2535965" y="5117068"/>
              <a:chExt cx="993439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84" name="Group 83"/>
              <p:cNvGrpSpPr/>
              <p:nvPr/>
            </p:nvGrpSpPr>
            <p:grpSpPr>
              <a:xfrm>
                <a:off x="2535965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92" name="TextBox 91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93" name="Rectangle 92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283802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90" name="TextBox 89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y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91" name="Rectangle 90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3148404" y="5117068"/>
                <a:ext cx="381000" cy="369332"/>
                <a:chOff x="2535965" y="5117068"/>
                <a:chExt cx="381000" cy="369332"/>
              </a:xfrm>
            </p:grpSpPr>
            <p:sp>
              <p:nvSpPr>
                <p:cNvPr id="88" name="TextBox 87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z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89" name="Rectangle 88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sp>
            <p:nvSpPr>
              <p:cNvPr id="87" name="Rectangle 86"/>
              <p:cNvSpPr/>
              <p:nvPr/>
            </p:nvSpPr>
            <p:spPr>
              <a:xfrm>
                <a:off x="2546349" y="5181600"/>
                <a:ext cx="917239" cy="30480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4534384" y="4145281"/>
              <a:ext cx="208281" cy="45719"/>
              <a:chOff x="3196417" y="2865226"/>
              <a:chExt cx="208281" cy="45719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3196417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3277698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3358979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5" name="Group 114"/>
          <p:cNvGrpSpPr/>
          <p:nvPr/>
        </p:nvGrpSpPr>
        <p:grpSpPr>
          <a:xfrm>
            <a:off x="6248400" y="2793790"/>
            <a:ext cx="1193263" cy="369332"/>
            <a:chOff x="2651736" y="4114800"/>
            <a:chExt cx="1193263" cy="369332"/>
          </a:xfrm>
        </p:grpSpPr>
        <p:grpSp>
          <p:nvGrpSpPr>
            <p:cNvPr id="101" name="Group 100"/>
            <p:cNvGrpSpPr/>
            <p:nvPr/>
          </p:nvGrpSpPr>
          <p:grpSpPr>
            <a:xfrm>
              <a:off x="2651736" y="4114800"/>
              <a:ext cx="381000" cy="369332"/>
              <a:chOff x="2535965" y="5117068"/>
              <a:chExt cx="381000" cy="369332"/>
            </a:xfrm>
          </p:grpSpPr>
          <p:sp>
            <p:nvSpPr>
              <p:cNvPr id="109" name="TextBox 108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x</a:t>
                </a:r>
                <a:r>
                  <a:rPr lang="en-US" baseline="-25000" dirty="0" smtClean="0"/>
                  <a:t>0</a:t>
                </a:r>
                <a:endParaRPr lang="en-US" baseline="-25000" dirty="0"/>
              </a:p>
            </p:txBody>
          </p:sp>
          <p:sp>
            <p:nvSpPr>
              <p:cNvPr id="110" name="Rectangle 109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2953795" y="4114800"/>
              <a:ext cx="381000" cy="369332"/>
              <a:chOff x="2535965" y="5117068"/>
              <a:chExt cx="381000" cy="369332"/>
            </a:xfrm>
          </p:grpSpPr>
          <p:sp>
            <p:nvSpPr>
              <p:cNvPr id="107" name="TextBox 106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x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108" name="Rectangle 107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3264175" y="4114800"/>
              <a:ext cx="381000" cy="369332"/>
              <a:chOff x="2535965" y="5117068"/>
              <a:chExt cx="381000" cy="369332"/>
            </a:xfrm>
          </p:grpSpPr>
          <p:sp>
            <p:nvSpPr>
              <p:cNvPr id="105" name="TextBox 104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x</a:t>
                </a:r>
                <a:r>
                  <a:rPr lang="en-US" baseline="-25000" dirty="0" smtClean="0"/>
                  <a:t>2</a:t>
                </a:r>
                <a:endParaRPr lang="en-US" baseline="-25000" dirty="0"/>
              </a:p>
            </p:txBody>
          </p:sp>
          <p:sp>
            <p:nvSpPr>
              <p:cNvPr id="106" name="Rectangle 105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3636718" y="4297681"/>
              <a:ext cx="208281" cy="45719"/>
              <a:chOff x="3196417" y="2865226"/>
              <a:chExt cx="208281" cy="45719"/>
            </a:xfrm>
          </p:grpSpPr>
          <p:sp>
            <p:nvSpPr>
              <p:cNvPr id="112" name="Oval 111"/>
              <p:cNvSpPr/>
              <p:nvPr/>
            </p:nvSpPr>
            <p:spPr>
              <a:xfrm>
                <a:off x="3196417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3277698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3358979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20" name="Straight Connector 119"/>
          <p:cNvCxnSpPr>
            <a:stCxn id="3" idx="3"/>
            <a:endCxn id="46" idx="1"/>
          </p:cNvCxnSpPr>
          <p:nvPr/>
        </p:nvCxnSpPr>
        <p:spPr>
          <a:xfrm>
            <a:off x="3404698" y="1776268"/>
            <a:ext cx="399244" cy="0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46" idx="3"/>
            <a:endCxn id="64" idx="1"/>
          </p:cNvCxnSpPr>
          <p:nvPr/>
        </p:nvCxnSpPr>
        <p:spPr>
          <a:xfrm flipV="1">
            <a:off x="5665203" y="1773609"/>
            <a:ext cx="409629" cy="2659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/>
          <p:cNvGrpSpPr/>
          <p:nvPr/>
        </p:nvGrpSpPr>
        <p:grpSpPr>
          <a:xfrm>
            <a:off x="51898" y="2902866"/>
            <a:ext cx="3352800" cy="1066800"/>
            <a:chOff x="51898" y="2137807"/>
            <a:chExt cx="3352800" cy="1066800"/>
          </a:xfrm>
        </p:grpSpPr>
        <p:sp>
          <p:nvSpPr>
            <p:cNvPr id="128" name="Rectangle 127"/>
            <p:cNvSpPr/>
            <p:nvPr/>
          </p:nvSpPr>
          <p:spPr>
            <a:xfrm>
              <a:off x="51898" y="2137807"/>
              <a:ext cx="3352800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128098" y="2675414"/>
              <a:ext cx="3182920" cy="369332"/>
              <a:chOff x="128098" y="2675414"/>
              <a:chExt cx="3182920" cy="369332"/>
            </a:xfrm>
          </p:grpSpPr>
          <p:grpSp>
            <p:nvGrpSpPr>
              <p:cNvPr id="130" name="Group 129"/>
              <p:cNvGrpSpPr/>
              <p:nvPr/>
            </p:nvGrpSpPr>
            <p:grpSpPr>
              <a:xfrm>
                <a:off x="1280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157" name="Group 15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65" name="TextBox 16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66" name="Rectangle 16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58" name="Group 15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64" name="Rectangle 163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59" name="Group 158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162" name="Rectangle 161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160" name="Rectangle 159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/>
              <p:cNvGrpSpPr/>
              <p:nvPr/>
            </p:nvGrpSpPr>
            <p:grpSpPr>
              <a:xfrm>
                <a:off x="11186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147" name="Group 14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55" name="TextBox 15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156" name="Rectangle 15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48" name="Group 14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154" name="Rectangle 153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49" name="Group 148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51" name="TextBox 150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152" name="Rectangle 151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150" name="Rectangle 149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21092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137" name="Group 13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146" name="Rectangle 14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38" name="Group 13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43" name="TextBox 142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144" name="Rectangle 143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139" name="Group 138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141" name="TextBox 140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142" name="Rectangle 141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140" name="Rectangle 139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3" name="Group 132"/>
              <p:cNvGrpSpPr/>
              <p:nvPr/>
            </p:nvGrpSpPr>
            <p:grpSpPr>
              <a:xfrm>
                <a:off x="3102737" y="2869433"/>
                <a:ext cx="208281" cy="45719"/>
                <a:chOff x="3196417" y="2865226"/>
                <a:chExt cx="208281" cy="45719"/>
              </a:xfrm>
            </p:grpSpPr>
            <p:sp>
              <p:nvSpPr>
                <p:cNvPr id="134" name="Oval 133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Oval 134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67" name="Rounded Rectangle 166"/>
          <p:cNvSpPr/>
          <p:nvPr/>
        </p:nvSpPr>
        <p:spPr>
          <a:xfrm>
            <a:off x="3803942" y="3074727"/>
            <a:ext cx="1861261" cy="723078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Struct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of Arrays 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168" name="Straight Connector 167"/>
          <p:cNvCxnSpPr>
            <a:stCxn id="128" idx="3"/>
            <a:endCxn id="167" idx="1"/>
          </p:cNvCxnSpPr>
          <p:nvPr/>
        </p:nvCxnSpPr>
        <p:spPr>
          <a:xfrm>
            <a:off x="3404698" y="3436266"/>
            <a:ext cx="399244" cy="0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9" name="Group 168"/>
          <p:cNvGrpSpPr/>
          <p:nvPr/>
        </p:nvGrpSpPr>
        <p:grpSpPr>
          <a:xfrm>
            <a:off x="6248400" y="3214141"/>
            <a:ext cx="1193263" cy="369332"/>
            <a:chOff x="2651736" y="4114800"/>
            <a:chExt cx="1193263" cy="369332"/>
          </a:xfrm>
        </p:grpSpPr>
        <p:grpSp>
          <p:nvGrpSpPr>
            <p:cNvPr id="170" name="Group 169"/>
            <p:cNvGrpSpPr/>
            <p:nvPr/>
          </p:nvGrpSpPr>
          <p:grpSpPr>
            <a:xfrm>
              <a:off x="2651736" y="4114800"/>
              <a:ext cx="381000" cy="369332"/>
              <a:chOff x="2535965" y="5117068"/>
              <a:chExt cx="381000" cy="369332"/>
            </a:xfrm>
          </p:grpSpPr>
          <p:sp>
            <p:nvSpPr>
              <p:cNvPr id="181" name="TextBox 180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y</a:t>
                </a:r>
                <a:r>
                  <a:rPr lang="en-US" baseline="-25000" dirty="0" smtClean="0"/>
                  <a:t>0</a:t>
                </a:r>
                <a:endParaRPr lang="en-US" baseline="-25000" dirty="0"/>
              </a:p>
            </p:txBody>
          </p:sp>
          <p:sp>
            <p:nvSpPr>
              <p:cNvPr id="182" name="Rectangle 181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2953795" y="4114800"/>
              <a:ext cx="381000" cy="369332"/>
              <a:chOff x="2535965" y="5117068"/>
              <a:chExt cx="381000" cy="369332"/>
            </a:xfrm>
          </p:grpSpPr>
          <p:sp>
            <p:nvSpPr>
              <p:cNvPr id="179" name="TextBox 178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y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180" name="Rectangle 179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72" name="Group 171"/>
            <p:cNvGrpSpPr/>
            <p:nvPr/>
          </p:nvGrpSpPr>
          <p:grpSpPr>
            <a:xfrm>
              <a:off x="3264175" y="4114800"/>
              <a:ext cx="381000" cy="369332"/>
              <a:chOff x="2535965" y="5117068"/>
              <a:chExt cx="381000" cy="369332"/>
            </a:xfrm>
          </p:grpSpPr>
          <p:sp>
            <p:nvSpPr>
              <p:cNvPr id="177" name="TextBox 176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y</a:t>
                </a:r>
                <a:r>
                  <a:rPr lang="en-US" baseline="-25000" dirty="0" smtClean="0"/>
                  <a:t>2</a:t>
                </a:r>
                <a:endParaRPr lang="en-US" baseline="-25000" dirty="0"/>
              </a:p>
            </p:txBody>
          </p:sp>
          <p:sp>
            <p:nvSpPr>
              <p:cNvPr id="178" name="Rectangle 177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>
              <a:off x="3636718" y="4297681"/>
              <a:ext cx="208281" cy="45719"/>
              <a:chOff x="3196417" y="2865226"/>
              <a:chExt cx="208281" cy="45719"/>
            </a:xfrm>
          </p:grpSpPr>
          <p:sp>
            <p:nvSpPr>
              <p:cNvPr id="174" name="Oval 173"/>
              <p:cNvSpPr/>
              <p:nvPr/>
            </p:nvSpPr>
            <p:spPr>
              <a:xfrm>
                <a:off x="3196417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3277698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3358979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3" name="Group 182"/>
          <p:cNvGrpSpPr/>
          <p:nvPr/>
        </p:nvGrpSpPr>
        <p:grpSpPr>
          <a:xfrm>
            <a:off x="6248400" y="3634492"/>
            <a:ext cx="1193263" cy="369332"/>
            <a:chOff x="2651736" y="4114800"/>
            <a:chExt cx="1193263" cy="369332"/>
          </a:xfrm>
        </p:grpSpPr>
        <p:grpSp>
          <p:nvGrpSpPr>
            <p:cNvPr id="184" name="Group 183"/>
            <p:cNvGrpSpPr/>
            <p:nvPr/>
          </p:nvGrpSpPr>
          <p:grpSpPr>
            <a:xfrm>
              <a:off x="2651736" y="4114800"/>
              <a:ext cx="381000" cy="369332"/>
              <a:chOff x="2535965" y="5117068"/>
              <a:chExt cx="381000" cy="369332"/>
            </a:xfrm>
          </p:grpSpPr>
          <p:sp>
            <p:nvSpPr>
              <p:cNvPr id="195" name="TextBox 194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z</a:t>
                </a:r>
                <a:r>
                  <a:rPr lang="en-US" baseline="-25000" dirty="0" smtClean="0"/>
                  <a:t>0</a:t>
                </a:r>
                <a:endParaRPr lang="en-US" baseline="-25000" dirty="0"/>
              </a:p>
            </p:txBody>
          </p:sp>
          <p:sp>
            <p:nvSpPr>
              <p:cNvPr id="196" name="Rectangle 195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2953795" y="4114800"/>
              <a:ext cx="381000" cy="369332"/>
              <a:chOff x="2535965" y="5117068"/>
              <a:chExt cx="381000" cy="369332"/>
            </a:xfrm>
          </p:grpSpPr>
          <p:sp>
            <p:nvSpPr>
              <p:cNvPr id="193" name="TextBox 192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z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194" name="Rectangle 193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86" name="Group 185"/>
            <p:cNvGrpSpPr/>
            <p:nvPr/>
          </p:nvGrpSpPr>
          <p:grpSpPr>
            <a:xfrm>
              <a:off x="3264175" y="4114800"/>
              <a:ext cx="381000" cy="369332"/>
              <a:chOff x="2535965" y="5117068"/>
              <a:chExt cx="381000" cy="369332"/>
            </a:xfrm>
          </p:grpSpPr>
          <p:sp>
            <p:nvSpPr>
              <p:cNvPr id="191" name="TextBox 190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z</a:t>
                </a:r>
                <a:r>
                  <a:rPr lang="en-US" baseline="-25000" dirty="0" smtClean="0"/>
                  <a:t>2</a:t>
                </a:r>
                <a:endParaRPr lang="en-US" baseline="-25000" dirty="0"/>
              </a:p>
            </p:txBody>
          </p:sp>
          <p:sp>
            <p:nvSpPr>
              <p:cNvPr id="192" name="Rectangle 191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187" name="Group 186"/>
            <p:cNvGrpSpPr/>
            <p:nvPr/>
          </p:nvGrpSpPr>
          <p:grpSpPr>
            <a:xfrm>
              <a:off x="3636718" y="4297681"/>
              <a:ext cx="208281" cy="45719"/>
              <a:chOff x="3196417" y="2865226"/>
              <a:chExt cx="208281" cy="45719"/>
            </a:xfrm>
          </p:grpSpPr>
          <p:sp>
            <p:nvSpPr>
              <p:cNvPr id="188" name="Oval 187"/>
              <p:cNvSpPr/>
              <p:nvPr/>
            </p:nvSpPr>
            <p:spPr>
              <a:xfrm>
                <a:off x="3196417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3277698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3358979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98" name="Curved Connector 197"/>
          <p:cNvCxnSpPr>
            <a:endCxn id="110" idx="1"/>
          </p:cNvCxnSpPr>
          <p:nvPr/>
        </p:nvCxnSpPr>
        <p:spPr>
          <a:xfrm flipV="1">
            <a:off x="5665203" y="3010722"/>
            <a:ext cx="593581" cy="267951"/>
          </a:xfrm>
          <a:prstGeom prst="curvedConnector3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Curved Connector 199"/>
          <p:cNvCxnSpPr>
            <a:stCxn id="167" idx="3"/>
            <a:endCxn id="182" idx="1"/>
          </p:cNvCxnSpPr>
          <p:nvPr/>
        </p:nvCxnSpPr>
        <p:spPr>
          <a:xfrm flipV="1">
            <a:off x="5665203" y="3431073"/>
            <a:ext cx="593581" cy="5193"/>
          </a:xfrm>
          <a:prstGeom prst="curvedConnector3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Curved Connector 201"/>
          <p:cNvCxnSpPr>
            <a:endCxn id="196" idx="1"/>
          </p:cNvCxnSpPr>
          <p:nvPr/>
        </p:nvCxnSpPr>
        <p:spPr>
          <a:xfrm>
            <a:off x="5664200" y="3601366"/>
            <a:ext cx="594584" cy="250058"/>
          </a:xfrm>
          <a:prstGeom prst="curvedConnector3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3" name="Rounded Rectangle 262"/>
          <p:cNvSpPr/>
          <p:nvPr/>
        </p:nvSpPr>
        <p:spPr>
          <a:xfrm>
            <a:off x="3830133" y="4942697"/>
            <a:ext cx="1861261" cy="723078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vtkCellArray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367" name="Group 366"/>
          <p:cNvGrpSpPr/>
          <p:nvPr/>
        </p:nvGrpSpPr>
        <p:grpSpPr>
          <a:xfrm>
            <a:off x="78089" y="4770836"/>
            <a:ext cx="3352800" cy="1066800"/>
            <a:chOff x="78089" y="4528676"/>
            <a:chExt cx="3352800" cy="1066800"/>
          </a:xfrm>
        </p:grpSpPr>
        <p:sp>
          <p:nvSpPr>
            <p:cNvPr id="224" name="Rectangle 223"/>
            <p:cNvSpPr/>
            <p:nvPr/>
          </p:nvSpPr>
          <p:spPr>
            <a:xfrm>
              <a:off x="78089" y="4528676"/>
              <a:ext cx="3352800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334" name="Group 333"/>
            <p:cNvGrpSpPr/>
            <p:nvPr/>
          </p:nvGrpSpPr>
          <p:grpSpPr>
            <a:xfrm>
              <a:off x="164673" y="5075636"/>
              <a:ext cx="3026023" cy="369332"/>
              <a:chOff x="164673" y="5075636"/>
              <a:chExt cx="3026023" cy="369332"/>
            </a:xfrm>
          </p:grpSpPr>
          <p:grpSp>
            <p:nvGrpSpPr>
              <p:cNvPr id="324" name="Group 323"/>
              <p:cNvGrpSpPr/>
              <p:nvPr/>
            </p:nvGrpSpPr>
            <p:grpSpPr>
              <a:xfrm>
                <a:off x="164673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32" name="TextBox 331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v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333" name="Rectangle 332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25" name="Group 324"/>
              <p:cNvGrpSpPr/>
              <p:nvPr/>
            </p:nvGrpSpPr>
            <p:grpSpPr>
              <a:xfrm>
                <a:off x="46673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30" name="TextBox 329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v</a:t>
                  </a:r>
                  <a:r>
                    <a:rPr lang="en-US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331" name="Rectangle 330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26" name="Group 325"/>
              <p:cNvGrpSpPr/>
              <p:nvPr/>
            </p:nvGrpSpPr>
            <p:grpSpPr>
              <a:xfrm>
                <a:off x="77711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28" name="TextBox 327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v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329" name="Rectangle 328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14" name="Group 313"/>
              <p:cNvGrpSpPr/>
              <p:nvPr/>
            </p:nvGrpSpPr>
            <p:grpSpPr>
              <a:xfrm>
                <a:off x="108191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22" name="TextBox 321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v</a:t>
                  </a:r>
                  <a:r>
                    <a:rPr lang="en-US" baseline="-25000" dirty="0" smtClean="0"/>
                    <a:t>3</a:t>
                  </a:r>
                  <a:endParaRPr lang="en-US" baseline="-25000" dirty="0"/>
                </a:p>
              </p:txBody>
            </p:sp>
            <p:sp>
              <p:nvSpPr>
                <p:cNvPr id="323" name="Rectangle 322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15" name="Group 314"/>
              <p:cNvGrpSpPr/>
              <p:nvPr/>
            </p:nvGrpSpPr>
            <p:grpSpPr>
              <a:xfrm>
                <a:off x="138397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20" name="TextBox 319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v</a:t>
                  </a:r>
                  <a:r>
                    <a:rPr lang="en-US" baseline="-25000" dirty="0" smtClean="0"/>
                    <a:t>4</a:t>
                  </a:r>
                  <a:endParaRPr lang="en-US" baseline="-25000" dirty="0"/>
                </a:p>
              </p:txBody>
            </p:sp>
            <p:sp>
              <p:nvSpPr>
                <p:cNvPr id="321" name="Rectangle 320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16" name="Group 315"/>
              <p:cNvGrpSpPr/>
              <p:nvPr/>
            </p:nvGrpSpPr>
            <p:grpSpPr>
              <a:xfrm>
                <a:off x="169435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8" name="TextBox 317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v</a:t>
                  </a:r>
                  <a:r>
                    <a:rPr lang="en-US" baseline="-25000" dirty="0" smtClean="0"/>
                    <a:t>5</a:t>
                  </a:r>
                  <a:endParaRPr lang="en-US" baseline="-25000" dirty="0"/>
                </a:p>
              </p:txBody>
            </p:sp>
            <p:sp>
              <p:nvSpPr>
                <p:cNvPr id="319" name="Rectangle 318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04" name="Group 303"/>
              <p:cNvGrpSpPr/>
              <p:nvPr/>
            </p:nvGrpSpPr>
            <p:grpSpPr>
              <a:xfrm>
                <a:off x="199915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2" name="TextBox 311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v</a:t>
                  </a:r>
                  <a:r>
                    <a:rPr lang="en-US" baseline="-25000" dirty="0" smtClean="0"/>
                    <a:t>6</a:t>
                  </a:r>
                  <a:endParaRPr lang="en-US" baseline="-25000" dirty="0"/>
                </a:p>
              </p:txBody>
            </p:sp>
            <p:sp>
              <p:nvSpPr>
                <p:cNvPr id="313" name="Rectangle 312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05" name="Group 304"/>
              <p:cNvGrpSpPr/>
              <p:nvPr/>
            </p:nvGrpSpPr>
            <p:grpSpPr>
              <a:xfrm>
                <a:off x="2301210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0" name="TextBox 309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v</a:t>
                  </a:r>
                  <a:r>
                    <a:rPr lang="en-US" baseline="-25000" dirty="0" smtClean="0"/>
                    <a:t>7</a:t>
                  </a:r>
                  <a:endParaRPr lang="en-US" baseline="-25000" dirty="0"/>
                </a:p>
              </p:txBody>
            </p:sp>
            <p:sp>
              <p:nvSpPr>
                <p:cNvPr id="311" name="Rectangle 310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06" name="Group 305"/>
              <p:cNvGrpSpPr/>
              <p:nvPr/>
            </p:nvGrpSpPr>
            <p:grpSpPr>
              <a:xfrm>
                <a:off x="2611590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8" name="TextBox 307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v</a:t>
                  </a:r>
                  <a:r>
                    <a:rPr lang="en-US" baseline="-25000" dirty="0" smtClean="0"/>
                    <a:t>8</a:t>
                  </a:r>
                  <a:endParaRPr lang="en-US" baseline="-25000" dirty="0"/>
                </a:p>
              </p:txBody>
            </p:sp>
            <p:sp>
              <p:nvSpPr>
                <p:cNvPr id="309" name="Rectangle 308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00" name="Group 299"/>
              <p:cNvGrpSpPr/>
              <p:nvPr/>
            </p:nvGrpSpPr>
            <p:grpSpPr>
              <a:xfrm>
                <a:off x="2982415" y="5258517"/>
                <a:ext cx="208281" cy="45719"/>
                <a:chOff x="3196417" y="2865226"/>
                <a:chExt cx="208281" cy="45719"/>
              </a:xfrm>
            </p:grpSpPr>
            <p:sp>
              <p:nvSpPr>
                <p:cNvPr id="301" name="Oval 300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2" name="Oval 301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3" name="Oval 302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92" name="Group 391"/>
          <p:cNvGrpSpPr/>
          <p:nvPr/>
        </p:nvGrpSpPr>
        <p:grpSpPr>
          <a:xfrm>
            <a:off x="5150048" y="6033360"/>
            <a:ext cx="3940423" cy="369332"/>
            <a:chOff x="3438930" y="5713215"/>
            <a:chExt cx="3940423" cy="369332"/>
          </a:xfrm>
        </p:grpSpPr>
        <p:grpSp>
          <p:nvGrpSpPr>
            <p:cNvPr id="336" name="Group 335"/>
            <p:cNvGrpSpPr/>
            <p:nvPr/>
          </p:nvGrpSpPr>
          <p:grpSpPr>
            <a:xfrm>
              <a:off x="4353330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65" name="TextBox 364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v</a:t>
                </a:r>
                <a:r>
                  <a:rPr lang="en-US" baseline="-25000" dirty="0" smtClean="0"/>
                  <a:t>2</a:t>
                </a:r>
                <a:endParaRPr lang="en-US" baseline="-25000" dirty="0"/>
              </a:p>
            </p:txBody>
          </p:sp>
          <p:sp>
            <p:nvSpPr>
              <p:cNvPr id="366" name="Rectangle 365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37" name="Group 336"/>
            <p:cNvGrpSpPr/>
            <p:nvPr/>
          </p:nvGrpSpPr>
          <p:grpSpPr>
            <a:xfrm>
              <a:off x="4655389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63" name="TextBox 362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3</a:t>
                </a:r>
                <a:endParaRPr lang="en-US" baseline="-25000" dirty="0"/>
              </a:p>
            </p:txBody>
          </p:sp>
          <p:sp>
            <p:nvSpPr>
              <p:cNvPr id="364" name="Rectangle 363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38" name="Group 337"/>
            <p:cNvGrpSpPr/>
            <p:nvPr/>
          </p:nvGrpSpPr>
          <p:grpSpPr>
            <a:xfrm>
              <a:off x="4965769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61" name="TextBox 360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v</a:t>
                </a:r>
                <a:r>
                  <a:rPr lang="en-US" baseline="-25000" dirty="0" smtClean="0"/>
                  <a:t>3</a:t>
                </a:r>
                <a:endParaRPr lang="en-US" baseline="-25000" dirty="0"/>
              </a:p>
            </p:txBody>
          </p:sp>
          <p:sp>
            <p:nvSpPr>
              <p:cNvPr id="362" name="Rectangle 361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39" name="Group 338"/>
            <p:cNvGrpSpPr/>
            <p:nvPr/>
          </p:nvGrpSpPr>
          <p:grpSpPr>
            <a:xfrm>
              <a:off x="5270569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59" name="TextBox 358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v</a:t>
                </a:r>
                <a:r>
                  <a:rPr lang="en-US" baseline="-25000" dirty="0" smtClean="0"/>
                  <a:t>4</a:t>
                </a:r>
                <a:endParaRPr lang="en-US" baseline="-25000" dirty="0"/>
              </a:p>
            </p:txBody>
          </p:sp>
          <p:sp>
            <p:nvSpPr>
              <p:cNvPr id="360" name="Rectangle 359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40" name="Group 339"/>
            <p:cNvGrpSpPr/>
            <p:nvPr/>
          </p:nvGrpSpPr>
          <p:grpSpPr>
            <a:xfrm>
              <a:off x="5572628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57" name="TextBox 356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v</a:t>
                </a:r>
                <a:r>
                  <a:rPr lang="en-US" baseline="-25000" dirty="0" smtClean="0"/>
                  <a:t>5</a:t>
                </a:r>
                <a:endParaRPr lang="en-US" baseline="-25000" dirty="0"/>
              </a:p>
            </p:txBody>
          </p:sp>
          <p:sp>
            <p:nvSpPr>
              <p:cNvPr id="358" name="Rectangle 357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41" name="Group 340"/>
            <p:cNvGrpSpPr/>
            <p:nvPr/>
          </p:nvGrpSpPr>
          <p:grpSpPr>
            <a:xfrm>
              <a:off x="5883008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55" name="TextBox 354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3</a:t>
                </a:r>
                <a:endParaRPr lang="en-US" baseline="-25000" dirty="0"/>
              </a:p>
            </p:txBody>
          </p:sp>
          <p:sp>
            <p:nvSpPr>
              <p:cNvPr id="356" name="Rectangle 355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42" name="Group 341"/>
            <p:cNvGrpSpPr/>
            <p:nvPr/>
          </p:nvGrpSpPr>
          <p:grpSpPr>
            <a:xfrm>
              <a:off x="6187808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53" name="TextBox 352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v</a:t>
                </a:r>
                <a:r>
                  <a:rPr lang="en-US" baseline="-25000" dirty="0" smtClean="0"/>
                  <a:t>6</a:t>
                </a:r>
                <a:endParaRPr lang="en-US" baseline="-25000" dirty="0"/>
              </a:p>
            </p:txBody>
          </p:sp>
          <p:sp>
            <p:nvSpPr>
              <p:cNvPr id="354" name="Rectangle 353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43" name="Group 342"/>
            <p:cNvGrpSpPr/>
            <p:nvPr/>
          </p:nvGrpSpPr>
          <p:grpSpPr>
            <a:xfrm>
              <a:off x="6489867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51" name="TextBox 350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v</a:t>
                </a:r>
                <a:r>
                  <a:rPr lang="en-US" baseline="-25000" dirty="0" smtClean="0"/>
                  <a:t>7</a:t>
                </a:r>
                <a:endParaRPr lang="en-US" baseline="-25000" dirty="0"/>
              </a:p>
            </p:txBody>
          </p:sp>
          <p:sp>
            <p:nvSpPr>
              <p:cNvPr id="352" name="Rectangle 351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44" name="Group 343"/>
            <p:cNvGrpSpPr/>
            <p:nvPr/>
          </p:nvGrpSpPr>
          <p:grpSpPr>
            <a:xfrm>
              <a:off x="6800247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49" name="TextBox 348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v</a:t>
                </a:r>
                <a:r>
                  <a:rPr lang="en-US" baseline="-25000" dirty="0" smtClean="0"/>
                  <a:t>8</a:t>
                </a:r>
                <a:endParaRPr lang="en-US" baseline="-25000" dirty="0"/>
              </a:p>
            </p:txBody>
          </p:sp>
          <p:sp>
            <p:nvSpPr>
              <p:cNvPr id="350" name="Rectangle 349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45" name="Group 344"/>
            <p:cNvGrpSpPr/>
            <p:nvPr/>
          </p:nvGrpSpPr>
          <p:grpSpPr>
            <a:xfrm>
              <a:off x="7171072" y="5896096"/>
              <a:ext cx="208281" cy="45719"/>
              <a:chOff x="3196417" y="2865226"/>
              <a:chExt cx="208281" cy="45719"/>
            </a:xfrm>
          </p:grpSpPr>
          <p:sp>
            <p:nvSpPr>
              <p:cNvPr id="346" name="Oval 345"/>
              <p:cNvSpPr/>
              <p:nvPr/>
            </p:nvSpPr>
            <p:spPr>
              <a:xfrm>
                <a:off x="3196417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Oval 346"/>
              <p:cNvSpPr/>
              <p:nvPr/>
            </p:nvSpPr>
            <p:spPr>
              <a:xfrm>
                <a:off x="3277698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347"/>
              <p:cNvSpPr/>
              <p:nvPr/>
            </p:nvSpPr>
            <p:spPr>
              <a:xfrm>
                <a:off x="3358979" y="286522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3" name="Group 382"/>
            <p:cNvGrpSpPr/>
            <p:nvPr/>
          </p:nvGrpSpPr>
          <p:grpSpPr>
            <a:xfrm>
              <a:off x="4048530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84" name="TextBox 383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v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385" name="Rectangle 384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86" name="Group 385"/>
            <p:cNvGrpSpPr/>
            <p:nvPr/>
          </p:nvGrpSpPr>
          <p:grpSpPr>
            <a:xfrm>
              <a:off x="3743730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87" name="TextBox 386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v</a:t>
                </a:r>
                <a:r>
                  <a:rPr lang="en-US" baseline="-25000" dirty="0" smtClean="0"/>
                  <a:t>0</a:t>
                </a:r>
                <a:endParaRPr lang="en-US" baseline="-25000" dirty="0"/>
              </a:p>
            </p:txBody>
          </p:sp>
          <p:sp>
            <p:nvSpPr>
              <p:cNvPr id="388" name="Rectangle 387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  <p:grpSp>
          <p:nvGrpSpPr>
            <p:cNvPr id="389" name="Group 388"/>
            <p:cNvGrpSpPr/>
            <p:nvPr/>
          </p:nvGrpSpPr>
          <p:grpSpPr>
            <a:xfrm>
              <a:off x="3438930" y="5713215"/>
              <a:ext cx="381000" cy="369332"/>
              <a:chOff x="2535965" y="5117068"/>
              <a:chExt cx="381000" cy="36933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90" name="TextBox 389"/>
              <p:cNvSpPr txBox="1"/>
              <p:nvPr/>
            </p:nvSpPr>
            <p:spPr>
              <a:xfrm>
                <a:off x="2535965" y="51170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3</a:t>
                </a:r>
                <a:endParaRPr lang="en-US" baseline="-25000" dirty="0"/>
              </a:p>
            </p:txBody>
          </p:sp>
          <p:sp>
            <p:nvSpPr>
              <p:cNvPr id="391" name="Rectangle 390"/>
              <p:cNvSpPr>
                <a:spLocks noChangeAspect="1"/>
              </p:cNvSpPr>
              <p:nvPr/>
            </p:nvSpPr>
            <p:spPr>
              <a:xfrm>
                <a:off x="2546349" y="5181600"/>
                <a:ext cx="304800" cy="3048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/>
              </a:p>
            </p:txBody>
          </p:sp>
        </p:grpSp>
      </p:grpSp>
      <p:cxnSp>
        <p:nvCxnSpPr>
          <p:cNvPr id="394" name="Curved Connector 393"/>
          <p:cNvCxnSpPr>
            <a:stCxn id="263" idx="3"/>
            <a:endCxn id="390" idx="1"/>
          </p:cNvCxnSpPr>
          <p:nvPr/>
        </p:nvCxnSpPr>
        <p:spPr>
          <a:xfrm flipH="1">
            <a:off x="5150048" y="5304236"/>
            <a:ext cx="541346" cy="913790"/>
          </a:xfrm>
          <a:prstGeom prst="curvedConnector5">
            <a:avLst>
              <a:gd name="adj1" fmla="val -42228"/>
              <a:gd name="adj2" fmla="val 59678"/>
              <a:gd name="adj3" fmla="val 142228"/>
            </a:avLst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>
            <a:stCxn id="224" idx="3"/>
            <a:endCxn id="263" idx="1"/>
          </p:cNvCxnSpPr>
          <p:nvPr/>
        </p:nvCxnSpPr>
        <p:spPr>
          <a:xfrm>
            <a:off x="3430889" y="5304236"/>
            <a:ext cx="399244" cy="0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9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Fancy Array Handles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1898" y="1295400"/>
            <a:ext cx="3352800" cy="1066800"/>
            <a:chOff x="78089" y="4528676"/>
            <a:chExt cx="3352800" cy="1066800"/>
          </a:xfrm>
        </p:grpSpPr>
        <p:sp>
          <p:nvSpPr>
            <p:cNvPr id="4" name="Rectangle 3"/>
            <p:cNvSpPr/>
            <p:nvPr/>
          </p:nvSpPr>
          <p:spPr>
            <a:xfrm>
              <a:off x="78089" y="4528676"/>
              <a:ext cx="3352800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64673" y="5075636"/>
              <a:ext cx="3026023" cy="369332"/>
              <a:chOff x="164673" y="5075636"/>
              <a:chExt cx="3026023" cy="369332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64673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</a:t>
                  </a:r>
                  <a:endParaRPr lang="en-US" baseline="-25000" dirty="0"/>
                </a:p>
              </p:txBody>
            </p:sp>
            <p:sp>
              <p:nvSpPr>
                <p:cNvPr id="36" name="Rectangle 35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46673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3" name="TextBox 32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</a:t>
                  </a:r>
                  <a:endParaRPr lang="en-US" baseline="-25000" dirty="0"/>
                </a:p>
              </p:txBody>
            </p:sp>
            <p:sp>
              <p:nvSpPr>
                <p:cNvPr id="34" name="Rectangle 33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77711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</a:t>
                  </a:r>
                  <a:endParaRPr lang="en-US" baseline="-25000" dirty="0"/>
                </a:p>
              </p:txBody>
            </p:sp>
            <p:sp>
              <p:nvSpPr>
                <p:cNvPr id="32" name="Rectangle 31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108191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</a:t>
                  </a:r>
                  <a:endParaRPr lang="en-US" baseline="-25000" dirty="0"/>
                </a:p>
              </p:txBody>
            </p:sp>
            <p:sp>
              <p:nvSpPr>
                <p:cNvPr id="30" name="Rectangle 29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138397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</a:t>
                  </a:r>
                  <a:endParaRPr lang="en-US" baseline="-25000" dirty="0"/>
                </a:p>
              </p:txBody>
            </p:sp>
            <p:sp>
              <p:nvSpPr>
                <p:cNvPr id="28" name="Rectangle 27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169435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</a:t>
                  </a:r>
                  <a:endParaRPr lang="en-US" baseline="-25000" dirty="0"/>
                </a:p>
              </p:txBody>
            </p:sp>
            <p:sp>
              <p:nvSpPr>
                <p:cNvPr id="26" name="Rectangle 25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199915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</a:t>
                  </a:r>
                  <a:endParaRPr lang="en-US" baseline="-25000" dirty="0"/>
                </a:p>
              </p:txBody>
            </p:sp>
            <p:sp>
              <p:nvSpPr>
                <p:cNvPr id="24" name="Rectangle 23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2301210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</a:t>
                  </a:r>
                  <a:endParaRPr lang="en-US" baseline="-25000" dirty="0"/>
                </a:p>
              </p:txBody>
            </p:sp>
            <p:sp>
              <p:nvSpPr>
                <p:cNvPr id="22" name="Rectangle 21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611590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</a:t>
                  </a:r>
                  <a:endParaRPr lang="en-US" baseline="-25000" dirty="0"/>
                </a:p>
              </p:txBody>
            </p:sp>
            <p:sp>
              <p:nvSpPr>
                <p:cNvPr id="20" name="Rectangle 19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2982415" y="5258517"/>
                <a:ext cx="208281" cy="45719"/>
                <a:chOff x="3196417" y="2865226"/>
                <a:chExt cx="208281" cy="45719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7" name="Rounded Rectangle 36"/>
          <p:cNvSpPr/>
          <p:nvPr/>
        </p:nvSpPr>
        <p:spPr>
          <a:xfrm>
            <a:off x="3803942" y="1467261"/>
            <a:ext cx="1861261" cy="723078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Constant 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38" name="Straight Connector 37"/>
          <p:cNvCxnSpPr>
            <a:stCxn id="4" idx="3"/>
            <a:endCxn id="37" idx="1"/>
          </p:cNvCxnSpPr>
          <p:nvPr/>
        </p:nvCxnSpPr>
        <p:spPr>
          <a:xfrm>
            <a:off x="3404698" y="1828800"/>
            <a:ext cx="399244" cy="0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096000" y="1597968"/>
            <a:ext cx="31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cxnSp>
        <p:nvCxnSpPr>
          <p:cNvPr id="42" name="Straight Connector 41"/>
          <p:cNvCxnSpPr>
            <a:stCxn id="37" idx="3"/>
            <a:endCxn id="40" idx="1"/>
          </p:cNvCxnSpPr>
          <p:nvPr/>
        </p:nvCxnSpPr>
        <p:spPr>
          <a:xfrm>
            <a:off x="5665203" y="1828800"/>
            <a:ext cx="430797" cy="1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51898" y="2902866"/>
            <a:ext cx="3352800" cy="1066800"/>
            <a:chOff x="51898" y="2137807"/>
            <a:chExt cx="3352800" cy="1066800"/>
          </a:xfrm>
        </p:grpSpPr>
        <p:sp>
          <p:nvSpPr>
            <p:cNvPr id="48" name="Rectangle 47"/>
            <p:cNvSpPr/>
            <p:nvPr/>
          </p:nvSpPr>
          <p:spPr>
            <a:xfrm>
              <a:off x="51898" y="2137807"/>
              <a:ext cx="3352800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128098" y="2675414"/>
              <a:ext cx="3182920" cy="369332"/>
              <a:chOff x="128098" y="2675414"/>
              <a:chExt cx="3182920" cy="369332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1280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77" name="Group 7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86" name="Rectangle 8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78" name="Group 7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84" name="Rectangle 83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79" name="Group 78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0</a:t>
                    </a:r>
                    <a:endParaRPr lang="en-US" baseline="-25000" dirty="0"/>
                  </a:p>
                </p:txBody>
              </p:sp>
              <p:sp>
                <p:nvSpPr>
                  <p:cNvPr id="82" name="Rectangle 81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80" name="Rectangle 79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11186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67" name="Group 6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76" name="Rectangle 7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68" name="Group 6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74" name="Rectangle 73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69" name="Group 68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1</a:t>
                    </a:r>
                    <a:endParaRPr lang="en-US" baseline="-25000" dirty="0"/>
                  </a:p>
                </p:txBody>
              </p:sp>
              <p:sp>
                <p:nvSpPr>
                  <p:cNvPr id="72" name="Rectangle 71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70" name="Rectangle 69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2109298" y="2675414"/>
                <a:ext cx="993439" cy="369332"/>
                <a:chOff x="2535965" y="5117068"/>
                <a:chExt cx="993439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57" name="Group 56"/>
                <p:cNvGrpSpPr/>
                <p:nvPr/>
              </p:nvGrpSpPr>
              <p:grpSpPr>
                <a:xfrm>
                  <a:off x="2535965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x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66" name="Rectangle 65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58" name="Group 57"/>
                <p:cNvGrpSpPr/>
                <p:nvPr/>
              </p:nvGrpSpPr>
              <p:grpSpPr>
                <a:xfrm>
                  <a:off x="283802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y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64" name="Rectangle 63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grpSp>
              <p:nvGrpSpPr>
                <p:cNvPr id="59" name="Group 58"/>
                <p:cNvGrpSpPr/>
                <p:nvPr/>
              </p:nvGrpSpPr>
              <p:grpSpPr>
                <a:xfrm>
                  <a:off x="3148404" y="5117068"/>
                  <a:ext cx="381000" cy="369332"/>
                  <a:chOff x="2535965" y="5117068"/>
                  <a:chExt cx="381000" cy="369332"/>
                </a:xfrm>
              </p:grpSpPr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2535965" y="511706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i="1" dirty="0" smtClean="0"/>
                      <a:t>z</a:t>
                    </a:r>
                    <a:r>
                      <a:rPr lang="en-US" baseline="-25000" dirty="0" smtClean="0"/>
                      <a:t>2</a:t>
                    </a:r>
                    <a:endParaRPr lang="en-US" baseline="-25000" dirty="0"/>
                  </a:p>
                </p:txBody>
              </p:sp>
              <p:sp>
                <p:nvSpPr>
                  <p:cNvPr id="62" name="Rectangle 61"/>
                  <p:cNvSpPr>
                    <a:spLocks noChangeAspect="1"/>
                  </p:cNvSpPr>
                  <p:nvPr/>
                </p:nvSpPr>
                <p:spPr>
                  <a:xfrm>
                    <a:off x="2546349" y="5181600"/>
                    <a:ext cx="304800" cy="304800"/>
                  </a:xfrm>
                  <a:prstGeom prst="rect">
                    <a:avLst/>
                  </a:prstGeom>
                  <a:noFill/>
                  <a:ln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n-US" baseline="-25000" dirty="0"/>
                  </a:p>
                </p:txBody>
              </p:sp>
            </p:grpSp>
            <p:sp>
              <p:nvSpPr>
                <p:cNvPr id="60" name="Rectangle 59"/>
                <p:cNvSpPr/>
                <p:nvPr/>
              </p:nvSpPr>
              <p:spPr>
                <a:xfrm>
                  <a:off x="2546349" y="5181600"/>
                  <a:ext cx="917239" cy="304800"/>
                </a:xfrm>
                <a:prstGeom prst="rect">
                  <a:avLst/>
                </a:prstGeom>
                <a:noFill/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3102737" y="2869433"/>
                <a:ext cx="208281" cy="45719"/>
                <a:chOff x="3196417" y="2865226"/>
                <a:chExt cx="208281" cy="45719"/>
              </a:xfrm>
            </p:grpSpPr>
            <p:sp>
              <p:nvSpPr>
                <p:cNvPr id="54" name="Oval 53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87" name="Rounded Rectangle 86"/>
          <p:cNvSpPr/>
          <p:nvPr/>
        </p:nvSpPr>
        <p:spPr>
          <a:xfrm>
            <a:off x="3803942" y="3074727"/>
            <a:ext cx="1861261" cy="723078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Uniform Point 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Coord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89" name="Straight Connector 88"/>
          <p:cNvCxnSpPr>
            <a:stCxn id="48" idx="3"/>
            <a:endCxn id="87" idx="1"/>
          </p:cNvCxnSpPr>
          <p:nvPr/>
        </p:nvCxnSpPr>
        <p:spPr>
          <a:xfrm>
            <a:off x="3404698" y="3436266"/>
            <a:ext cx="399244" cy="0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867400" y="3255807"/>
            <a:ext cx="3356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</a:t>
            </a:r>
            <a:r>
              <a:rPr lang="en-US" i="1" dirty="0" err="1" smtClean="0"/>
              <a:t>i</a:t>
            </a:r>
            <a:r>
              <a:rPr lang="en-US" dirty="0" err="1" smtClean="0"/>
              <a:t>,</a:t>
            </a:r>
            <a:r>
              <a:rPr lang="en-US" i="1" dirty="0" err="1" smtClean="0"/>
              <a:t>j</a:t>
            </a:r>
            <a:r>
              <a:rPr lang="en-US" dirty="0" err="1" smtClean="0"/>
              <a:t>,</a:t>
            </a:r>
            <a:r>
              <a:rPr lang="en-US" i="1" dirty="0" err="1" smtClean="0"/>
              <a:t>k</a:t>
            </a:r>
            <a:r>
              <a:rPr lang="en-US" dirty="0" smtClean="0"/>
              <a:t>) = [</a:t>
            </a:r>
            <a:r>
              <a:rPr lang="en-US" i="1" dirty="0" smtClean="0"/>
              <a:t>o</a:t>
            </a:r>
            <a:r>
              <a:rPr lang="en-US" i="1" baseline="-25000" dirty="0" smtClean="0"/>
              <a:t>x</a:t>
            </a:r>
            <a:r>
              <a:rPr lang="en-US" dirty="0" smtClean="0"/>
              <a:t> +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x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dirty="0" smtClean="0"/>
              <a:t>, </a:t>
            </a:r>
            <a:r>
              <a:rPr lang="en-US" i="1" dirty="0" err="1" smtClean="0"/>
              <a:t>o</a:t>
            </a:r>
            <a:r>
              <a:rPr lang="en-US" i="1" baseline="-25000" dirty="0" err="1" smtClean="0"/>
              <a:t>y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y</a:t>
            </a:r>
            <a:r>
              <a:rPr lang="en-US" i="1" dirty="0" smtClean="0"/>
              <a:t> j</a:t>
            </a:r>
            <a:r>
              <a:rPr lang="en-US" dirty="0" smtClean="0"/>
              <a:t>, </a:t>
            </a:r>
            <a:r>
              <a:rPr lang="en-US" i="1" dirty="0" err="1" smtClean="0"/>
              <a:t>o</a:t>
            </a:r>
            <a:r>
              <a:rPr lang="en-US" i="1" baseline="-25000" dirty="0" err="1" smtClean="0"/>
              <a:t>z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z</a:t>
            </a:r>
            <a:r>
              <a:rPr lang="en-US" i="1" dirty="0" smtClean="0"/>
              <a:t> k</a:t>
            </a:r>
            <a:r>
              <a:rPr lang="en-US" dirty="0" smtClean="0"/>
              <a:t>]</a:t>
            </a:r>
            <a:endParaRPr lang="en-US" dirty="0"/>
          </a:p>
        </p:txBody>
      </p:sp>
      <p:cxnSp>
        <p:nvCxnSpPr>
          <p:cNvPr id="92" name="Straight Connector 91"/>
          <p:cNvCxnSpPr>
            <a:stCxn id="87" idx="3"/>
            <a:endCxn id="90" idx="1"/>
          </p:cNvCxnSpPr>
          <p:nvPr/>
        </p:nvCxnSpPr>
        <p:spPr>
          <a:xfrm>
            <a:off x="5665203" y="3436266"/>
            <a:ext cx="202197" cy="4207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Rounded Rectangle 92"/>
          <p:cNvSpPr/>
          <p:nvPr/>
        </p:nvSpPr>
        <p:spPr>
          <a:xfrm>
            <a:off x="3581400" y="5124861"/>
            <a:ext cx="1861261" cy="723078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Permutation 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25495" y="4953000"/>
            <a:ext cx="3352800" cy="1066800"/>
            <a:chOff x="78089" y="4528676"/>
            <a:chExt cx="3352800" cy="1066800"/>
          </a:xfrm>
        </p:grpSpPr>
        <p:sp>
          <p:nvSpPr>
            <p:cNvPr id="95" name="Rectangle 94"/>
            <p:cNvSpPr/>
            <p:nvPr/>
          </p:nvSpPr>
          <p:spPr>
            <a:xfrm>
              <a:off x="78089" y="4528676"/>
              <a:ext cx="3352800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164673" y="5075636"/>
              <a:ext cx="3026023" cy="369332"/>
              <a:chOff x="164673" y="5075636"/>
              <a:chExt cx="3026023" cy="369332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164673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6" name="TextBox 125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8</a:t>
                  </a:r>
                  <a:endParaRPr lang="en-US" baseline="-25000" dirty="0"/>
                </a:p>
              </p:txBody>
            </p:sp>
            <p:sp>
              <p:nvSpPr>
                <p:cNvPr id="127" name="Rectangle 126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46673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4" name="TextBox 123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5</a:t>
                  </a:r>
                  <a:endParaRPr lang="en-US" baseline="-25000" dirty="0"/>
                </a:p>
              </p:txBody>
            </p:sp>
            <p:sp>
              <p:nvSpPr>
                <p:cNvPr id="125" name="Rectangle 124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99" name="Group 98"/>
              <p:cNvGrpSpPr/>
              <p:nvPr/>
            </p:nvGrpSpPr>
            <p:grpSpPr>
              <a:xfrm>
                <a:off x="77711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2" name="TextBox 121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5</a:t>
                  </a:r>
                  <a:endParaRPr lang="en-US" baseline="-25000" dirty="0"/>
                </a:p>
              </p:txBody>
            </p:sp>
            <p:sp>
              <p:nvSpPr>
                <p:cNvPr id="123" name="Rectangle 122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00" name="Group 99"/>
              <p:cNvGrpSpPr/>
              <p:nvPr/>
            </p:nvGrpSpPr>
            <p:grpSpPr>
              <a:xfrm>
                <a:off x="108191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0" name="TextBox 119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121" name="Rectangle 120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01" name="Group 100"/>
              <p:cNvGrpSpPr/>
              <p:nvPr/>
            </p:nvGrpSpPr>
            <p:grpSpPr>
              <a:xfrm>
                <a:off x="138397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8" name="TextBox 117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5</a:t>
                  </a:r>
                  <a:endParaRPr lang="en-US" baseline="-25000" dirty="0"/>
                </a:p>
              </p:txBody>
            </p:sp>
            <p:sp>
              <p:nvSpPr>
                <p:cNvPr id="119" name="Rectangle 118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02" name="Group 101"/>
              <p:cNvGrpSpPr/>
              <p:nvPr/>
            </p:nvGrpSpPr>
            <p:grpSpPr>
              <a:xfrm>
                <a:off x="169435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6" name="TextBox 115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117" name="Rectangle 116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03" name="Group 102"/>
              <p:cNvGrpSpPr/>
              <p:nvPr/>
            </p:nvGrpSpPr>
            <p:grpSpPr>
              <a:xfrm>
                <a:off x="199915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115" name="Rectangle 114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04" name="Group 103"/>
              <p:cNvGrpSpPr/>
              <p:nvPr/>
            </p:nvGrpSpPr>
            <p:grpSpPr>
              <a:xfrm>
                <a:off x="2301210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2" name="TextBox 111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3</a:t>
                  </a:r>
                  <a:endParaRPr lang="en-US" baseline="-25000" dirty="0"/>
                </a:p>
              </p:txBody>
            </p:sp>
            <p:sp>
              <p:nvSpPr>
                <p:cNvPr id="113" name="Rectangle 112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05" name="Group 104"/>
              <p:cNvGrpSpPr/>
              <p:nvPr/>
            </p:nvGrpSpPr>
            <p:grpSpPr>
              <a:xfrm>
                <a:off x="2611590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0" name="TextBox 109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5</a:t>
                  </a:r>
                  <a:endParaRPr lang="en-US" baseline="-25000" dirty="0"/>
                </a:p>
              </p:txBody>
            </p:sp>
            <p:sp>
              <p:nvSpPr>
                <p:cNvPr id="111" name="Rectangle 110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106" name="Group 105"/>
              <p:cNvGrpSpPr/>
              <p:nvPr/>
            </p:nvGrpSpPr>
            <p:grpSpPr>
              <a:xfrm>
                <a:off x="2982415" y="5258517"/>
                <a:ext cx="208281" cy="45719"/>
                <a:chOff x="3196417" y="2865226"/>
                <a:chExt cx="208281" cy="45719"/>
              </a:xfrm>
            </p:grpSpPr>
            <p:sp>
              <p:nvSpPr>
                <p:cNvPr id="107" name="Oval 106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cxnSp>
        <p:nvCxnSpPr>
          <p:cNvPr id="128" name="Straight Connector 127"/>
          <p:cNvCxnSpPr>
            <a:stCxn id="95" idx="3"/>
            <a:endCxn id="93" idx="1"/>
          </p:cNvCxnSpPr>
          <p:nvPr/>
        </p:nvCxnSpPr>
        <p:spPr>
          <a:xfrm>
            <a:off x="3378295" y="5486400"/>
            <a:ext cx="203105" cy="0"/>
          </a:xfrm>
          <a:prstGeom prst="line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5" name="Group 284"/>
          <p:cNvGrpSpPr/>
          <p:nvPr/>
        </p:nvGrpSpPr>
        <p:grpSpPr>
          <a:xfrm>
            <a:off x="5886941" y="4267200"/>
            <a:ext cx="3190238" cy="1066800"/>
            <a:chOff x="78089" y="4528676"/>
            <a:chExt cx="3190238" cy="1066800"/>
          </a:xfrm>
        </p:grpSpPr>
        <p:sp>
          <p:nvSpPr>
            <p:cNvPr id="286" name="Rectangle 285"/>
            <p:cNvSpPr/>
            <p:nvPr/>
          </p:nvSpPr>
          <p:spPr>
            <a:xfrm>
              <a:off x="78089" y="4528676"/>
              <a:ext cx="3190238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287" name="Group 286"/>
            <p:cNvGrpSpPr/>
            <p:nvPr/>
          </p:nvGrpSpPr>
          <p:grpSpPr>
            <a:xfrm>
              <a:off x="164673" y="5075636"/>
              <a:ext cx="3026023" cy="369332"/>
              <a:chOff x="164673" y="5075636"/>
              <a:chExt cx="3026023" cy="369332"/>
            </a:xfrm>
          </p:grpSpPr>
          <p:grpSp>
            <p:nvGrpSpPr>
              <p:cNvPr id="288" name="Group 287"/>
              <p:cNvGrpSpPr/>
              <p:nvPr/>
            </p:nvGrpSpPr>
            <p:grpSpPr>
              <a:xfrm>
                <a:off x="164673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7" name="TextBox 316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8</a:t>
                  </a:r>
                  <a:endParaRPr lang="en-US" baseline="-25000" dirty="0"/>
                </a:p>
              </p:txBody>
            </p:sp>
            <p:sp>
              <p:nvSpPr>
                <p:cNvPr id="318" name="Rectangle 317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289" name="Group 288"/>
              <p:cNvGrpSpPr/>
              <p:nvPr/>
            </p:nvGrpSpPr>
            <p:grpSpPr>
              <a:xfrm>
                <a:off x="46673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5" name="TextBox 314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5</a:t>
                  </a:r>
                  <a:endParaRPr lang="en-US" baseline="-25000" dirty="0"/>
                </a:p>
              </p:txBody>
            </p:sp>
            <p:sp>
              <p:nvSpPr>
                <p:cNvPr id="316" name="Rectangle 315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290" name="Group 289"/>
              <p:cNvGrpSpPr/>
              <p:nvPr/>
            </p:nvGrpSpPr>
            <p:grpSpPr>
              <a:xfrm>
                <a:off x="77711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3" name="TextBox 312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5</a:t>
                  </a:r>
                  <a:endParaRPr lang="en-US" baseline="-25000" dirty="0"/>
                </a:p>
              </p:txBody>
            </p:sp>
            <p:sp>
              <p:nvSpPr>
                <p:cNvPr id="314" name="Rectangle 313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291" name="Group 290"/>
              <p:cNvGrpSpPr/>
              <p:nvPr/>
            </p:nvGrpSpPr>
            <p:grpSpPr>
              <a:xfrm>
                <a:off x="108191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1" name="TextBox 310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312" name="Rectangle 311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292" name="Group 291"/>
              <p:cNvGrpSpPr/>
              <p:nvPr/>
            </p:nvGrpSpPr>
            <p:grpSpPr>
              <a:xfrm>
                <a:off x="138397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9" name="TextBox 308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5</a:t>
                  </a:r>
                  <a:endParaRPr lang="en-US" baseline="-25000" dirty="0"/>
                </a:p>
              </p:txBody>
            </p:sp>
            <p:sp>
              <p:nvSpPr>
                <p:cNvPr id="310" name="Rectangle 309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293" name="Group 292"/>
              <p:cNvGrpSpPr/>
              <p:nvPr/>
            </p:nvGrpSpPr>
            <p:grpSpPr>
              <a:xfrm>
                <a:off x="169435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7" name="TextBox 306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308" name="Rectangle 307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294" name="Group 293"/>
              <p:cNvGrpSpPr/>
              <p:nvPr/>
            </p:nvGrpSpPr>
            <p:grpSpPr>
              <a:xfrm>
                <a:off x="199915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5" name="TextBox 304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306" name="Rectangle 305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295" name="Group 294"/>
              <p:cNvGrpSpPr/>
              <p:nvPr/>
            </p:nvGrpSpPr>
            <p:grpSpPr>
              <a:xfrm>
                <a:off x="2301210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3" name="TextBox 302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3</a:t>
                  </a:r>
                  <a:endParaRPr lang="en-US" baseline="-25000" dirty="0"/>
                </a:p>
              </p:txBody>
            </p:sp>
            <p:sp>
              <p:nvSpPr>
                <p:cNvPr id="304" name="Rectangle 303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296" name="Group 295"/>
              <p:cNvGrpSpPr/>
              <p:nvPr/>
            </p:nvGrpSpPr>
            <p:grpSpPr>
              <a:xfrm>
                <a:off x="2611590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1" name="TextBox 300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5</a:t>
                  </a:r>
                  <a:endParaRPr lang="en-US" baseline="-25000" dirty="0"/>
                </a:p>
              </p:txBody>
            </p:sp>
            <p:sp>
              <p:nvSpPr>
                <p:cNvPr id="302" name="Rectangle 301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297" name="Group 296"/>
              <p:cNvGrpSpPr/>
              <p:nvPr/>
            </p:nvGrpSpPr>
            <p:grpSpPr>
              <a:xfrm>
                <a:off x="2982415" y="5258517"/>
                <a:ext cx="208281" cy="45719"/>
                <a:chOff x="3196417" y="2865226"/>
                <a:chExt cx="208281" cy="45719"/>
              </a:xfrm>
            </p:grpSpPr>
            <p:sp>
              <p:nvSpPr>
                <p:cNvPr id="298" name="Oval 297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Oval 298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Oval 299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19" name="Group 318"/>
          <p:cNvGrpSpPr/>
          <p:nvPr/>
        </p:nvGrpSpPr>
        <p:grpSpPr>
          <a:xfrm>
            <a:off x="5886941" y="5638800"/>
            <a:ext cx="3190238" cy="1066800"/>
            <a:chOff x="78089" y="4528676"/>
            <a:chExt cx="3190238" cy="1066800"/>
          </a:xfrm>
        </p:grpSpPr>
        <p:sp>
          <p:nvSpPr>
            <p:cNvPr id="320" name="Rectangle 319"/>
            <p:cNvSpPr/>
            <p:nvPr/>
          </p:nvSpPr>
          <p:spPr>
            <a:xfrm>
              <a:off x="78089" y="4528676"/>
              <a:ext cx="3190238" cy="10668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Array Handle</a:t>
              </a:r>
            </a:p>
          </p:txBody>
        </p:sp>
        <p:grpSp>
          <p:nvGrpSpPr>
            <p:cNvPr id="321" name="Group 320"/>
            <p:cNvGrpSpPr/>
            <p:nvPr/>
          </p:nvGrpSpPr>
          <p:grpSpPr>
            <a:xfrm>
              <a:off x="164673" y="5075636"/>
              <a:ext cx="3026023" cy="369332"/>
              <a:chOff x="164673" y="5075636"/>
              <a:chExt cx="3026023" cy="369332"/>
            </a:xfrm>
          </p:grpSpPr>
          <p:grpSp>
            <p:nvGrpSpPr>
              <p:cNvPr id="322" name="Group 321"/>
              <p:cNvGrpSpPr/>
              <p:nvPr/>
            </p:nvGrpSpPr>
            <p:grpSpPr>
              <a:xfrm>
                <a:off x="164673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51" name="TextBox 350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0</a:t>
                  </a:r>
                  <a:endParaRPr lang="en-US" baseline="-25000" dirty="0"/>
                </a:p>
              </p:txBody>
            </p:sp>
            <p:sp>
              <p:nvSpPr>
                <p:cNvPr id="352" name="Rectangle 351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23" name="Group 322"/>
              <p:cNvGrpSpPr/>
              <p:nvPr/>
            </p:nvGrpSpPr>
            <p:grpSpPr>
              <a:xfrm>
                <a:off x="46673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9" name="TextBox 348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1</a:t>
                  </a:r>
                  <a:endParaRPr lang="en-US" baseline="-25000" dirty="0"/>
                </a:p>
              </p:txBody>
            </p:sp>
            <p:sp>
              <p:nvSpPr>
                <p:cNvPr id="350" name="Rectangle 349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24" name="Group 323"/>
              <p:cNvGrpSpPr/>
              <p:nvPr/>
            </p:nvGrpSpPr>
            <p:grpSpPr>
              <a:xfrm>
                <a:off x="77711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7" name="TextBox 346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2</a:t>
                  </a:r>
                  <a:endParaRPr lang="en-US" baseline="-25000" dirty="0"/>
                </a:p>
              </p:txBody>
            </p:sp>
            <p:sp>
              <p:nvSpPr>
                <p:cNvPr id="348" name="Rectangle 347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25" name="Group 324"/>
              <p:cNvGrpSpPr/>
              <p:nvPr/>
            </p:nvGrpSpPr>
            <p:grpSpPr>
              <a:xfrm>
                <a:off x="1081912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5" name="TextBox 344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3</a:t>
                  </a:r>
                  <a:endParaRPr lang="en-US" baseline="-25000" dirty="0"/>
                </a:p>
              </p:txBody>
            </p:sp>
            <p:sp>
              <p:nvSpPr>
                <p:cNvPr id="346" name="Rectangle 345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26" name="Group 325"/>
              <p:cNvGrpSpPr/>
              <p:nvPr/>
            </p:nvGrpSpPr>
            <p:grpSpPr>
              <a:xfrm>
                <a:off x="138397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3" name="TextBox 342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4</a:t>
                  </a:r>
                  <a:endParaRPr lang="en-US" baseline="-25000" dirty="0"/>
                </a:p>
              </p:txBody>
            </p:sp>
            <p:sp>
              <p:nvSpPr>
                <p:cNvPr id="344" name="Rectangle 343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27" name="Group 326"/>
              <p:cNvGrpSpPr/>
              <p:nvPr/>
            </p:nvGrpSpPr>
            <p:grpSpPr>
              <a:xfrm>
                <a:off x="169435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1" name="TextBox 340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5</a:t>
                  </a:r>
                  <a:endParaRPr lang="en-US" baseline="-25000" dirty="0"/>
                </a:p>
              </p:txBody>
            </p:sp>
            <p:sp>
              <p:nvSpPr>
                <p:cNvPr id="342" name="Rectangle 341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28" name="Group 327"/>
              <p:cNvGrpSpPr/>
              <p:nvPr/>
            </p:nvGrpSpPr>
            <p:grpSpPr>
              <a:xfrm>
                <a:off x="1999151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39" name="TextBox 338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6</a:t>
                  </a:r>
                  <a:endParaRPr lang="en-US" baseline="-25000" dirty="0"/>
                </a:p>
              </p:txBody>
            </p:sp>
            <p:sp>
              <p:nvSpPr>
                <p:cNvPr id="340" name="Rectangle 339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29" name="Group 328"/>
              <p:cNvGrpSpPr/>
              <p:nvPr/>
            </p:nvGrpSpPr>
            <p:grpSpPr>
              <a:xfrm>
                <a:off x="2301210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37" name="TextBox 336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7</a:t>
                  </a:r>
                  <a:endParaRPr lang="en-US" baseline="-25000" dirty="0"/>
                </a:p>
              </p:txBody>
            </p:sp>
            <p:sp>
              <p:nvSpPr>
                <p:cNvPr id="338" name="Rectangle 337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30" name="Group 329"/>
              <p:cNvGrpSpPr/>
              <p:nvPr/>
            </p:nvGrpSpPr>
            <p:grpSpPr>
              <a:xfrm>
                <a:off x="2611590" y="5075636"/>
                <a:ext cx="381000" cy="369332"/>
                <a:chOff x="2535965" y="5117068"/>
                <a:chExt cx="381000" cy="36933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35" name="TextBox 334"/>
                <p:cNvSpPr txBox="1"/>
                <p:nvPr/>
              </p:nvSpPr>
              <p:spPr>
                <a:xfrm>
                  <a:off x="2535965" y="511706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i="1" dirty="0" smtClean="0"/>
                    <a:t>x</a:t>
                  </a:r>
                  <a:r>
                    <a:rPr lang="en-US" baseline="-25000" dirty="0" smtClean="0"/>
                    <a:t>8</a:t>
                  </a:r>
                  <a:endParaRPr lang="en-US" baseline="-25000" dirty="0"/>
                </a:p>
              </p:txBody>
            </p:sp>
            <p:sp>
              <p:nvSpPr>
                <p:cNvPr id="336" name="Rectangle 335"/>
                <p:cNvSpPr>
                  <a:spLocks noChangeAspect="1"/>
                </p:cNvSpPr>
                <p:nvPr/>
              </p:nvSpPr>
              <p:spPr>
                <a:xfrm>
                  <a:off x="2546349" y="5181600"/>
                  <a:ext cx="304800" cy="304800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/>
                </a:p>
              </p:txBody>
            </p:sp>
          </p:grpSp>
          <p:grpSp>
            <p:nvGrpSpPr>
              <p:cNvPr id="331" name="Group 330"/>
              <p:cNvGrpSpPr/>
              <p:nvPr/>
            </p:nvGrpSpPr>
            <p:grpSpPr>
              <a:xfrm>
                <a:off x="2982415" y="5258517"/>
                <a:ext cx="208281" cy="45719"/>
                <a:chOff x="3196417" y="2865226"/>
                <a:chExt cx="208281" cy="45719"/>
              </a:xfrm>
            </p:grpSpPr>
            <p:sp>
              <p:nvSpPr>
                <p:cNvPr id="332" name="Oval 331"/>
                <p:cNvSpPr/>
                <p:nvPr/>
              </p:nvSpPr>
              <p:spPr>
                <a:xfrm>
                  <a:off x="3196417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Oval 332"/>
                <p:cNvSpPr/>
                <p:nvPr/>
              </p:nvSpPr>
              <p:spPr>
                <a:xfrm>
                  <a:off x="3277698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Oval 333"/>
                <p:cNvSpPr/>
                <p:nvPr/>
              </p:nvSpPr>
              <p:spPr>
                <a:xfrm>
                  <a:off x="3358979" y="2865226"/>
                  <a:ext cx="45719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58" name="Freeform 357"/>
          <p:cNvSpPr/>
          <p:nvPr/>
        </p:nvSpPr>
        <p:spPr>
          <a:xfrm>
            <a:off x="5434346" y="5628909"/>
            <a:ext cx="449262" cy="556852"/>
          </a:xfrm>
          <a:custGeom>
            <a:avLst/>
            <a:gdLst>
              <a:gd name="connsiteX0" fmla="*/ 0 w 449262"/>
              <a:gd name="connsiteY0" fmla="*/ 69004 h 839244"/>
              <a:gd name="connsiteX1" fmla="*/ 172793 w 449262"/>
              <a:gd name="connsiteY1" fmla="*/ 69004 h 839244"/>
              <a:gd name="connsiteX2" fmla="*/ 172793 w 449262"/>
              <a:gd name="connsiteY2" fmla="*/ 786124 h 839244"/>
              <a:gd name="connsiteX3" fmla="*/ 449262 w 449262"/>
              <a:gd name="connsiteY3" fmla="*/ 786124 h 839244"/>
              <a:gd name="connsiteX4" fmla="*/ 449262 w 449262"/>
              <a:gd name="connsiteY4" fmla="*/ 786124 h 839244"/>
              <a:gd name="connsiteX5" fmla="*/ 293748 w 449262"/>
              <a:gd name="connsiteY5" fmla="*/ 224524 h 839244"/>
              <a:gd name="connsiteX6" fmla="*/ 293748 w 449262"/>
              <a:gd name="connsiteY6" fmla="*/ 224524 h 839244"/>
              <a:gd name="connsiteX0" fmla="*/ 0 w 449262"/>
              <a:gd name="connsiteY0" fmla="*/ 69004 h 839244"/>
              <a:gd name="connsiteX1" fmla="*/ 172793 w 449262"/>
              <a:gd name="connsiteY1" fmla="*/ 69004 h 839244"/>
              <a:gd name="connsiteX2" fmla="*/ 172793 w 449262"/>
              <a:gd name="connsiteY2" fmla="*/ 786124 h 839244"/>
              <a:gd name="connsiteX3" fmla="*/ 449262 w 449262"/>
              <a:gd name="connsiteY3" fmla="*/ 786124 h 839244"/>
              <a:gd name="connsiteX4" fmla="*/ 449262 w 449262"/>
              <a:gd name="connsiteY4" fmla="*/ 786124 h 839244"/>
              <a:gd name="connsiteX5" fmla="*/ 293748 w 449262"/>
              <a:gd name="connsiteY5" fmla="*/ 224524 h 839244"/>
              <a:gd name="connsiteX0" fmla="*/ 0 w 449262"/>
              <a:gd name="connsiteY0" fmla="*/ 69004 h 839244"/>
              <a:gd name="connsiteX1" fmla="*/ 172793 w 449262"/>
              <a:gd name="connsiteY1" fmla="*/ 69004 h 839244"/>
              <a:gd name="connsiteX2" fmla="*/ 172793 w 449262"/>
              <a:gd name="connsiteY2" fmla="*/ 786124 h 839244"/>
              <a:gd name="connsiteX3" fmla="*/ 449262 w 449262"/>
              <a:gd name="connsiteY3" fmla="*/ 786124 h 839244"/>
              <a:gd name="connsiteX4" fmla="*/ 449262 w 449262"/>
              <a:gd name="connsiteY4" fmla="*/ 786124 h 839244"/>
              <a:gd name="connsiteX0" fmla="*/ 0 w 449262"/>
              <a:gd name="connsiteY0" fmla="*/ 62960 h 780080"/>
              <a:gd name="connsiteX1" fmla="*/ 172793 w 449262"/>
              <a:gd name="connsiteY1" fmla="*/ 62960 h 780080"/>
              <a:gd name="connsiteX2" fmla="*/ 190072 w 449262"/>
              <a:gd name="connsiteY2" fmla="*/ 693680 h 780080"/>
              <a:gd name="connsiteX3" fmla="*/ 449262 w 449262"/>
              <a:gd name="connsiteY3" fmla="*/ 780080 h 780080"/>
              <a:gd name="connsiteX4" fmla="*/ 449262 w 449262"/>
              <a:gd name="connsiteY4" fmla="*/ 780080 h 780080"/>
              <a:gd name="connsiteX0" fmla="*/ 0 w 449262"/>
              <a:gd name="connsiteY0" fmla="*/ 23996 h 741116"/>
              <a:gd name="connsiteX1" fmla="*/ 233270 w 449262"/>
              <a:gd name="connsiteY1" fmla="*/ 127676 h 741116"/>
              <a:gd name="connsiteX2" fmla="*/ 190072 w 449262"/>
              <a:gd name="connsiteY2" fmla="*/ 654716 h 741116"/>
              <a:gd name="connsiteX3" fmla="*/ 449262 w 449262"/>
              <a:gd name="connsiteY3" fmla="*/ 741116 h 741116"/>
              <a:gd name="connsiteX4" fmla="*/ 449262 w 449262"/>
              <a:gd name="connsiteY4" fmla="*/ 741116 h 741116"/>
              <a:gd name="connsiteX0" fmla="*/ 0 w 449262"/>
              <a:gd name="connsiteY0" fmla="*/ 23996 h 741116"/>
              <a:gd name="connsiteX1" fmla="*/ 233270 w 449262"/>
              <a:gd name="connsiteY1" fmla="*/ 127676 h 741116"/>
              <a:gd name="connsiteX2" fmla="*/ 241910 w 449262"/>
              <a:gd name="connsiteY2" fmla="*/ 654716 h 741116"/>
              <a:gd name="connsiteX3" fmla="*/ 449262 w 449262"/>
              <a:gd name="connsiteY3" fmla="*/ 741116 h 741116"/>
              <a:gd name="connsiteX4" fmla="*/ 449262 w 449262"/>
              <a:gd name="connsiteY4" fmla="*/ 741116 h 741116"/>
              <a:gd name="connsiteX0" fmla="*/ 0 w 449262"/>
              <a:gd name="connsiteY0" fmla="*/ 23996 h 741116"/>
              <a:gd name="connsiteX1" fmla="*/ 233270 w 449262"/>
              <a:gd name="connsiteY1" fmla="*/ 127676 h 741116"/>
              <a:gd name="connsiteX2" fmla="*/ 241910 w 449262"/>
              <a:gd name="connsiteY2" fmla="*/ 654716 h 741116"/>
              <a:gd name="connsiteX3" fmla="*/ 449262 w 449262"/>
              <a:gd name="connsiteY3" fmla="*/ 741116 h 741116"/>
              <a:gd name="connsiteX4" fmla="*/ 449262 w 449262"/>
              <a:gd name="connsiteY4" fmla="*/ 741116 h 741116"/>
              <a:gd name="connsiteX0" fmla="*/ 0 w 449262"/>
              <a:gd name="connsiteY0" fmla="*/ 27101 h 744221"/>
              <a:gd name="connsiteX1" fmla="*/ 233270 w 449262"/>
              <a:gd name="connsiteY1" fmla="*/ 130781 h 744221"/>
              <a:gd name="connsiteX2" fmla="*/ 241910 w 449262"/>
              <a:gd name="connsiteY2" fmla="*/ 657821 h 744221"/>
              <a:gd name="connsiteX3" fmla="*/ 449262 w 449262"/>
              <a:gd name="connsiteY3" fmla="*/ 744221 h 744221"/>
              <a:gd name="connsiteX4" fmla="*/ 449262 w 449262"/>
              <a:gd name="connsiteY4" fmla="*/ 744221 h 744221"/>
              <a:gd name="connsiteX0" fmla="*/ 0 w 449262"/>
              <a:gd name="connsiteY0" fmla="*/ 4372 h 721492"/>
              <a:gd name="connsiteX1" fmla="*/ 233270 w 449262"/>
              <a:gd name="connsiteY1" fmla="*/ 108052 h 721492"/>
              <a:gd name="connsiteX2" fmla="*/ 241910 w 449262"/>
              <a:gd name="connsiteY2" fmla="*/ 635092 h 721492"/>
              <a:gd name="connsiteX3" fmla="*/ 449262 w 449262"/>
              <a:gd name="connsiteY3" fmla="*/ 721492 h 721492"/>
              <a:gd name="connsiteX4" fmla="*/ 449262 w 449262"/>
              <a:gd name="connsiteY4" fmla="*/ 721492 h 721492"/>
              <a:gd name="connsiteX0" fmla="*/ 0 w 449262"/>
              <a:gd name="connsiteY0" fmla="*/ 4372 h 734643"/>
              <a:gd name="connsiteX1" fmla="*/ 233270 w 449262"/>
              <a:gd name="connsiteY1" fmla="*/ 108052 h 734643"/>
              <a:gd name="connsiteX2" fmla="*/ 241910 w 449262"/>
              <a:gd name="connsiteY2" fmla="*/ 635092 h 734643"/>
              <a:gd name="connsiteX3" fmla="*/ 449262 w 449262"/>
              <a:gd name="connsiteY3" fmla="*/ 721492 h 734643"/>
              <a:gd name="connsiteX4" fmla="*/ 449262 w 449262"/>
              <a:gd name="connsiteY4" fmla="*/ 721492 h 73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262" h="734643">
                <a:moveTo>
                  <a:pt x="0" y="4372"/>
                </a:moveTo>
                <a:cubicBezTo>
                  <a:pt x="158393" y="-3548"/>
                  <a:pt x="227511" y="-14348"/>
                  <a:pt x="233270" y="108052"/>
                </a:cubicBezTo>
                <a:cubicBezTo>
                  <a:pt x="239029" y="230452"/>
                  <a:pt x="240469" y="515572"/>
                  <a:pt x="241910" y="635092"/>
                </a:cubicBezTo>
                <a:cubicBezTo>
                  <a:pt x="243351" y="754612"/>
                  <a:pt x="354226" y="741652"/>
                  <a:pt x="449262" y="721492"/>
                </a:cubicBezTo>
                <a:lnTo>
                  <a:pt x="449262" y="721492"/>
                </a:lnTo>
              </a:path>
            </a:pathLst>
          </a:cu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Freeform 358"/>
          <p:cNvSpPr/>
          <p:nvPr/>
        </p:nvSpPr>
        <p:spPr>
          <a:xfrm flipV="1">
            <a:off x="5434346" y="4814160"/>
            <a:ext cx="449262" cy="556852"/>
          </a:xfrm>
          <a:custGeom>
            <a:avLst/>
            <a:gdLst>
              <a:gd name="connsiteX0" fmla="*/ 0 w 449262"/>
              <a:gd name="connsiteY0" fmla="*/ 69004 h 839244"/>
              <a:gd name="connsiteX1" fmla="*/ 172793 w 449262"/>
              <a:gd name="connsiteY1" fmla="*/ 69004 h 839244"/>
              <a:gd name="connsiteX2" fmla="*/ 172793 w 449262"/>
              <a:gd name="connsiteY2" fmla="*/ 786124 h 839244"/>
              <a:gd name="connsiteX3" fmla="*/ 449262 w 449262"/>
              <a:gd name="connsiteY3" fmla="*/ 786124 h 839244"/>
              <a:gd name="connsiteX4" fmla="*/ 449262 w 449262"/>
              <a:gd name="connsiteY4" fmla="*/ 786124 h 839244"/>
              <a:gd name="connsiteX5" fmla="*/ 293748 w 449262"/>
              <a:gd name="connsiteY5" fmla="*/ 224524 h 839244"/>
              <a:gd name="connsiteX6" fmla="*/ 293748 w 449262"/>
              <a:gd name="connsiteY6" fmla="*/ 224524 h 839244"/>
              <a:gd name="connsiteX0" fmla="*/ 0 w 449262"/>
              <a:gd name="connsiteY0" fmla="*/ 69004 h 839244"/>
              <a:gd name="connsiteX1" fmla="*/ 172793 w 449262"/>
              <a:gd name="connsiteY1" fmla="*/ 69004 h 839244"/>
              <a:gd name="connsiteX2" fmla="*/ 172793 w 449262"/>
              <a:gd name="connsiteY2" fmla="*/ 786124 h 839244"/>
              <a:gd name="connsiteX3" fmla="*/ 449262 w 449262"/>
              <a:gd name="connsiteY3" fmla="*/ 786124 h 839244"/>
              <a:gd name="connsiteX4" fmla="*/ 449262 w 449262"/>
              <a:gd name="connsiteY4" fmla="*/ 786124 h 839244"/>
              <a:gd name="connsiteX5" fmla="*/ 293748 w 449262"/>
              <a:gd name="connsiteY5" fmla="*/ 224524 h 839244"/>
              <a:gd name="connsiteX0" fmla="*/ 0 w 449262"/>
              <a:gd name="connsiteY0" fmla="*/ 69004 h 839244"/>
              <a:gd name="connsiteX1" fmla="*/ 172793 w 449262"/>
              <a:gd name="connsiteY1" fmla="*/ 69004 h 839244"/>
              <a:gd name="connsiteX2" fmla="*/ 172793 w 449262"/>
              <a:gd name="connsiteY2" fmla="*/ 786124 h 839244"/>
              <a:gd name="connsiteX3" fmla="*/ 449262 w 449262"/>
              <a:gd name="connsiteY3" fmla="*/ 786124 h 839244"/>
              <a:gd name="connsiteX4" fmla="*/ 449262 w 449262"/>
              <a:gd name="connsiteY4" fmla="*/ 786124 h 839244"/>
              <a:gd name="connsiteX0" fmla="*/ 0 w 449262"/>
              <a:gd name="connsiteY0" fmla="*/ 62960 h 780080"/>
              <a:gd name="connsiteX1" fmla="*/ 172793 w 449262"/>
              <a:gd name="connsiteY1" fmla="*/ 62960 h 780080"/>
              <a:gd name="connsiteX2" fmla="*/ 190072 w 449262"/>
              <a:gd name="connsiteY2" fmla="*/ 693680 h 780080"/>
              <a:gd name="connsiteX3" fmla="*/ 449262 w 449262"/>
              <a:gd name="connsiteY3" fmla="*/ 780080 h 780080"/>
              <a:gd name="connsiteX4" fmla="*/ 449262 w 449262"/>
              <a:gd name="connsiteY4" fmla="*/ 780080 h 780080"/>
              <a:gd name="connsiteX0" fmla="*/ 0 w 449262"/>
              <a:gd name="connsiteY0" fmla="*/ 23996 h 741116"/>
              <a:gd name="connsiteX1" fmla="*/ 233270 w 449262"/>
              <a:gd name="connsiteY1" fmla="*/ 127676 h 741116"/>
              <a:gd name="connsiteX2" fmla="*/ 190072 w 449262"/>
              <a:gd name="connsiteY2" fmla="*/ 654716 h 741116"/>
              <a:gd name="connsiteX3" fmla="*/ 449262 w 449262"/>
              <a:gd name="connsiteY3" fmla="*/ 741116 h 741116"/>
              <a:gd name="connsiteX4" fmla="*/ 449262 w 449262"/>
              <a:gd name="connsiteY4" fmla="*/ 741116 h 741116"/>
              <a:gd name="connsiteX0" fmla="*/ 0 w 449262"/>
              <a:gd name="connsiteY0" fmla="*/ 23996 h 741116"/>
              <a:gd name="connsiteX1" fmla="*/ 233270 w 449262"/>
              <a:gd name="connsiteY1" fmla="*/ 127676 h 741116"/>
              <a:gd name="connsiteX2" fmla="*/ 241910 w 449262"/>
              <a:gd name="connsiteY2" fmla="*/ 654716 h 741116"/>
              <a:gd name="connsiteX3" fmla="*/ 449262 w 449262"/>
              <a:gd name="connsiteY3" fmla="*/ 741116 h 741116"/>
              <a:gd name="connsiteX4" fmla="*/ 449262 w 449262"/>
              <a:gd name="connsiteY4" fmla="*/ 741116 h 741116"/>
              <a:gd name="connsiteX0" fmla="*/ 0 w 449262"/>
              <a:gd name="connsiteY0" fmla="*/ 23996 h 741116"/>
              <a:gd name="connsiteX1" fmla="*/ 233270 w 449262"/>
              <a:gd name="connsiteY1" fmla="*/ 127676 h 741116"/>
              <a:gd name="connsiteX2" fmla="*/ 241910 w 449262"/>
              <a:gd name="connsiteY2" fmla="*/ 654716 h 741116"/>
              <a:gd name="connsiteX3" fmla="*/ 449262 w 449262"/>
              <a:gd name="connsiteY3" fmla="*/ 741116 h 741116"/>
              <a:gd name="connsiteX4" fmla="*/ 449262 w 449262"/>
              <a:gd name="connsiteY4" fmla="*/ 741116 h 741116"/>
              <a:gd name="connsiteX0" fmla="*/ 0 w 449262"/>
              <a:gd name="connsiteY0" fmla="*/ 27101 h 744221"/>
              <a:gd name="connsiteX1" fmla="*/ 233270 w 449262"/>
              <a:gd name="connsiteY1" fmla="*/ 130781 h 744221"/>
              <a:gd name="connsiteX2" fmla="*/ 241910 w 449262"/>
              <a:gd name="connsiteY2" fmla="*/ 657821 h 744221"/>
              <a:gd name="connsiteX3" fmla="*/ 449262 w 449262"/>
              <a:gd name="connsiteY3" fmla="*/ 744221 h 744221"/>
              <a:gd name="connsiteX4" fmla="*/ 449262 w 449262"/>
              <a:gd name="connsiteY4" fmla="*/ 744221 h 744221"/>
              <a:gd name="connsiteX0" fmla="*/ 0 w 449262"/>
              <a:gd name="connsiteY0" fmla="*/ 4372 h 721492"/>
              <a:gd name="connsiteX1" fmla="*/ 233270 w 449262"/>
              <a:gd name="connsiteY1" fmla="*/ 108052 h 721492"/>
              <a:gd name="connsiteX2" fmla="*/ 241910 w 449262"/>
              <a:gd name="connsiteY2" fmla="*/ 635092 h 721492"/>
              <a:gd name="connsiteX3" fmla="*/ 449262 w 449262"/>
              <a:gd name="connsiteY3" fmla="*/ 721492 h 721492"/>
              <a:gd name="connsiteX4" fmla="*/ 449262 w 449262"/>
              <a:gd name="connsiteY4" fmla="*/ 721492 h 721492"/>
              <a:gd name="connsiteX0" fmla="*/ 0 w 449262"/>
              <a:gd name="connsiteY0" fmla="*/ 4372 h 734643"/>
              <a:gd name="connsiteX1" fmla="*/ 233270 w 449262"/>
              <a:gd name="connsiteY1" fmla="*/ 108052 h 734643"/>
              <a:gd name="connsiteX2" fmla="*/ 241910 w 449262"/>
              <a:gd name="connsiteY2" fmla="*/ 635092 h 734643"/>
              <a:gd name="connsiteX3" fmla="*/ 449262 w 449262"/>
              <a:gd name="connsiteY3" fmla="*/ 721492 h 734643"/>
              <a:gd name="connsiteX4" fmla="*/ 449262 w 449262"/>
              <a:gd name="connsiteY4" fmla="*/ 721492 h 73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262" h="734643">
                <a:moveTo>
                  <a:pt x="0" y="4372"/>
                </a:moveTo>
                <a:cubicBezTo>
                  <a:pt x="158393" y="-3548"/>
                  <a:pt x="227511" y="-14348"/>
                  <a:pt x="233270" y="108052"/>
                </a:cubicBezTo>
                <a:cubicBezTo>
                  <a:pt x="239029" y="230452"/>
                  <a:pt x="240469" y="515572"/>
                  <a:pt x="241910" y="635092"/>
                </a:cubicBezTo>
                <a:cubicBezTo>
                  <a:pt x="243351" y="754612"/>
                  <a:pt x="354226" y="741652"/>
                  <a:pt x="449262" y="721492"/>
                </a:cubicBezTo>
                <a:lnTo>
                  <a:pt x="449262" y="721492"/>
                </a:lnTo>
              </a:path>
            </a:pathLst>
          </a:cu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8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Handle Resource Management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 bwMode="auto">
          <a:xfrm>
            <a:off x="838200" y="1219200"/>
            <a:ext cx="4460338" cy="32766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Control Environment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141768" y="2084622"/>
            <a:ext cx="2065855" cy="114300"/>
            <a:chOff x="1828281" y="2571750"/>
            <a:chExt cx="2065855" cy="114300"/>
          </a:xfrm>
          <a:solidFill>
            <a:schemeClr val="bg1">
              <a:alpha val="25000"/>
            </a:schemeClr>
          </a:solidFill>
        </p:grpSpPr>
        <p:sp>
          <p:nvSpPr>
            <p:cNvPr id="29" name="Rectangle 28"/>
            <p:cNvSpPr/>
            <p:nvPr/>
          </p:nvSpPr>
          <p:spPr>
            <a:xfrm>
              <a:off x="1828281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945402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055469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172590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286890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404011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514077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631198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745498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862619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972686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089807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04107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321228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431294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48415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662715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779836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1085424" y="2477322"/>
            <a:ext cx="1752600" cy="685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Array Handle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2342756" y="2952764"/>
            <a:ext cx="1082955" cy="420715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49" name="Curved Connector 48"/>
          <p:cNvCxnSpPr>
            <a:stCxn id="54" idx="3"/>
            <a:endCxn id="29" idx="1"/>
          </p:cNvCxnSpPr>
          <p:nvPr/>
        </p:nvCxnSpPr>
        <p:spPr>
          <a:xfrm flipH="1" flipV="1">
            <a:off x="3141768" y="2141772"/>
            <a:ext cx="283943" cy="1021350"/>
          </a:xfrm>
          <a:prstGeom prst="curvedConnector5">
            <a:avLst>
              <a:gd name="adj1" fmla="val -80509"/>
              <a:gd name="adj2" fmla="val 57500"/>
              <a:gd name="adj3" fmla="val 180509"/>
            </a:avLst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600377" y="2598759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Contains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2678878" y="3386161"/>
            <a:ext cx="4803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Uses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5139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Handle Resource Management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 bwMode="auto">
          <a:xfrm>
            <a:off x="838200" y="1219200"/>
            <a:ext cx="4460338" cy="32766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Control Environment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141768" y="2084622"/>
            <a:ext cx="2065855" cy="114300"/>
            <a:chOff x="1828281" y="2571750"/>
            <a:chExt cx="2065855" cy="114300"/>
          </a:xfrm>
          <a:solidFill>
            <a:schemeClr val="bg1">
              <a:alpha val="25000"/>
            </a:schemeClr>
          </a:solidFill>
        </p:grpSpPr>
        <p:sp>
          <p:nvSpPr>
            <p:cNvPr id="29" name="Rectangle 28"/>
            <p:cNvSpPr/>
            <p:nvPr/>
          </p:nvSpPr>
          <p:spPr>
            <a:xfrm>
              <a:off x="1828281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945402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055469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172590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286890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404011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514077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631198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745498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862619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972686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089807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04107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321228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431294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48415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662715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779836" y="2571750"/>
              <a:ext cx="114300" cy="1143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75052" y="1505926"/>
            <a:ext cx="2247686" cy="986844"/>
            <a:chOff x="4876800" y="1908756"/>
            <a:chExt cx="2247686" cy="986844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4876800" y="1908756"/>
              <a:ext cx="2247686" cy="986844"/>
            </a:xfrm>
            <a:prstGeom prst="roundRect">
              <a:avLst/>
            </a:prstGeom>
            <a:solidFill>
              <a:schemeClr val="accent5"/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Execution Environment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967716" y="2487452"/>
              <a:ext cx="2065855" cy="114300"/>
              <a:chOff x="1828281" y="2571750"/>
              <a:chExt cx="2065855" cy="114300"/>
            </a:xfrm>
            <a:solidFill>
              <a:schemeClr val="bg1">
                <a:alpha val="25000"/>
              </a:schemeClr>
            </a:solidFill>
          </p:grpSpPr>
          <p:sp>
            <p:nvSpPr>
              <p:cNvPr id="9" name="Rectangle 8"/>
              <p:cNvSpPr/>
              <p:nvPr/>
            </p:nvSpPr>
            <p:spPr>
              <a:xfrm>
                <a:off x="1828281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945402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055469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172590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286890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04011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514077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631198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745498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862619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972686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089807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204107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321228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431294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548415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662715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779836" y="2571750"/>
                <a:ext cx="114300" cy="1143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6" name="Straight Arrow Connector 5"/>
          <p:cNvCxnSpPr>
            <a:stCxn id="46" idx="3"/>
            <a:endCxn id="9" idx="1"/>
          </p:cNvCxnSpPr>
          <p:nvPr/>
        </p:nvCxnSpPr>
        <p:spPr>
          <a:xfrm>
            <a:off x="5207623" y="2141772"/>
            <a:ext cx="105834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4749015" y="3163122"/>
            <a:ext cx="1861261" cy="723078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Device Adapter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410200" y="1895409"/>
            <a:ext cx="705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Transfer</a:t>
            </a:r>
            <a:endParaRPr lang="en-US" sz="1200" dirty="0"/>
          </a:p>
        </p:txBody>
      </p:sp>
      <p:sp>
        <p:nvSpPr>
          <p:cNvPr id="52" name="Rectangle 51"/>
          <p:cNvSpPr/>
          <p:nvPr/>
        </p:nvSpPr>
        <p:spPr>
          <a:xfrm>
            <a:off x="1085424" y="2477322"/>
            <a:ext cx="1752600" cy="685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Array Handle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2342756" y="2952764"/>
            <a:ext cx="1082955" cy="420715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49" name="Curved Connector 48"/>
          <p:cNvCxnSpPr>
            <a:stCxn id="54" idx="3"/>
            <a:endCxn id="29" idx="1"/>
          </p:cNvCxnSpPr>
          <p:nvPr/>
        </p:nvCxnSpPr>
        <p:spPr>
          <a:xfrm flipH="1" flipV="1">
            <a:off x="3141768" y="2141772"/>
            <a:ext cx="283943" cy="1021350"/>
          </a:xfrm>
          <a:prstGeom prst="curvedConnector5">
            <a:avLst>
              <a:gd name="adj1" fmla="val -80509"/>
              <a:gd name="adj2" fmla="val 57500"/>
              <a:gd name="adj3" fmla="val 180509"/>
            </a:avLst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54" idx="2"/>
            <a:endCxn id="50" idx="1"/>
          </p:cNvCxnSpPr>
          <p:nvPr/>
        </p:nvCxnSpPr>
        <p:spPr>
          <a:xfrm rot="16200000" flipH="1">
            <a:off x="3741033" y="2516679"/>
            <a:ext cx="151182" cy="1864781"/>
          </a:xfrm>
          <a:prstGeom prst="curvedConnector2">
            <a:avLst/>
          </a:prstGeom>
          <a:ln w="12700" cmpd="sng">
            <a:solidFill>
              <a:schemeClr val="tx1"/>
            </a:solidFill>
            <a:prstDash val="dash"/>
            <a:headEnd type="none" w="lg" len="lg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600377" y="2598759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Contains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2678878" y="3386161"/>
            <a:ext cx="4803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Uses</a:t>
            </a:r>
            <a:endParaRPr lang="en-US" sz="1200" dirty="0"/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5679645" y="2198922"/>
            <a:ext cx="0" cy="973519"/>
          </a:xfrm>
          <a:prstGeom prst="straightConnector1">
            <a:avLst/>
          </a:prstGeom>
          <a:ln w="12700" cmpd="sng">
            <a:solidFill>
              <a:schemeClr val="tx1"/>
            </a:solidFill>
            <a:prstDash val="solid"/>
            <a:headEnd type="none" w="lg" len="lg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609680" y="2819400"/>
            <a:ext cx="941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Implements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270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VTK-m Combining Dax, PISTON, EAVL</a:t>
            </a:r>
            <a:endParaRPr lang="en-US" dirty="0"/>
          </a:p>
        </p:txBody>
      </p:sp>
      <p:pic>
        <p:nvPicPr>
          <p:cNvPr id="3" name="Picture 2" descr="VTKmComponen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2" y="1409700"/>
            <a:ext cx="9015196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94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Handle Resource Management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 bwMode="auto">
          <a:xfrm>
            <a:off x="838200" y="1219200"/>
            <a:ext cx="4460338" cy="32766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Control Environment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175052" y="1505926"/>
            <a:ext cx="2247686" cy="986844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Execution Environment</a:t>
            </a:r>
          </a:p>
        </p:txBody>
      </p:sp>
      <p:cxnSp>
        <p:nvCxnSpPr>
          <p:cNvPr id="6" name="Straight Arrow Connector 5"/>
          <p:cNvCxnSpPr>
            <a:stCxn id="3" idx="3"/>
          </p:cNvCxnSpPr>
          <p:nvPr/>
        </p:nvCxnSpPr>
        <p:spPr>
          <a:xfrm>
            <a:off x="3636840" y="2141772"/>
            <a:ext cx="2629128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4749015" y="3163122"/>
            <a:ext cx="1861261" cy="723078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Device Adapter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410200" y="1895409"/>
            <a:ext cx="705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Transfer</a:t>
            </a:r>
            <a:endParaRPr lang="en-US" sz="1200" dirty="0"/>
          </a:p>
        </p:txBody>
      </p:sp>
      <p:sp>
        <p:nvSpPr>
          <p:cNvPr id="52" name="Rectangle 51"/>
          <p:cNvSpPr/>
          <p:nvPr/>
        </p:nvSpPr>
        <p:spPr>
          <a:xfrm>
            <a:off x="1085424" y="2477322"/>
            <a:ext cx="1752600" cy="685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Array Handle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2342756" y="2952764"/>
            <a:ext cx="1082955" cy="420715"/>
          </a:xfrm>
          <a:prstGeom prst="roundRect">
            <a:avLst/>
          </a:prstGeom>
          <a:solidFill>
            <a:srgbClr val="008040"/>
          </a:solidFill>
          <a:ln w="12700" cap="flat" cmpd="sng" algn="ctr">
            <a:solidFill>
              <a:srgbClr val="0048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Storage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cxnSp>
        <p:nvCxnSpPr>
          <p:cNvPr id="49" name="Curved Connector 48"/>
          <p:cNvCxnSpPr>
            <a:stCxn id="54" idx="3"/>
            <a:endCxn id="29" idx="1"/>
          </p:cNvCxnSpPr>
          <p:nvPr/>
        </p:nvCxnSpPr>
        <p:spPr>
          <a:xfrm flipH="1" flipV="1">
            <a:off x="3141768" y="2141772"/>
            <a:ext cx="283943" cy="1021350"/>
          </a:xfrm>
          <a:prstGeom prst="curvedConnector5">
            <a:avLst>
              <a:gd name="adj1" fmla="val -80509"/>
              <a:gd name="adj2" fmla="val 57500"/>
              <a:gd name="adj3" fmla="val 180509"/>
            </a:avLst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54" idx="2"/>
            <a:endCxn id="50" idx="1"/>
          </p:cNvCxnSpPr>
          <p:nvPr/>
        </p:nvCxnSpPr>
        <p:spPr>
          <a:xfrm rot="16200000" flipH="1">
            <a:off x="3741033" y="2516679"/>
            <a:ext cx="151182" cy="1864781"/>
          </a:xfrm>
          <a:prstGeom prst="curvedConnector2">
            <a:avLst/>
          </a:prstGeom>
          <a:ln w="12700" cmpd="sng">
            <a:solidFill>
              <a:schemeClr val="tx1"/>
            </a:solidFill>
            <a:prstDash val="dash"/>
            <a:headEnd type="none" w="lg" len="lg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600377" y="2598759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Contains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2678878" y="3386161"/>
            <a:ext cx="4803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Uses</a:t>
            </a:r>
            <a:endParaRPr lang="en-US" sz="1200" dirty="0"/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5679645" y="2198922"/>
            <a:ext cx="0" cy="973519"/>
          </a:xfrm>
          <a:prstGeom prst="straightConnector1">
            <a:avLst/>
          </a:prstGeom>
          <a:ln w="12700" cmpd="sng">
            <a:solidFill>
              <a:schemeClr val="tx1"/>
            </a:solidFill>
            <a:prstDash val="solid"/>
            <a:headEnd type="none" w="lg" len="lg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609680" y="2819400"/>
            <a:ext cx="941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Implements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3141768" y="1957106"/>
            <a:ext cx="495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f(x)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6303427" y="1957106"/>
            <a:ext cx="495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75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ArrayHandle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::cont::</a:t>
            </a:r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ArrayHandle</a:t>
            </a:r>
            <a:r>
              <a:rPr lang="en-US" dirty="0" smtClean="0">
                <a:latin typeface="Consolas"/>
                <a:cs typeface="Consolas"/>
              </a:rPr>
              <a:t>&lt;</a:t>
            </a:r>
            <a:r>
              <a:rPr lang="en-US" i="1" dirty="0" smtClean="0">
                <a:latin typeface="Consolas"/>
                <a:cs typeface="Consolas"/>
              </a:rPr>
              <a:t>type</a:t>
            </a:r>
            <a:r>
              <a:rPr lang="en-US" dirty="0" smtClean="0">
                <a:latin typeface="Consolas"/>
                <a:cs typeface="Consolas"/>
              </a:rPr>
              <a:t>&gt; </a:t>
            </a:r>
            <a:r>
              <a:rPr lang="en-US" dirty="0" smtClean="0"/>
              <a:t>manages an “array” of data</a:t>
            </a:r>
          </a:p>
          <a:p>
            <a:pPr lvl="1"/>
            <a:r>
              <a:rPr lang="en-US" dirty="0" smtClean="0"/>
              <a:t>Acts like a reference-counted smart pointer to an array</a:t>
            </a:r>
          </a:p>
          <a:p>
            <a:pPr lvl="1"/>
            <a:r>
              <a:rPr lang="en-US" dirty="0" smtClean="0"/>
              <a:t>Manages transfer of data between control and execution</a:t>
            </a:r>
          </a:p>
          <a:p>
            <a:pPr lvl="1"/>
            <a:r>
              <a:rPr lang="en-US" dirty="0" smtClean="0"/>
              <a:t>Can allocate data for output</a:t>
            </a:r>
          </a:p>
          <a:p>
            <a:r>
              <a:rPr lang="en-US" dirty="0" smtClean="0"/>
              <a:t>Relevant methods</a:t>
            </a:r>
          </a:p>
          <a:p>
            <a:pPr lvl="1"/>
            <a:r>
              <a:rPr lang="en-US" dirty="0" err="1" smtClean="0">
                <a:latin typeface="Consolas"/>
                <a:cs typeface="Consolas"/>
              </a:rPr>
              <a:t>GetNumberOfValues</a:t>
            </a:r>
            <a:r>
              <a:rPr lang="en-US" dirty="0" smtClean="0">
                <a:latin typeface="Consolas"/>
                <a:cs typeface="Consolas"/>
              </a:rPr>
              <a:t>()</a:t>
            </a:r>
          </a:p>
          <a:p>
            <a:pPr lvl="1"/>
            <a:r>
              <a:rPr lang="en-US" dirty="0" err="1" smtClean="0">
                <a:latin typeface="Consolas"/>
                <a:cs typeface="Consolas"/>
              </a:rPr>
              <a:t>GetPortalConstControl</a:t>
            </a:r>
            <a:r>
              <a:rPr lang="en-US" dirty="0" smtClean="0">
                <a:latin typeface="Consolas"/>
                <a:cs typeface="Consolas"/>
              </a:rPr>
              <a:t>()</a:t>
            </a:r>
          </a:p>
          <a:p>
            <a:pPr lvl="1"/>
            <a:r>
              <a:rPr lang="en-US" dirty="0" err="1" smtClean="0">
                <a:latin typeface="Consolas"/>
                <a:cs typeface="Consolas"/>
              </a:rPr>
              <a:t>ReleaseResources</a:t>
            </a:r>
            <a:r>
              <a:rPr lang="en-US" dirty="0" smtClean="0">
                <a:latin typeface="Consolas"/>
                <a:cs typeface="Consolas"/>
              </a:rPr>
              <a:t>()</a:t>
            </a:r>
            <a:r>
              <a:rPr lang="en-US" dirty="0" smtClean="0"/>
              <a:t>, </a:t>
            </a:r>
            <a:r>
              <a:rPr lang="en-US" dirty="0" err="1" smtClean="0">
                <a:latin typeface="Consolas"/>
                <a:cs typeface="Consolas"/>
              </a:rPr>
              <a:t>ReleaseResourcesExecution</a:t>
            </a:r>
            <a:r>
              <a:rPr lang="en-US" dirty="0" smtClean="0">
                <a:latin typeface="Consolas"/>
                <a:cs typeface="Consolas"/>
              </a:rPr>
              <a:t>()</a:t>
            </a:r>
          </a:p>
          <a:p>
            <a:r>
              <a:rPr lang="en-US" dirty="0" smtClean="0"/>
              <a:t>Functions to create an </a:t>
            </a:r>
            <a:r>
              <a:rPr lang="en-US" dirty="0" err="1" smtClean="0"/>
              <a:t>ArrayHandle</a:t>
            </a:r>
            <a:endParaRPr lang="en-US" dirty="0" smtClean="0"/>
          </a:p>
          <a:p>
            <a:pPr lvl="1"/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::cont::</a:t>
            </a:r>
            <a:r>
              <a:rPr lang="en-US" dirty="0" err="1" smtClean="0">
                <a:latin typeface="Consolas"/>
                <a:cs typeface="Consolas"/>
              </a:rPr>
              <a:t>make_ArrayHandle</a:t>
            </a:r>
            <a:r>
              <a:rPr lang="en-US" dirty="0" smtClean="0">
                <a:latin typeface="Consolas"/>
                <a:cs typeface="Consolas"/>
              </a:rPr>
              <a:t>(</a:t>
            </a:r>
            <a:r>
              <a:rPr lang="en-US" dirty="0" err="1" smtClean="0">
                <a:latin typeface="Consolas"/>
                <a:cs typeface="Consolas"/>
              </a:rPr>
              <a:t>const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i="1" dirty="0" smtClean="0">
                <a:latin typeface="Consolas"/>
                <a:cs typeface="Consolas"/>
              </a:rPr>
              <a:t>T</a:t>
            </a:r>
            <a:r>
              <a:rPr lang="en-US" dirty="0" smtClean="0">
                <a:latin typeface="Consolas"/>
                <a:cs typeface="Consolas"/>
              </a:rPr>
              <a:t>*</a:t>
            </a:r>
            <a:r>
              <a:rPr lang="en-US" dirty="0" err="1" smtClean="0">
                <a:latin typeface="Consolas"/>
                <a:cs typeface="Consolas"/>
              </a:rPr>
              <a:t>array,vtkm</a:t>
            </a:r>
            <a:r>
              <a:rPr lang="en-US" dirty="0" smtClean="0">
                <a:latin typeface="Consolas"/>
                <a:cs typeface="Consolas"/>
              </a:rPr>
              <a:t>::Id size)</a:t>
            </a:r>
          </a:p>
          <a:p>
            <a:pPr lvl="1"/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::cont::</a:t>
            </a:r>
            <a:r>
              <a:rPr lang="en-US" dirty="0" err="1" smtClean="0">
                <a:latin typeface="Consolas"/>
                <a:cs typeface="Consolas"/>
              </a:rPr>
              <a:t>make_ArrayHandle</a:t>
            </a:r>
            <a:r>
              <a:rPr lang="en-US" dirty="0" smtClean="0">
                <a:latin typeface="Consolas"/>
                <a:cs typeface="Consolas"/>
              </a:rPr>
              <a:t>(</a:t>
            </a:r>
            <a:r>
              <a:rPr lang="en-US" dirty="0" err="1" smtClean="0">
                <a:latin typeface="Consolas"/>
                <a:cs typeface="Consolas"/>
              </a:rPr>
              <a:t>const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std</a:t>
            </a:r>
            <a:r>
              <a:rPr lang="en-US" dirty="0" smtClean="0">
                <a:latin typeface="Consolas"/>
                <a:cs typeface="Consolas"/>
              </a:rPr>
              <a:t>::vector&lt;</a:t>
            </a:r>
            <a:r>
              <a:rPr lang="en-US" i="1" dirty="0" smtClean="0">
                <a:latin typeface="Consolas"/>
                <a:cs typeface="Consolas"/>
              </a:rPr>
              <a:t>T</a:t>
            </a:r>
            <a:r>
              <a:rPr lang="en-US" dirty="0" smtClean="0">
                <a:latin typeface="Consolas"/>
                <a:cs typeface="Consolas"/>
              </a:rPr>
              <a:t>&gt;&amp;vector)</a:t>
            </a:r>
          </a:p>
          <a:p>
            <a:pPr lvl="1"/>
            <a:r>
              <a:rPr lang="en-US" dirty="0" smtClean="0"/>
              <a:t>Both of these do a shallow (reference) copy.</a:t>
            </a:r>
          </a:p>
          <a:p>
            <a:pPr lvl="2"/>
            <a:r>
              <a:rPr lang="en-US" dirty="0" smtClean="0"/>
              <a:t>Do not let the original array be deleted or vector to go out of scope!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9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Fancy Array Handles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ArrayHandleCompositeVector</a:t>
            </a:r>
            <a:r>
              <a:rPr lang="en-US" dirty="0" smtClean="0"/>
              <a:t>: Zips components of source arrays to compose vector values</a:t>
            </a:r>
          </a:p>
          <a:p>
            <a:r>
              <a:rPr lang="en-US" dirty="0" err="1" smtClean="0"/>
              <a:t>ArrayHandleConstant</a:t>
            </a:r>
            <a:r>
              <a:rPr lang="en-US" dirty="0" smtClean="0"/>
              <a:t>: An array with a single constant value</a:t>
            </a:r>
          </a:p>
          <a:p>
            <a:r>
              <a:rPr lang="en-US" dirty="0" err="1" smtClean="0"/>
              <a:t>ArrayHandleCounting</a:t>
            </a:r>
            <a:r>
              <a:rPr lang="en-US" dirty="0" smtClean="0"/>
              <a:t>: An array that starts at an index and counts up</a:t>
            </a:r>
          </a:p>
          <a:p>
            <a:r>
              <a:rPr lang="en-US" dirty="0" err="1" smtClean="0"/>
              <a:t>ArrayHandleImplicit</a:t>
            </a:r>
            <a:r>
              <a:rPr lang="en-US" dirty="0" smtClean="0"/>
              <a:t>: Each entry of the array is the value returned from the provided </a:t>
            </a:r>
            <a:r>
              <a:rPr lang="en-US" dirty="0" err="1" smtClean="0"/>
              <a:t>functor</a:t>
            </a:r>
            <a:endParaRPr lang="en-US" dirty="0"/>
          </a:p>
          <a:p>
            <a:r>
              <a:rPr lang="en-US" dirty="0" err="1" smtClean="0"/>
              <a:t>ArrayHandlePermutation</a:t>
            </a:r>
            <a:r>
              <a:rPr lang="en-US" dirty="0" smtClean="0"/>
              <a:t>: Rearranges the entries in one </a:t>
            </a:r>
            <a:r>
              <a:rPr lang="en-US" dirty="0" err="1" smtClean="0"/>
              <a:t>ArrayHandle</a:t>
            </a:r>
            <a:r>
              <a:rPr lang="en-US" dirty="0" smtClean="0"/>
              <a:t> by the indices of another </a:t>
            </a:r>
            <a:r>
              <a:rPr lang="en-US" dirty="0" err="1" smtClean="0"/>
              <a:t>ArrayHandle</a:t>
            </a:r>
            <a:endParaRPr lang="en-US" dirty="0" smtClean="0"/>
          </a:p>
          <a:p>
            <a:r>
              <a:rPr lang="en-US" dirty="0" err="1" smtClean="0"/>
              <a:t>ArrayHandleTransform</a:t>
            </a:r>
            <a:r>
              <a:rPr lang="en-US" dirty="0" smtClean="0"/>
              <a:t>: Modifies the values of one </a:t>
            </a:r>
            <a:r>
              <a:rPr lang="en-US" dirty="0" err="1" smtClean="0"/>
              <a:t>ArrayHandle</a:t>
            </a:r>
            <a:r>
              <a:rPr lang="en-US" dirty="0" smtClean="0"/>
              <a:t> by feeding them through a provided </a:t>
            </a:r>
            <a:r>
              <a:rPr lang="en-US" dirty="0" err="1" smtClean="0"/>
              <a:t>functor</a:t>
            </a:r>
            <a:endParaRPr lang="en-US" dirty="0" smtClean="0"/>
          </a:p>
          <a:p>
            <a:r>
              <a:rPr lang="en-US" dirty="0" err="1" smtClean="0"/>
              <a:t>ArrayHandleUniformPointCoordinates</a:t>
            </a:r>
            <a:r>
              <a:rPr lang="en-US" dirty="0" smtClean="0"/>
              <a:t>: Defines the point coordinates from a uniform rectilinear grid</a:t>
            </a:r>
          </a:p>
          <a:p>
            <a:r>
              <a:rPr lang="en-US" dirty="0" err="1" smtClean="0"/>
              <a:t>ArrayHandleZip</a:t>
            </a:r>
            <a:r>
              <a:rPr lang="en-US" dirty="0" smtClean="0"/>
              <a:t>: An array of Pair with values coming from two provided arrays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06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Important </a:t>
            </a:r>
            <a:r>
              <a:rPr lang="en-US" dirty="0" err="1" smtClean="0"/>
              <a:t>ArrayHandle</a:t>
            </a:r>
            <a:r>
              <a:rPr lang="en-US" dirty="0" smtClean="0"/>
              <a:t> Features We’re Skipping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Storage template parameter</a:t>
            </a:r>
          </a:p>
          <a:p>
            <a:pPr lvl="1"/>
            <a:r>
              <a:rPr lang="en-US" dirty="0" smtClean="0"/>
              <a:t>Selects array layout for zero-copy semantics</a:t>
            </a:r>
          </a:p>
          <a:p>
            <a:pPr lvl="1"/>
            <a:r>
              <a:rPr lang="en-US" dirty="0" smtClean="0"/>
              <a:t>Supports implicit and derived arrays (all those fancy array handles)</a:t>
            </a:r>
          </a:p>
          <a:p>
            <a:r>
              <a:rPr lang="en-US" dirty="0" smtClean="0"/>
              <a:t>Generic array interface for data through an </a:t>
            </a:r>
            <a:r>
              <a:rPr lang="en-US" dirty="0" err="1" smtClean="0"/>
              <a:t>ArrayPortal</a:t>
            </a:r>
            <a:endParaRPr lang="en-US" dirty="0" smtClean="0"/>
          </a:p>
          <a:p>
            <a:pPr lvl="1"/>
            <a:r>
              <a:rPr lang="en-US" dirty="0" smtClean="0"/>
              <a:t>In principle like an STL iterator, but simpler</a:t>
            </a:r>
          </a:p>
          <a:p>
            <a:pPr lvl="1"/>
            <a:r>
              <a:rPr lang="en-US" dirty="0" smtClean="0"/>
              <a:t>Type of object returned from </a:t>
            </a:r>
            <a:r>
              <a:rPr lang="en-US" dirty="0" err="1" smtClean="0">
                <a:latin typeface="Consolas"/>
                <a:cs typeface="Consolas"/>
              </a:rPr>
              <a:t>GetPortalConstControl</a:t>
            </a:r>
            <a:endParaRPr lang="en-US" dirty="0" smtClean="0">
              <a:latin typeface="Consolas"/>
              <a:cs typeface="Consolas"/>
            </a:endParaRPr>
          </a:p>
          <a:p>
            <a:pPr lvl="1"/>
            <a:r>
              <a:rPr lang="en-US" dirty="0" smtClean="0">
                <a:latin typeface="+mn-lt"/>
              </a:rPr>
              <a:t>Can exist in execution environment (depends on definition)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910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DynamicArrayHandle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DynamicArrayHandle</a:t>
            </a:r>
            <a:r>
              <a:rPr lang="en-US" dirty="0" smtClean="0"/>
              <a:t> is a magic </a:t>
            </a:r>
            <a:r>
              <a:rPr lang="en-US" dirty="0" err="1" smtClean="0"/>
              <a:t>untyped</a:t>
            </a:r>
            <a:r>
              <a:rPr lang="en-US" dirty="0" smtClean="0"/>
              <a:t> reference to an </a:t>
            </a:r>
            <a:r>
              <a:rPr lang="en-US" dirty="0" err="1" smtClean="0"/>
              <a:t>ArrayHandle</a:t>
            </a:r>
            <a:endParaRPr lang="en-US" dirty="0" smtClean="0"/>
          </a:p>
          <a:p>
            <a:r>
              <a:rPr lang="en-US" dirty="0" smtClean="0"/>
              <a:t>Statically holds a list of potential types and storages the contained array might have</a:t>
            </a:r>
          </a:p>
          <a:p>
            <a:pPr lvl="1"/>
            <a:r>
              <a:rPr lang="en-US" dirty="0" smtClean="0"/>
              <a:t>Can be changed with </a:t>
            </a:r>
            <a:r>
              <a:rPr lang="en-US" dirty="0" err="1" smtClean="0"/>
              <a:t>ResetTypeList</a:t>
            </a:r>
            <a:r>
              <a:rPr lang="en-US" dirty="0" smtClean="0"/>
              <a:t> and </a:t>
            </a:r>
            <a:r>
              <a:rPr lang="en-US" dirty="0" err="1" smtClean="0"/>
              <a:t>ResetStorageList</a:t>
            </a:r>
            <a:endParaRPr lang="en-US" dirty="0" smtClean="0"/>
          </a:p>
          <a:p>
            <a:pPr lvl="1"/>
            <a:r>
              <a:rPr lang="en-US" dirty="0" smtClean="0"/>
              <a:t>Changing these lists requires creating a new object</a:t>
            </a:r>
          </a:p>
          <a:p>
            <a:r>
              <a:rPr lang="en-US" dirty="0" smtClean="0"/>
              <a:t>Parts of VTK-m will automatically </a:t>
            </a:r>
            <a:r>
              <a:rPr lang="en-US" dirty="0" err="1" smtClean="0"/>
              <a:t>staticly</a:t>
            </a:r>
            <a:r>
              <a:rPr lang="en-US" dirty="0" smtClean="0"/>
              <a:t> cast a </a:t>
            </a:r>
            <a:r>
              <a:rPr lang="en-US" dirty="0" err="1" smtClean="0"/>
              <a:t>DynamicArrayHandle</a:t>
            </a:r>
            <a:r>
              <a:rPr lang="en-US" dirty="0" smtClean="0"/>
              <a:t> as necessary</a:t>
            </a:r>
          </a:p>
          <a:p>
            <a:pPr lvl="1"/>
            <a:r>
              <a:rPr lang="en-US" dirty="0" smtClean="0"/>
              <a:t>Requires the actual type to be in the list of potential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81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Model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838200" y="1828800"/>
            <a:ext cx="2362200" cy="3733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 smtClean="0"/>
              <a:t>vtkm</a:t>
            </a:r>
            <a:r>
              <a:rPr lang="en-US" dirty="0" smtClean="0"/>
              <a:t>::</a:t>
            </a:r>
            <a:r>
              <a:rPr lang="en-US" dirty="0" err="1" smtClean="0"/>
              <a:t>cont</a:t>
            </a:r>
            <a:r>
              <a:rPr lang="en-US" dirty="0" smtClean="0"/>
              <a:t>::</a:t>
            </a:r>
            <a:r>
              <a:rPr lang="en-US" dirty="0" err="1" smtClean="0"/>
              <a:t>DataSet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029200" y="1600200"/>
            <a:ext cx="3352800" cy="1219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 smtClean="0"/>
              <a:t>vtkm</a:t>
            </a:r>
            <a:r>
              <a:rPr lang="en-US" dirty="0" smtClean="0"/>
              <a:t>::</a:t>
            </a:r>
            <a:r>
              <a:rPr lang="en-US" dirty="0" err="1" smtClean="0"/>
              <a:t>cont</a:t>
            </a:r>
            <a:r>
              <a:rPr lang="en-US" dirty="0" smtClean="0"/>
              <a:t>::</a:t>
            </a:r>
            <a:r>
              <a:rPr lang="en-US" dirty="0" err="1" smtClean="0"/>
              <a:t>CellSet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029200" y="3352800"/>
            <a:ext cx="3352800" cy="1219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 smtClean="0"/>
              <a:t>vtkm</a:t>
            </a:r>
            <a:r>
              <a:rPr lang="en-US" dirty="0" smtClean="0"/>
              <a:t>::</a:t>
            </a:r>
            <a:r>
              <a:rPr lang="en-US" dirty="0" err="1" smtClean="0"/>
              <a:t>cont</a:t>
            </a:r>
            <a:r>
              <a:rPr lang="en-US" dirty="0" smtClean="0"/>
              <a:t>::Field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029200" y="5105400"/>
            <a:ext cx="3352800" cy="1219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 smtClean="0"/>
              <a:t>vtkm</a:t>
            </a:r>
            <a:r>
              <a:rPr lang="en-US" dirty="0" smtClean="0"/>
              <a:t>::</a:t>
            </a:r>
            <a:r>
              <a:rPr lang="en-US" dirty="0" err="1" smtClean="0"/>
              <a:t>cont</a:t>
            </a:r>
            <a:r>
              <a:rPr lang="en-US" dirty="0" smtClean="0"/>
              <a:t>::</a:t>
            </a:r>
            <a:r>
              <a:rPr lang="en-US" dirty="0" err="1" smtClean="0"/>
              <a:t>CoordinateSystem</a:t>
            </a:r>
            <a:endParaRPr lang="en-US" dirty="0"/>
          </a:p>
        </p:txBody>
      </p:sp>
      <p:cxnSp>
        <p:nvCxnSpPr>
          <p:cNvPr id="8" name="Elbow Connector 7"/>
          <p:cNvCxnSpPr>
            <a:endCxn id="4" idx="1"/>
          </p:cNvCxnSpPr>
          <p:nvPr/>
        </p:nvCxnSpPr>
        <p:spPr>
          <a:xfrm flipV="1">
            <a:off x="3200400" y="2209800"/>
            <a:ext cx="1828800" cy="762000"/>
          </a:xfrm>
          <a:prstGeom prst="bentConnector3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3" idx="3"/>
            <a:endCxn id="5" idx="1"/>
          </p:cNvCxnSpPr>
          <p:nvPr/>
        </p:nvCxnSpPr>
        <p:spPr>
          <a:xfrm>
            <a:off x="3200400" y="3695700"/>
            <a:ext cx="1828800" cy="266700"/>
          </a:xfrm>
          <a:prstGeom prst="bentConnector3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endCxn id="6" idx="1"/>
          </p:cNvCxnSpPr>
          <p:nvPr/>
        </p:nvCxnSpPr>
        <p:spPr>
          <a:xfrm>
            <a:off x="3200400" y="4419600"/>
            <a:ext cx="1828800" cy="1295400"/>
          </a:xfrm>
          <a:prstGeom prst="bentConnector3">
            <a:avLst/>
          </a:prstGeom>
          <a:ln w="12700" cmpd="sng">
            <a:solidFill>
              <a:schemeClr val="tx1"/>
            </a:solidFill>
            <a:headEnd type="diamond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32559" y="1916668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38858" y="3695700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41718" y="5421868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29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DataSet</a:t>
            </a:r>
            <a:r>
              <a:rPr lang="en-US" dirty="0" smtClean="0"/>
              <a:t> Has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or more </a:t>
            </a:r>
            <a:r>
              <a:rPr lang="en-US" dirty="0" err="1" smtClean="0"/>
              <a:t>CellSet</a:t>
            </a:r>
            <a:endParaRPr lang="en-US" dirty="0" smtClean="0"/>
          </a:p>
          <a:p>
            <a:pPr lvl="1"/>
            <a:r>
              <a:rPr lang="en-US" dirty="0" smtClean="0"/>
              <a:t>Defines the connectivity of the cells</a:t>
            </a:r>
          </a:p>
          <a:p>
            <a:pPr lvl="1"/>
            <a:r>
              <a:rPr lang="en-US" dirty="0" smtClean="0"/>
              <a:t>Examples include a regular grid of cells or explicit connection indices</a:t>
            </a:r>
          </a:p>
          <a:p>
            <a:r>
              <a:rPr lang="en-US" dirty="0" smtClean="0"/>
              <a:t>0 or more Field</a:t>
            </a:r>
          </a:p>
          <a:p>
            <a:pPr lvl="1"/>
            <a:r>
              <a:rPr lang="en-US" dirty="0" smtClean="0"/>
              <a:t>Holds an </a:t>
            </a:r>
            <a:r>
              <a:rPr lang="en-US" dirty="0" err="1" smtClean="0"/>
              <a:t>ArrayHandle</a:t>
            </a:r>
            <a:r>
              <a:rPr lang="en-US" dirty="0" smtClean="0"/>
              <a:t> containing field values</a:t>
            </a:r>
          </a:p>
          <a:p>
            <a:pPr lvl="1"/>
            <a:r>
              <a:rPr lang="en-US" dirty="0" smtClean="0"/>
              <a:t>Field also has metadata such as the name, the topology association (point, cell, face, </a:t>
            </a:r>
            <a:r>
              <a:rPr lang="en-US" dirty="0" err="1" smtClean="0"/>
              <a:t>etc</a:t>
            </a:r>
            <a:r>
              <a:rPr lang="en-US" dirty="0" smtClean="0"/>
              <a:t>), and which cell set the field is attached to</a:t>
            </a:r>
          </a:p>
          <a:p>
            <a:r>
              <a:rPr lang="en-US" dirty="0" smtClean="0"/>
              <a:t>0 or more </a:t>
            </a:r>
            <a:r>
              <a:rPr lang="en-US" dirty="0" err="1" smtClean="0"/>
              <a:t>CoordinateSystem</a:t>
            </a:r>
            <a:endParaRPr lang="en-US" dirty="0" smtClean="0"/>
          </a:p>
          <a:p>
            <a:pPr lvl="1"/>
            <a:r>
              <a:rPr lang="en-US" dirty="0" smtClean="0"/>
              <a:t>Really just a Field with a special meaning</a:t>
            </a:r>
          </a:p>
          <a:p>
            <a:pPr lvl="1"/>
            <a:r>
              <a:rPr lang="en-US" dirty="0" smtClean="0"/>
              <a:t>Contains helpful features specific to common coordinate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15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Cell Set</a:t>
            </a:r>
            <a:endParaRPr lang="en-US" dirty="0"/>
          </a:p>
        </p:txBody>
      </p:sp>
      <p:grpSp>
        <p:nvGrpSpPr>
          <p:cNvPr id="196" name="Group 195"/>
          <p:cNvGrpSpPr/>
          <p:nvPr/>
        </p:nvGrpSpPr>
        <p:grpSpPr>
          <a:xfrm>
            <a:off x="1373543" y="1217032"/>
            <a:ext cx="5181600" cy="4572000"/>
            <a:chOff x="990600" y="1219200"/>
            <a:chExt cx="5181600" cy="4572000"/>
          </a:xfrm>
        </p:grpSpPr>
        <p:cxnSp>
          <p:nvCxnSpPr>
            <p:cNvPr id="183" name="Straight Connector 182"/>
            <p:cNvCxnSpPr/>
            <p:nvPr/>
          </p:nvCxnSpPr>
          <p:spPr>
            <a:xfrm flipV="1">
              <a:off x="993191" y="4874632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V="1">
              <a:off x="993191" y="12192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flipV="1">
              <a:off x="993191" y="2133058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flipV="1">
              <a:off x="993191" y="3046916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V="1">
              <a:off x="993191" y="3960774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flipV="1">
              <a:off x="4648200" y="4874632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V="1">
              <a:off x="3734447" y="4874632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flipV="1">
              <a:off x="2820695" y="4874632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V="1">
              <a:off x="1906943" y="4874632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/>
            <p:cNvGrpSpPr/>
            <p:nvPr/>
          </p:nvGrpSpPr>
          <p:grpSpPr>
            <a:xfrm>
              <a:off x="2514600" y="1219200"/>
              <a:ext cx="3657600" cy="3657600"/>
              <a:chOff x="2438400" y="1219200"/>
              <a:chExt cx="3657600" cy="3657600"/>
            </a:xfrm>
          </p:grpSpPr>
          <p:sp>
            <p:nvSpPr>
              <p:cNvPr id="3" name="Rectangle 2"/>
              <p:cNvSpPr>
                <a:spLocks noChangeAspect="1"/>
              </p:cNvSpPr>
              <p:nvPr/>
            </p:nvSpPr>
            <p:spPr>
              <a:xfrm>
                <a:off x="2438400" y="1219200"/>
                <a:ext cx="3657600" cy="36576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2438400" y="1219200"/>
                <a:ext cx="3657600" cy="3657600"/>
                <a:chOff x="2286000" y="2348619"/>
                <a:chExt cx="3657600" cy="3657600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6" name="Straight Connector 5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" name="Straight Connector 6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" name="Straight Connector 7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9" name="Straight Connector 8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0" name="Straight Connector 9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2" name="Group 11"/>
                <p:cNvGrpSpPr/>
                <p:nvPr/>
              </p:nvGrpSpPr>
              <p:grpSpPr>
                <a:xfrm rot="5400000"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5" name="Straight Connector 14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grpSp>
          <p:nvGrpSpPr>
            <p:cNvPr id="119" name="Group 118"/>
            <p:cNvGrpSpPr/>
            <p:nvPr/>
          </p:nvGrpSpPr>
          <p:grpSpPr>
            <a:xfrm>
              <a:off x="2133600" y="1447800"/>
              <a:ext cx="3657600" cy="3657600"/>
              <a:chOff x="2438400" y="1219200"/>
              <a:chExt cx="3657600" cy="3657600"/>
            </a:xfrm>
          </p:grpSpPr>
          <p:sp>
            <p:nvSpPr>
              <p:cNvPr id="120" name="Rectangle 119"/>
              <p:cNvSpPr>
                <a:spLocks noChangeAspect="1"/>
              </p:cNvSpPr>
              <p:nvPr/>
            </p:nvSpPr>
            <p:spPr>
              <a:xfrm>
                <a:off x="2438400" y="1219200"/>
                <a:ext cx="3657600" cy="36576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1" name="Group 120"/>
              <p:cNvGrpSpPr/>
              <p:nvPr/>
            </p:nvGrpSpPr>
            <p:grpSpPr>
              <a:xfrm>
                <a:off x="2438400" y="1219200"/>
                <a:ext cx="3657600" cy="3657600"/>
                <a:chOff x="2286000" y="2348619"/>
                <a:chExt cx="3657600" cy="3657600"/>
              </a:xfrm>
            </p:grpSpPr>
            <p:grpSp>
              <p:nvGrpSpPr>
                <p:cNvPr id="122" name="Group 121"/>
                <p:cNvGrpSpPr/>
                <p:nvPr/>
              </p:nvGrpSpPr>
              <p:grpSpPr>
                <a:xfrm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29" name="Straight Connector 128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30" name="Straight Connector 129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31" name="Straight Connector 130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32" name="Straight Connector 131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33" name="Straight Connector 132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23" name="Group 122"/>
                <p:cNvGrpSpPr/>
                <p:nvPr/>
              </p:nvGrpSpPr>
              <p:grpSpPr>
                <a:xfrm rot="5400000"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24" name="Straight Connector 123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25" name="Straight Connector 124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26" name="Straight Connector 125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27" name="Straight Connector 126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28" name="Straight Connector 127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grpSp>
          <p:nvGrpSpPr>
            <p:cNvPr id="134" name="Group 133"/>
            <p:cNvGrpSpPr/>
            <p:nvPr/>
          </p:nvGrpSpPr>
          <p:grpSpPr>
            <a:xfrm>
              <a:off x="1752600" y="1676400"/>
              <a:ext cx="3657600" cy="3657600"/>
              <a:chOff x="2438400" y="1219200"/>
              <a:chExt cx="3657600" cy="3657600"/>
            </a:xfrm>
          </p:grpSpPr>
          <p:sp>
            <p:nvSpPr>
              <p:cNvPr id="135" name="Rectangle 134"/>
              <p:cNvSpPr>
                <a:spLocks noChangeAspect="1"/>
              </p:cNvSpPr>
              <p:nvPr/>
            </p:nvSpPr>
            <p:spPr>
              <a:xfrm>
                <a:off x="2438400" y="1219200"/>
                <a:ext cx="3657600" cy="36576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6" name="Group 135"/>
              <p:cNvGrpSpPr/>
              <p:nvPr/>
            </p:nvGrpSpPr>
            <p:grpSpPr>
              <a:xfrm>
                <a:off x="2438400" y="1219200"/>
                <a:ext cx="3657600" cy="3657600"/>
                <a:chOff x="2286000" y="2348619"/>
                <a:chExt cx="3657600" cy="3657600"/>
              </a:xfrm>
            </p:grpSpPr>
            <p:grpSp>
              <p:nvGrpSpPr>
                <p:cNvPr id="137" name="Group 136"/>
                <p:cNvGrpSpPr/>
                <p:nvPr/>
              </p:nvGrpSpPr>
              <p:grpSpPr>
                <a:xfrm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44" name="Straight Connector 143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5" name="Straight Connector 144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6" name="Straight Connector 145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7" name="Straight Connector 146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8" name="Straight Connector 147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38" name="Group 137"/>
                <p:cNvGrpSpPr/>
                <p:nvPr/>
              </p:nvGrpSpPr>
              <p:grpSpPr>
                <a:xfrm rot="5400000"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39" name="Straight Connector 138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0" name="Straight Connector 139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1" name="Straight Connector 140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2" name="Straight Connector 141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3" name="Straight Connector 142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grpSp>
          <p:nvGrpSpPr>
            <p:cNvPr id="149" name="Group 148"/>
            <p:cNvGrpSpPr/>
            <p:nvPr/>
          </p:nvGrpSpPr>
          <p:grpSpPr>
            <a:xfrm>
              <a:off x="1371600" y="1905000"/>
              <a:ext cx="3657600" cy="3657600"/>
              <a:chOff x="2438400" y="1219200"/>
              <a:chExt cx="3657600" cy="3657600"/>
            </a:xfrm>
          </p:grpSpPr>
          <p:sp>
            <p:nvSpPr>
              <p:cNvPr id="150" name="Rectangle 149"/>
              <p:cNvSpPr>
                <a:spLocks noChangeAspect="1"/>
              </p:cNvSpPr>
              <p:nvPr/>
            </p:nvSpPr>
            <p:spPr>
              <a:xfrm>
                <a:off x="2438400" y="1219200"/>
                <a:ext cx="3657600" cy="36576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1" name="Group 150"/>
              <p:cNvGrpSpPr/>
              <p:nvPr/>
            </p:nvGrpSpPr>
            <p:grpSpPr>
              <a:xfrm>
                <a:off x="2438400" y="1219200"/>
                <a:ext cx="3657600" cy="3657600"/>
                <a:chOff x="2286000" y="2348619"/>
                <a:chExt cx="3657600" cy="3657600"/>
              </a:xfrm>
            </p:grpSpPr>
            <p:grpSp>
              <p:nvGrpSpPr>
                <p:cNvPr id="152" name="Group 151"/>
                <p:cNvGrpSpPr/>
                <p:nvPr/>
              </p:nvGrpSpPr>
              <p:grpSpPr>
                <a:xfrm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59" name="Straight Connector 158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60" name="Straight Connector 159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61" name="Straight Connector 160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62" name="Straight Connector 161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63" name="Straight Connector 162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53" name="Group 152"/>
                <p:cNvGrpSpPr/>
                <p:nvPr/>
              </p:nvGrpSpPr>
              <p:grpSpPr>
                <a:xfrm rot="5400000"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54" name="Straight Connector 153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55" name="Straight Connector 154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56" name="Straight Connector 155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57" name="Straight Connector 156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58" name="Straight Connector 157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grpSp>
          <p:nvGrpSpPr>
            <p:cNvPr id="164" name="Group 163"/>
            <p:cNvGrpSpPr/>
            <p:nvPr/>
          </p:nvGrpSpPr>
          <p:grpSpPr>
            <a:xfrm>
              <a:off x="990600" y="2133600"/>
              <a:ext cx="3657600" cy="3657600"/>
              <a:chOff x="2438400" y="1219200"/>
              <a:chExt cx="3657600" cy="3657600"/>
            </a:xfrm>
          </p:grpSpPr>
          <p:sp>
            <p:nvSpPr>
              <p:cNvPr id="165" name="Rectangle 164"/>
              <p:cNvSpPr>
                <a:spLocks noChangeAspect="1"/>
              </p:cNvSpPr>
              <p:nvPr/>
            </p:nvSpPr>
            <p:spPr>
              <a:xfrm>
                <a:off x="2438400" y="1219200"/>
                <a:ext cx="3657600" cy="36576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6" name="Group 165"/>
              <p:cNvGrpSpPr/>
              <p:nvPr/>
            </p:nvGrpSpPr>
            <p:grpSpPr>
              <a:xfrm>
                <a:off x="2438400" y="1219200"/>
                <a:ext cx="3657600" cy="3657600"/>
                <a:chOff x="2286000" y="2348619"/>
                <a:chExt cx="3657600" cy="3657600"/>
              </a:xfrm>
            </p:grpSpPr>
            <p:grpSp>
              <p:nvGrpSpPr>
                <p:cNvPr id="167" name="Group 166"/>
                <p:cNvGrpSpPr/>
                <p:nvPr/>
              </p:nvGrpSpPr>
              <p:grpSpPr>
                <a:xfrm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74" name="Straight Connector 173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5" name="Straight Connector 174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6" name="Straight Connector 175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7" name="Straight Connector 176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8" name="Straight Connector 177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68" name="Group 167"/>
                <p:cNvGrpSpPr/>
                <p:nvPr/>
              </p:nvGrpSpPr>
              <p:grpSpPr>
                <a:xfrm rot="5400000"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69" name="Straight Connector 168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0" name="Straight Connector 169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1" name="Straight Connector 170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3" name="Straight Connector 172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cxnSp>
          <p:nvCxnSpPr>
            <p:cNvPr id="181" name="Straight Connector 180"/>
            <p:cNvCxnSpPr/>
            <p:nvPr/>
          </p:nvCxnSpPr>
          <p:spPr>
            <a:xfrm flipV="1">
              <a:off x="4648200" y="12192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flipV="1">
              <a:off x="1905000" y="12192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V="1">
              <a:off x="2819400" y="12192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V="1">
              <a:off x="3733800" y="12192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V="1">
              <a:off x="4648200" y="21336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flipV="1">
              <a:off x="4648200" y="30480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V="1">
              <a:off x="4648200" y="39624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8" name="Straight Arrow Connector 197"/>
          <p:cNvCxnSpPr/>
          <p:nvPr/>
        </p:nvCxnSpPr>
        <p:spPr>
          <a:xfrm flipV="1">
            <a:off x="918934" y="5869568"/>
            <a:ext cx="381000" cy="2264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V="1">
            <a:off x="918934" y="6096000"/>
            <a:ext cx="914400" cy="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 flipV="1">
            <a:off x="918934" y="5183768"/>
            <a:ext cx="0" cy="912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1763279" y="5913502"/>
            <a:ext cx="29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i</a:t>
            </a:r>
            <a:endParaRPr lang="en-US" i="1" dirty="0"/>
          </a:p>
        </p:txBody>
      </p:sp>
      <p:sp>
        <p:nvSpPr>
          <p:cNvPr id="204" name="TextBox 203"/>
          <p:cNvSpPr txBox="1"/>
          <p:nvPr/>
        </p:nvSpPr>
        <p:spPr>
          <a:xfrm>
            <a:off x="1075225" y="5498068"/>
            <a:ext cx="296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j</a:t>
            </a:r>
            <a:endParaRPr lang="en-US" i="1" dirty="0"/>
          </a:p>
        </p:txBody>
      </p:sp>
      <p:sp>
        <p:nvSpPr>
          <p:cNvPr id="205" name="TextBox 204"/>
          <p:cNvSpPr txBox="1"/>
          <p:nvPr/>
        </p:nvSpPr>
        <p:spPr>
          <a:xfrm>
            <a:off x="729144" y="4872464"/>
            <a:ext cx="346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64655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Cell Set</a:t>
            </a:r>
            <a:endParaRPr lang="en-US" dirty="0"/>
          </a:p>
        </p:txBody>
      </p:sp>
      <p:grpSp>
        <p:nvGrpSpPr>
          <p:cNvPr id="196" name="Group 195"/>
          <p:cNvGrpSpPr/>
          <p:nvPr/>
        </p:nvGrpSpPr>
        <p:grpSpPr>
          <a:xfrm>
            <a:off x="1373543" y="1217032"/>
            <a:ext cx="5181600" cy="4572000"/>
            <a:chOff x="990600" y="1219200"/>
            <a:chExt cx="5181600" cy="4572000"/>
          </a:xfrm>
        </p:grpSpPr>
        <p:cxnSp>
          <p:nvCxnSpPr>
            <p:cNvPr id="183" name="Straight Connector 182"/>
            <p:cNvCxnSpPr/>
            <p:nvPr/>
          </p:nvCxnSpPr>
          <p:spPr>
            <a:xfrm flipV="1">
              <a:off x="993191" y="4874632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V="1">
              <a:off x="993191" y="12192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flipV="1">
              <a:off x="993191" y="2133058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flipV="1">
              <a:off x="993191" y="3046916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V="1">
              <a:off x="993191" y="3960774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flipV="1">
              <a:off x="4648200" y="4874632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V="1">
              <a:off x="3734447" y="4874632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flipV="1">
              <a:off x="2820695" y="4874632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V="1">
              <a:off x="1906943" y="4874632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/>
            <p:cNvGrpSpPr/>
            <p:nvPr/>
          </p:nvGrpSpPr>
          <p:grpSpPr>
            <a:xfrm>
              <a:off x="2514600" y="1219200"/>
              <a:ext cx="3657600" cy="3657600"/>
              <a:chOff x="2438400" y="1219200"/>
              <a:chExt cx="3657600" cy="3657600"/>
            </a:xfrm>
          </p:grpSpPr>
          <p:sp>
            <p:nvSpPr>
              <p:cNvPr id="3" name="Rectangle 2"/>
              <p:cNvSpPr>
                <a:spLocks noChangeAspect="1"/>
              </p:cNvSpPr>
              <p:nvPr/>
            </p:nvSpPr>
            <p:spPr>
              <a:xfrm>
                <a:off x="2438400" y="1219200"/>
                <a:ext cx="3657600" cy="36576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2438400" y="1219200"/>
                <a:ext cx="3657600" cy="3657600"/>
                <a:chOff x="2286000" y="2348619"/>
                <a:chExt cx="3657600" cy="3657600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6" name="Straight Connector 5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7" name="Straight Connector 6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" name="Straight Connector 7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9" name="Straight Connector 8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0" name="Straight Connector 9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2" name="Group 11"/>
                <p:cNvGrpSpPr/>
                <p:nvPr/>
              </p:nvGrpSpPr>
              <p:grpSpPr>
                <a:xfrm rot="5400000"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" name="Straight Connector 13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5" name="Straight Connector 14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" name="Straight Connector 16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grpSp>
          <p:nvGrpSpPr>
            <p:cNvPr id="119" name="Group 118"/>
            <p:cNvGrpSpPr/>
            <p:nvPr/>
          </p:nvGrpSpPr>
          <p:grpSpPr>
            <a:xfrm>
              <a:off x="2133600" y="1447800"/>
              <a:ext cx="3657600" cy="3657600"/>
              <a:chOff x="2438400" y="1219200"/>
              <a:chExt cx="3657600" cy="3657600"/>
            </a:xfrm>
          </p:grpSpPr>
          <p:sp>
            <p:nvSpPr>
              <p:cNvPr id="120" name="Rectangle 119"/>
              <p:cNvSpPr>
                <a:spLocks noChangeAspect="1"/>
              </p:cNvSpPr>
              <p:nvPr/>
            </p:nvSpPr>
            <p:spPr>
              <a:xfrm>
                <a:off x="2438400" y="1219200"/>
                <a:ext cx="3657600" cy="36576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1" name="Group 120"/>
              <p:cNvGrpSpPr/>
              <p:nvPr/>
            </p:nvGrpSpPr>
            <p:grpSpPr>
              <a:xfrm>
                <a:off x="2438400" y="1219200"/>
                <a:ext cx="3657600" cy="3657600"/>
                <a:chOff x="2286000" y="2348619"/>
                <a:chExt cx="3657600" cy="3657600"/>
              </a:xfrm>
            </p:grpSpPr>
            <p:grpSp>
              <p:nvGrpSpPr>
                <p:cNvPr id="122" name="Group 121"/>
                <p:cNvGrpSpPr/>
                <p:nvPr/>
              </p:nvGrpSpPr>
              <p:grpSpPr>
                <a:xfrm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29" name="Straight Connector 128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30" name="Straight Connector 129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31" name="Straight Connector 130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32" name="Straight Connector 131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33" name="Straight Connector 132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23" name="Group 122"/>
                <p:cNvGrpSpPr/>
                <p:nvPr/>
              </p:nvGrpSpPr>
              <p:grpSpPr>
                <a:xfrm rot="5400000"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24" name="Straight Connector 123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25" name="Straight Connector 124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26" name="Straight Connector 125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27" name="Straight Connector 126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28" name="Straight Connector 127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grpSp>
          <p:nvGrpSpPr>
            <p:cNvPr id="134" name="Group 133"/>
            <p:cNvGrpSpPr/>
            <p:nvPr/>
          </p:nvGrpSpPr>
          <p:grpSpPr>
            <a:xfrm>
              <a:off x="1752600" y="1676400"/>
              <a:ext cx="3657600" cy="3657600"/>
              <a:chOff x="2438400" y="1219200"/>
              <a:chExt cx="3657600" cy="3657600"/>
            </a:xfrm>
          </p:grpSpPr>
          <p:sp>
            <p:nvSpPr>
              <p:cNvPr id="135" name="Rectangle 134"/>
              <p:cNvSpPr>
                <a:spLocks noChangeAspect="1"/>
              </p:cNvSpPr>
              <p:nvPr/>
            </p:nvSpPr>
            <p:spPr>
              <a:xfrm>
                <a:off x="2438400" y="1219200"/>
                <a:ext cx="3657600" cy="36576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36" name="Group 135"/>
              <p:cNvGrpSpPr/>
              <p:nvPr/>
            </p:nvGrpSpPr>
            <p:grpSpPr>
              <a:xfrm>
                <a:off x="2438400" y="1219200"/>
                <a:ext cx="3657600" cy="3657600"/>
                <a:chOff x="2286000" y="2348619"/>
                <a:chExt cx="3657600" cy="3657600"/>
              </a:xfrm>
            </p:grpSpPr>
            <p:grpSp>
              <p:nvGrpSpPr>
                <p:cNvPr id="137" name="Group 136"/>
                <p:cNvGrpSpPr/>
                <p:nvPr/>
              </p:nvGrpSpPr>
              <p:grpSpPr>
                <a:xfrm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44" name="Straight Connector 143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5" name="Straight Connector 144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6" name="Straight Connector 145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7" name="Straight Connector 146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8" name="Straight Connector 147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38" name="Group 137"/>
                <p:cNvGrpSpPr/>
                <p:nvPr/>
              </p:nvGrpSpPr>
              <p:grpSpPr>
                <a:xfrm rot="5400000"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39" name="Straight Connector 138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0" name="Straight Connector 139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1" name="Straight Connector 140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2" name="Straight Connector 141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3" name="Straight Connector 142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grpSp>
          <p:nvGrpSpPr>
            <p:cNvPr id="149" name="Group 148"/>
            <p:cNvGrpSpPr/>
            <p:nvPr/>
          </p:nvGrpSpPr>
          <p:grpSpPr>
            <a:xfrm>
              <a:off x="1371600" y="1905000"/>
              <a:ext cx="3657600" cy="3657600"/>
              <a:chOff x="2438400" y="1219200"/>
              <a:chExt cx="3657600" cy="3657600"/>
            </a:xfrm>
          </p:grpSpPr>
          <p:sp>
            <p:nvSpPr>
              <p:cNvPr id="150" name="Rectangle 149"/>
              <p:cNvSpPr>
                <a:spLocks noChangeAspect="1"/>
              </p:cNvSpPr>
              <p:nvPr/>
            </p:nvSpPr>
            <p:spPr>
              <a:xfrm>
                <a:off x="2438400" y="1219200"/>
                <a:ext cx="3657600" cy="36576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1" name="Group 150"/>
              <p:cNvGrpSpPr/>
              <p:nvPr/>
            </p:nvGrpSpPr>
            <p:grpSpPr>
              <a:xfrm>
                <a:off x="2438400" y="1219200"/>
                <a:ext cx="3657600" cy="3657600"/>
                <a:chOff x="2286000" y="2348619"/>
                <a:chExt cx="3657600" cy="3657600"/>
              </a:xfrm>
            </p:grpSpPr>
            <p:grpSp>
              <p:nvGrpSpPr>
                <p:cNvPr id="152" name="Group 151"/>
                <p:cNvGrpSpPr/>
                <p:nvPr/>
              </p:nvGrpSpPr>
              <p:grpSpPr>
                <a:xfrm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59" name="Straight Connector 158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60" name="Straight Connector 159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61" name="Straight Connector 160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62" name="Straight Connector 161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63" name="Straight Connector 162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53" name="Group 152"/>
                <p:cNvGrpSpPr/>
                <p:nvPr/>
              </p:nvGrpSpPr>
              <p:grpSpPr>
                <a:xfrm rot="5400000"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54" name="Straight Connector 153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55" name="Straight Connector 154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56" name="Straight Connector 155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57" name="Straight Connector 156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58" name="Straight Connector 157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grpSp>
          <p:nvGrpSpPr>
            <p:cNvPr id="164" name="Group 163"/>
            <p:cNvGrpSpPr/>
            <p:nvPr/>
          </p:nvGrpSpPr>
          <p:grpSpPr>
            <a:xfrm>
              <a:off x="990600" y="2133600"/>
              <a:ext cx="3657600" cy="3657600"/>
              <a:chOff x="2438400" y="1219200"/>
              <a:chExt cx="3657600" cy="3657600"/>
            </a:xfrm>
          </p:grpSpPr>
          <p:sp>
            <p:nvSpPr>
              <p:cNvPr id="165" name="Rectangle 164"/>
              <p:cNvSpPr>
                <a:spLocks noChangeAspect="1"/>
              </p:cNvSpPr>
              <p:nvPr/>
            </p:nvSpPr>
            <p:spPr>
              <a:xfrm>
                <a:off x="2438400" y="1219200"/>
                <a:ext cx="3657600" cy="3657600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31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6" name="Group 165"/>
              <p:cNvGrpSpPr/>
              <p:nvPr/>
            </p:nvGrpSpPr>
            <p:grpSpPr>
              <a:xfrm>
                <a:off x="2438400" y="1219200"/>
                <a:ext cx="3657600" cy="3657600"/>
                <a:chOff x="2286000" y="2348619"/>
                <a:chExt cx="3657600" cy="3657600"/>
              </a:xfrm>
            </p:grpSpPr>
            <p:grpSp>
              <p:nvGrpSpPr>
                <p:cNvPr id="167" name="Group 166"/>
                <p:cNvGrpSpPr/>
                <p:nvPr/>
              </p:nvGrpSpPr>
              <p:grpSpPr>
                <a:xfrm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74" name="Straight Connector 173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5" name="Straight Connector 174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6" name="Straight Connector 175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7" name="Straight Connector 176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8" name="Straight Connector 177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68" name="Group 167"/>
                <p:cNvGrpSpPr/>
                <p:nvPr/>
              </p:nvGrpSpPr>
              <p:grpSpPr>
                <a:xfrm rot="5400000">
                  <a:off x="2286000" y="2348619"/>
                  <a:ext cx="3657600" cy="3657600"/>
                  <a:chOff x="2286000" y="1027027"/>
                  <a:chExt cx="3657600" cy="3657600"/>
                </a:xfrm>
              </p:grpSpPr>
              <p:cxnSp>
                <p:nvCxnSpPr>
                  <p:cNvPr id="169" name="Straight Connector 168"/>
                  <p:cNvCxnSpPr/>
                  <p:nvPr/>
                </p:nvCxnSpPr>
                <p:spPr>
                  <a:xfrm>
                    <a:off x="22860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0" name="Straight Connector 169"/>
                  <p:cNvCxnSpPr/>
                  <p:nvPr/>
                </p:nvCxnSpPr>
                <p:spPr>
                  <a:xfrm>
                    <a:off x="32004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1" name="Straight Connector 170"/>
                  <p:cNvCxnSpPr/>
                  <p:nvPr/>
                </p:nvCxnSpPr>
                <p:spPr>
                  <a:xfrm>
                    <a:off x="41148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>
                  <a:xfrm>
                    <a:off x="50292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73" name="Straight Connector 172"/>
                  <p:cNvCxnSpPr/>
                  <p:nvPr/>
                </p:nvCxnSpPr>
                <p:spPr>
                  <a:xfrm>
                    <a:off x="5943600" y="1027027"/>
                    <a:ext cx="0" cy="3657600"/>
                  </a:xfrm>
                  <a:prstGeom prst="line">
                    <a:avLst/>
                  </a:prstGeom>
                  <a:noFill/>
                  <a:ln w="3175" cmpd="sng">
                    <a:solidFill>
                      <a:schemeClr val="tx1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cxnSp>
          <p:nvCxnSpPr>
            <p:cNvPr id="181" name="Straight Connector 180"/>
            <p:cNvCxnSpPr/>
            <p:nvPr/>
          </p:nvCxnSpPr>
          <p:spPr>
            <a:xfrm flipV="1">
              <a:off x="4648200" y="12192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flipV="1">
              <a:off x="1905000" y="12192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V="1">
              <a:off x="2819400" y="12192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V="1">
              <a:off x="3733800" y="12192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V="1">
              <a:off x="4648200" y="21336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flipV="1">
              <a:off x="4648200" y="30480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V="1">
              <a:off x="4648200" y="3962400"/>
              <a:ext cx="1524000" cy="914400"/>
            </a:xfrm>
            <a:prstGeom prst="line">
              <a:avLst/>
            </a:prstGeom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8" name="Straight Arrow Connector 197"/>
          <p:cNvCxnSpPr/>
          <p:nvPr/>
        </p:nvCxnSpPr>
        <p:spPr>
          <a:xfrm flipV="1">
            <a:off x="918934" y="5869568"/>
            <a:ext cx="381000" cy="2264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V="1">
            <a:off x="918934" y="6096000"/>
            <a:ext cx="914400" cy="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 flipV="1">
            <a:off x="918934" y="5183768"/>
            <a:ext cx="0" cy="912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1763279" y="5913502"/>
            <a:ext cx="29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i</a:t>
            </a:r>
            <a:endParaRPr lang="en-US" i="1" dirty="0"/>
          </a:p>
        </p:txBody>
      </p:sp>
      <p:sp>
        <p:nvSpPr>
          <p:cNvPr id="204" name="TextBox 203"/>
          <p:cNvSpPr txBox="1"/>
          <p:nvPr/>
        </p:nvSpPr>
        <p:spPr>
          <a:xfrm>
            <a:off x="1075225" y="5498068"/>
            <a:ext cx="296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j</a:t>
            </a:r>
            <a:endParaRPr lang="en-US" i="1" dirty="0"/>
          </a:p>
        </p:txBody>
      </p:sp>
      <p:sp>
        <p:nvSpPr>
          <p:cNvPr id="205" name="TextBox 204"/>
          <p:cNvSpPr txBox="1"/>
          <p:nvPr/>
        </p:nvSpPr>
        <p:spPr>
          <a:xfrm>
            <a:off x="729144" y="4872464"/>
            <a:ext cx="346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k</a:t>
            </a:r>
          </a:p>
        </p:txBody>
      </p:sp>
      <p:sp>
        <p:nvSpPr>
          <p:cNvPr id="4" name="Oval 3"/>
          <p:cNvSpPr/>
          <p:nvPr/>
        </p:nvSpPr>
        <p:spPr>
          <a:xfrm>
            <a:off x="4038600" y="5715000"/>
            <a:ext cx="152400" cy="15456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64343" y="5791200"/>
            <a:ext cx="692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Point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497743" y="2826537"/>
            <a:ext cx="914400" cy="9143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4117390" y="3040433"/>
            <a:ext cx="914400" cy="9143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116743" y="2826537"/>
            <a:ext cx="381000" cy="213896"/>
          </a:xfrm>
          <a:prstGeom prst="line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5031790" y="2830852"/>
            <a:ext cx="381000" cy="213896"/>
          </a:xfrm>
          <a:prstGeom prst="line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5029693" y="3731632"/>
            <a:ext cx="381000" cy="213896"/>
          </a:xfrm>
          <a:prstGeom prst="line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4116743" y="3731632"/>
            <a:ext cx="381000" cy="213896"/>
          </a:xfrm>
          <a:prstGeom prst="line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2" name="TextBox 21"/>
          <p:cNvSpPr txBox="1"/>
          <p:nvPr/>
        </p:nvSpPr>
        <p:spPr>
          <a:xfrm>
            <a:off x="5446224" y="3120362"/>
            <a:ext cx="52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86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Making a Structured Grid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143000"/>
            <a:ext cx="8969848" cy="5047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nsolas"/>
                <a:cs typeface="Consolas"/>
              </a:rPr>
              <a:t>vtkm</a:t>
            </a:r>
            <a:r>
              <a:rPr lang="en-US" sz="1400" dirty="0">
                <a:latin typeface="Consolas"/>
                <a:cs typeface="Consolas"/>
              </a:rPr>
              <a:t>::</a:t>
            </a:r>
            <a:r>
              <a:rPr lang="en-US" sz="1400" dirty="0" err="1">
                <a:latin typeface="Consolas"/>
                <a:cs typeface="Consolas"/>
              </a:rPr>
              <a:t>cont</a:t>
            </a:r>
            <a:r>
              <a:rPr lang="en-US" sz="1400" dirty="0">
                <a:latin typeface="Consolas"/>
                <a:cs typeface="Consolas"/>
              </a:rPr>
              <a:t>::</a:t>
            </a:r>
            <a:r>
              <a:rPr lang="en-US" sz="1400" dirty="0" err="1">
                <a:solidFill>
                  <a:srgbClr val="5AFFFF"/>
                </a:solidFill>
                <a:latin typeface="Consolas"/>
                <a:cs typeface="Consolas"/>
              </a:rPr>
              <a:t>DataSet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err="1">
                <a:latin typeface="Consolas"/>
                <a:cs typeface="Consolas"/>
              </a:rPr>
              <a:t>dataSet</a:t>
            </a:r>
            <a:r>
              <a:rPr lang="en-US" sz="1400" dirty="0" smtClean="0">
                <a:latin typeface="Consolas"/>
                <a:cs typeface="Consolas"/>
              </a:rPr>
              <a:t>;</a:t>
            </a:r>
          </a:p>
          <a:p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err="1" smtClean="0">
                <a:latin typeface="Consolas"/>
                <a:cs typeface="Consolas"/>
              </a:rPr>
              <a:t>const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::Id </a:t>
            </a:r>
            <a:r>
              <a:rPr lang="en-US" sz="1400" dirty="0" err="1">
                <a:latin typeface="Consolas"/>
                <a:cs typeface="Consolas"/>
              </a:rPr>
              <a:t>nVerts</a:t>
            </a:r>
            <a:r>
              <a:rPr lang="en-US" sz="1400" dirty="0">
                <a:latin typeface="Consolas"/>
                <a:cs typeface="Consolas"/>
              </a:rPr>
              <a:t> = 18</a:t>
            </a:r>
            <a:r>
              <a:rPr lang="en-US" sz="1400" dirty="0" smtClean="0">
                <a:latin typeface="Consolas"/>
                <a:cs typeface="Consolas"/>
              </a:rPr>
              <a:t>;</a:t>
            </a:r>
          </a:p>
          <a:p>
            <a:r>
              <a:rPr lang="en-US" sz="1400" dirty="0" err="1" smtClean="0">
                <a:latin typeface="Consolas"/>
                <a:cs typeface="Consolas"/>
              </a:rPr>
              <a:t>const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::Id3 dimensions(3, 2, 3);</a:t>
            </a:r>
          </a:p>
          <a:p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// Build cell set</a:t>
            </a:r>
            <a:endParaRPr lang="en-US" sz="1400" dirty="0">
              <a:latin typeface="Consolas"/>
              <a:cs typeface="Consolas"/>
            </a:endParaRPr>
          </a:p>
          <a:p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>
                <a:latin typeface="Consolas"/>
                <a:cs typeface="Consolas"/>
              </a:rPr>
              <a:t>::</a:t>
            </a:r>
            <a:r>
              <a:rPr lang="en-US" sz="1400" dirty="0" err="1">
                <a:latin typeface="Consolas"/>
                <a:cs typeface="Consolas"/>
              </a:rPr>
              <a:t>cont</a:t>
            </a:r>
            <a:r>
              <a:rPr lang="en-US" sz="1400" dirty="0">
                <a:latin typeface="Consolas"/>
                <a:cs typeface="Consolas"/>
              </a:rPr>
              <a:t>::</a:t>
            </a:r>
            <a:r>
              <a:rPr lang="en-US" sz="1400" dirty="0" err="1">
                <a:solidFill>
                  <a:srgbClr val="5AFFFF"/>
                </a:solidFill>
                <a:latin typeface="Consolas"/>
                <a:cs typeface="Consolas"/>
              </a:rPr>
              <a:t>CellSetStructured</a:t>
            </a:r>
            <a:r>
              <a:rPr lang="en-US" sz="1400" dirty="0" smtClean="0">
                <a:latin typeface="Consolas"/>
                <a:cs typeface="Consolas"/>
              </a:rPr>
              <a:t>&lt;3&gt; </a:t>
            </a:r>
            <a:r>
              <a:rPr lang="en-US" sz="1400" dirty="0" err="1">
                <a:latin typeface="Consolas"/>
                <a:cs typeface="Consolas"/>
              </a:rPr>
              <a:t>cellSet</a:t>
            </a:r>
            <a:r>
              <a:rPr lang="en-US" sz="1400" dirty="0">
                <a:latin typeface="Consolas"/>
                <a:cs typeface="Consolas"/>
              </a:rPr>
              <a:t>("cells")</a:t>
            </a:r>
            <a:r>
              <a:rPr lang="en-US" sz="1400" dirty="0" smtClean="0">
                <a:latin typeface="Consolas"/>
                <a:cs typeface="Consolas"/>
              </a:rPr>
              <a:t>;</a:t>
            </a:r>
          </a:p>
          <a:p>
            <a:r>
              <a:rPr lang="en-US" sz="1400" dirty="0" err="1" smtClean="0">
                <a:latin typeface="Consolas"/>
                <a:cs typeface="Consolas"/>
              </a:rPr>
              <a:t>cellSet.SetPointDimensions</a:t>
            </a:r>
            <a:r>
              <a:rPr lang="en-US" sz="1400" dirty="0" smtClean="0">
                <a:latin typeface="Consolas"/>
                <a:cs typeface="Consolas"/>
              </a:rPr>
              <a:t>(dimensions);</a:t>
            </a:r>
          </a:p>
          <a:p>
            <a:r>
              <a:rPr lang="en-US" sz="1400" dirty="0" err="1" smtClean="0">
                <a:latin typeface="Consolas"/>
                <a:cs typeface="Consolas"/>
              </a:rPr>
              <a:t>dataSet.AddCellSet</a:t>
            </a:r>
            <a:r>
              <a:rPr lang="en-US" sz="1400" dirty="0">
                <a:latin typeface="Consolas"/>
                <a:cs typeface="Consolas"/>
              </a:rPr>
              <a:t>(</a:t>
            </a:r>
            <a:r>
              <a:rPr lang="en-US" sz="1400" dirty="0" err="1">
                <a:latin typeface="Consolas"/>
                <a:cs typeface="Consolas"/>
              </a:rPr>
              <a:t>cellSet</a:t>
            </a:r>
            <a:r>
              <a:rPr lang="en-US" sz="1400" dirty="0">
                <a:latin typeface="Consolas"/>
                <a:cs typeface="Consolas"/>
              </a:rPr>
              <a:t>); </a:t>
            </a:r>
            <a:br>
              <a:rPr lang="en-US" sz="1400" dirty="0">
                <a:latin typeface="Consolas"/>
                <a:cs typeface="Consolas"/>
              </a:rPr>
            </a:br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// Make coordinate system</a:t>
            </a:r>
          </a:p>
          <a:p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>
                <a:latin typeface="Consolas"/>
                <a:cs typeface="Consolas"/>
              </a:rPr>
              <a:t>::</a:t>
            </a:r>
            <a:r>
              <a:rPr lang="en-US" sz="1400" dirty="0" err="1">
                <a:latin typeface="Consolas"/>
                <a:cs typeface="Consolas"/>
              </a:rPr>
              <a:t>cont</a:t>
            </a:r>
            <a:r>
              <a:rPr lang="en-US" sz="1400" dirty="0">
                <a:latin typeface="Consolas"/>
                <a:cs typeface="Consolas"/>
              </a:rPr>
              <a:t>::</a:t>
            </a:r>
            <a:r>
              <a:rPr lang="en-US" sz="1400" dirty="0" err="1">
                <a:solidFill>
                  <a:srgbClr val="5AFFFF"/>
                </a:solidFill>
                <a:latin typeface="Consolas"/>
                <a:cs typeface="Consolas"/>
              </a:rPr>
              <a:t>ArrayHandleUniformPointCoordinates</a:t>
            </a:r>
            <a:r>
              <a:rPr lang="en-US" sz="1400" dirty="0">
                <a:latin typeface="Consolas"/>
                <a:cs typeface="Consolas"/>
              </a:rPr>
              <a:t> coordinates</a:t>
            </a:r>
            <a:r>
              <a:rPr lang="en-US" sz="1400" dirty="0" smtClean="0">
                <a:latin typeface="Consolas"/>
                <a:cs typeface="Consolas"/>
              </a:rPr>
              <a:t>(dimensions);</a:t>
            </a:r>
          </a:p>
          <a:p>
            <a:r>
              <a:rPr lang="en-US" sz="1400" dirty="0" err="1">
                <a:latin typeface="Consolas"/>
                <a:cs typeface="Consolas"/>
              </a:rPr>
              <a:t>dataSet.AddCoordinateSystem</a:t>
            </a:r>
            <a:r>
              <a:rPr lang="en-US" sz="1400" dirty="0" smtClean="0">
                <a:latin typeface="Consolas"/>
                <a:cs typeface="Consolas"/>
              </a:rPr>
              <a:t>(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>
                <a:latin typeface="Consolas"/>
                <a:cs typeface="Consolas"/>
              </a:rPr>
              <a:t>::</a:t>
            </a:r>
            <a:r>
              <a:rPr lang="en-US" sz="1400" dirty="0" err="1">
                <a:latin typeface="Consolas"/>
                <a:cs typeface="Consolas"/>
              </a:rPr>
              <a:t>cont</a:t>
            </a:r>
            <a:r>
              <a:rPr lang="en-US" sz="1400" dirty="0">
                <a:latin typeface="Consolas"/>
                <a:cs typeface="Consolas"/>
              </a:rPr>
              <a:t>::</a:t>
            </a:r>
            <a:r>
              <a:rPr lang="en-US" sz="1400" dirty="0" err="1">
                <a:solidFill>
                  <a:srgbClr val="5AFFFF"/>
                </a:solidFill>
                <a:latin typeface="Consolas"/>
                <a:cs typeface="Consolas"/>
              </a:rPr>
              <a:t>CoordinateSystem</a:t>
            </a:r>
            <a:r>
              <a:rPr lang="en-US" sz="1400" dirty="0">
                <a:latin typeface="Consolas"/>
                <a:cs typeface="Consolas"/>
              </a:rPr>
              <a:t>("coordinates", 1, coordinates)); </a:t>
            </a:r>
            <a:br>
              <a:rPr lang="en-US" sz="1400" dirty="0">
                <a:latin typeface="Consolas"/>
                <a:cs typeface="Consolas"/>
              </a:rPr>
            </a:br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// Add point scalar data</a:t>
            </a:r>
            <a:endParaRPr lang="en-US" sz="1400" dirty="0">
              <a:latin typeface="Consolas"/>
              <a:cs typeface="Consolas"/>
            </a:endParaRPr>
          </a:p>
          <a:p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>
                <a:latin typeface="Consolas"/>
                <a:cs typeface="Consolas"/>
              </a:rPr>
              <a:t>::Float32 </a:t>
            </a:r>
            <a:r>
              <a:rPr lang="en-US" sz="1400" dirty="0" err="1">
                <a:latin typeface="Consolas"/>
                <a:cs typeface="Consolas"/>
              </a:rPr>
              <a:t>vars</a:t>
            </a:r>
            <a:r>
              <a:rPr lang="en-US" sz="1400" dirty="0">
                <a:latin typeface="Consolas"/>
                <a:cs typeface="Consolas"/>
              </a:rPr>
              <a:t>[</a:t>
            </a:r>
            <a:r>
              <a:rPr lang="en-US" sz="1400" dirty="0" err="1">
                <a:latin typeface="Consolas"/>
                <a:cs typeface="Consolas"/>
              </a:rPr>
              <a:t>nVerts</a:t>
            </a:r>
            <a:r>
              <a:rPr lang="en-US" sz="1400" dirty="0">
                <a:latin typeface="Consolas"/>
                <a:cs typeface="Consolas"/>
              </a:rPr>
              <a:t>] = </a:t>
            </a:r>
            <a:r>
              <a:rPr lang="en-US" sz="1400" dirty="0" smtClean="0">
                <a:latin typeface="Consolas"/>
                <a:cs typeface="Consolas"/>
              </a:rPr>
              <a:t>{…}</a:t>
            </a:r>
            <a:r>
              <a:rPr lang="en-US" sz="1400" dirty="0">
                <a:latin typeface="Consolas"/>
                <a:cs typeface="Consolas"/>
              </a:rPr>
              <a:t>; </a:t>
            </a:r>
            <a:br>
              <a:rPr lang="en-US" sz="1400" dirty="0">
                <a:latin typeface="Consolas"/>
                <a:cs typeface="Consolas"/>
              </a:rPr>
            </a:br>
            <a:r>
              <a:rPr lang="en-US" sz="1400" dirty="0" err="1" smtClean="0">
                <a:latin typeface="Consolas"/>
                <a:cs typeface="Consolas"/>
              </a:rPr>
              <a:t>dataSet.AddField</a:t>
            </a:r>
            <a:r>
              <a:rPr lang="en-US" sz="1400" dirty="0">
                <a:latin typeface="Consolas"/>
                <a:cs typeface="Consolas"/>
              </a:rPr>
              <a:t>(</a:t>
            </a:r>
            <a:r>
              <a:rPr lang="en-US" sz="1400" dirty="0">
                <a:solidFill>
                  <a:srgbClr val="5AFFFF"/>
                </a:solidFill>
                <a:latin typeface="Consolas"/>
                <a:cs typeface="Consolas"/>
              </a:rPr>
              <a:t>Field</a:t>
            </a:r>
            <a:r>
              <a:rPr lang="en-US" sz="1400" dirty="0">
                <a:latin typeface="Consolas"/>
                <a:cs typeface="Consolas"/>
              </a:rPr>
              <a:t>("</a:t>
            </a:r>
            <a:r>
              <a:rPr lang="en-US" sz="1400" dirty="0" err="1">
                <a:latin typeface="Consolas"/>
                <a:cs typeface="Consolas"/>
              </a:rPr>
              <a:t>pointvar</a:t>
            </a:r>
            <a:r>
              <a:rPr lang="en-US" sz="1400" dirty="0">
                <a:latin typeface="Consolas"/>
                <a:cs typeface="Consolas"/>
              </a:rPr>
              <a:t>", 1, </a:t>
            </a:r>
            <a:r>
              <a:rPr lang="en-US" sz="1400" dirty="0" err="1">
                <a:latin typeface="Consolas"/>
                <a:cs typeface="Consolas"/>
              </a:rPr>
              <a:t>vtkm</a:t>
            </a:r>
            <a:r>
              <a:rPr lang="en-US" sz="1400" dirty="0">
                <a:latin typeface="Consolas"/>
                <a:cs typeface="Consolas"/>
              </a:rPr>
              <a:t>::</a:t>
            </a:r>
            <a:r>
              <a:rPr lang="en-US" sz="1400" dirty="0" err="1">
                <a:latin typeface="Consolas"/>
                <a:cs typeface="Consolas"/>
              </a:rPr>
              <a:t>cont</a:t>
            </a:r>
            <a:r>
              <a:rPr lang="en-US" sz="1400" dirty="0">
                <a:latin typeface="Consolas"/>
                <a:cs typeface="Consolas"/>
              </a:rPr>
              <a:t>::Field::ASSOC_POINTS, </a:t>
            </a:r>
            <a:r>
              <a:rPr lang="en-US" sz="1400" dirty="0" err="1">
                <a:latin typeface="Consolas"/>
                <a:cs typeface="Consolas"/>
              </a:rPr>
              <a:t>vars</a:t>
            </a:r>
            <a:r>
              <a:rPr lang="en-US" sz="1400" dirty="0">
                <a:latin typeface="Consolas"/>
                <a:cs typeface="Consolas"/>
              </a:rPr>
              <a:t>, </a:t>
            </a:r>
            <a:r>
              <a:rPr lang="en-US" sz="1400" dirty="0" err="1">
                <a:latin typeface="Consolas"/>
                <a:cs typeface="Consolas"/>
              </a:rPr>
              <a:t>nVerts</a:t>
            </a:r>
            <a:r>
              <a:rPr lang="en-US" sz="1400" dirty="0">
                <a:latin typeface="Consolas"/>
                <a:cs typeface="Consolas"/>
              </a:rPr>
              <a:t>)); </a:t>
            </a:r>
            <a:br>
              <a:rPr lang="en-US" sz="1400" dirty="0">
                <a:latin typeface="Consolas"/>
                <a:cs typeface="Consolas"/>
              </a:rPr>
            </a:br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// Add cell scalar</a:t>
            </a:r>
          </a:p>
          <a:p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>
                <a:latin typeface="Consolas"/>
                <a:cs typeface="Consolas"/>
              </a:rPr>
              <a:t>::Float32 </a:t>
            </a:r>
            <a:r>
              <a:rPr lang="en-US" sz="1400" dirty="0" err="1">
                <a:latin typeface="Consolas"/>
                <a:cs typeface="Consolas"/>
              </a:rPr>
              <a:t>cellvar</a:t>
            </a:r>
            <a:r>
              <a:rPr lang="en-US" sz="1400" dirty="0">
                <a:latin typeface="Consolas"/>
                <a:cs typeface="Consolas"/>
              </a:rPr>
              <a:t>[4] = </a:t>
            </a:r>
            <a:r>
              <a:rPr lang="en-US" sz="1400" dirty="0" smtClean="0">
                <a:latin typeface="Consolas"/>
                <a:cs typeface="Consolas"/>
              </a:rPr>
              <a:t>{…};</a:t>
            </a:r>
          </a:p>
          <a:p>
            <a:r>
              <a:rPr lang="en-US" sz="1400" dirty="0" err="1" smtClean="0">
                <a:latin typeface="Consolas"/>
                <a:cs typeface="Consolas"/>
              </a:rPr>
              <a:t>dataSet.AddField</a:t>
            </a:r>
            <a:r>
              <a:rPr lang="en-US" sz="1400" dirty="0">
                <a:latin typeface="Consolas"/>
                <a:cs typeface="Consolas"/>
              </a:rPr>
              <a:t>(</a:t>
            </a:r>
            <a:r>
              <a:rPr lang="en-US" sz="1400" dirty="0">
                <a:solidFill>
                  <a:srgbClr val="5AFFFF"/>
                </a:solidFill>
                <a:latin typeface="Consolas"/>
                <a:cs typeface="Consolas"/>
              </a:rPr>
              <a:t>Field</a:t>
            </a:r>
            <a:r>
              <a:rPr lang="en-US" sz="1400" dirty="0">
                <a:latin typeface="Consolas"/>
                <a:cs typeface="Consolas"/>
              </a:rPr>
              <a:t>("</a:t>
            </a:r>
            <a:r>
              <a:rPr lang="en-US" sz="1400" dirty="0" err="1">
                <a:latin typeface="Consolas"/>
                <a:cs typeface="Consolas"/>
              </a:rPr>
              <a:t>cellvar</a:t>
            </a:r>
            <a:r>
              <a:rPr lang="en-US" sz="1400" dirty="0">
                <a:latin typeface="Consolas"/>
                <a:cs typeface="Consolas"/>
              </a:rPr>
              <a:t>", 1, </a:t>
            </a:r>
            <a:r>
              <a:rPr lang="en-US" sz="1400" dirty="0" err="1">
                <a:latin typeface="Consolas"/>
                <a:cs typeface="Consolas"/>
              </a:rPr>
              <a:t>vtkm</a:t>
            </a:r>
            <a:r>
              <a:rPr lang="en-US" sz="1400" dirty="0">
                <a:latin typeface="Consolas"/>
                <a:cs typeface="Consolas"/>
              </a:rPr>
              <a:t>::</a:t>
            </a:r>
            <a:r>
              <a:rPr lang="en-US" sz="1400" dirty="0" err="1">
                <a:latin typeface="Consolas"/>
                <a:cs typeface="Consolas"/>
              </a:rPr>
              <a:t>cont</a:t>
            </a:r>
            <a:r>
              <a:rPr lang="en-US" sz="1400" dirty="0">
                <a:latin typeface="Consolas"/>
                <a:cs typeface="Consolas"/>
              </a:rPr>
              <a:t>::Field::ASSOC_CELL_SET</a:t>
            </a:r>
            <a:r>
              <a:rPr lang="en-US" sz="1400" dirty="0" smtClean="0">
                <a:latin typeface="Consolas"/>
                <a:cs typeface="Consolas"/>
              </a:rPr>
              <a:t>,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                   </a:t>
            </a:r>
            <a:r>
              <a:rPr lang="en-US" sz="1400" dirty="0">
                <a:latin typeface="Consolas"/>
                <a:cs typeface="Consolas"/>
              </a:rPr>
              <a:t>"cells", </a:t>
            </a:r>
            <a:r>
              <a:rPr lang="en-US" sz="1400" dirty="0" err="1">
                <a:latin typeface="Consolas"/>
                <a:cs typeface="Consolas"/>
              </a:rPr>
              <a:t>cellvar</a:t>
            </a:r>
            <a:r>
              <a:rPr lang="en-US" sz="1400" dirty="0">
                <a:latin typeface="Consolas"/>
                <a:cs typeface="Consolas"/>
              </a:rPr>
              <a:t>, 4)); </a:t>
            </a:r>
            <a:br>
              <a:rPr lang="en-US" sz="1400" dirty="0">
                <a:latin typeface="Consolas"/>
                <a:cs typeface="Consolas"/>
              </a:rPr>
            </a:br>
            <a:endParaRPr lang="en-US" sz="14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8966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5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Explicit Connectivity Cell Set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28600" y="1600200"/>
            <a:ext cx="1828800" cy="3200400"/>
            <a:chOff x="609600" y="1600200"/>
            <a:chExt cx="1828800" cy="3200400"/>
          </a:xfrm>
        </p:grpSpPr>
        <p:sp>
          <p:nvSpPr>
            <p:cNvPr id="3" name="Rectangle 2"/>
            <p:cNvSpPr/>
            <p:nvPr/>
          </p:nvSpPr>
          <p:spPr>
            <a:xfrm>
              <a:off x="609600" y="16002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TETRA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9600" y="20574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TETRA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9600" y="25146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HEDAHEDRON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9600" y="29718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WEDGE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09600" y="34290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HEXAHEDRON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9600" y="38862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HEXAHEDRON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9600" y="43434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TETRA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286000" y="1600200"/>
            <a:ext cx="1828800" cy="3200400"/>
            <a:chOff x="609600" y="1600200"/>
            <a:chExt cx="1828800" cy="3200400"/>
          </a:xfrm>
        </p:grpSpPr>
        <p:sp>
          <p:nvSpPr>
            <p:cNvPr id="23" name="Rectangle 22"/>
            <p:cNvSpPr/>
            <p:nvPr/>
          </p:nvSpPr>
          <p:spPr>
            <a:xfrm>
              <a:off x="609600" y="16002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09600" y="20574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09600" y="25146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09600" y="29718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9600" y="34290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600" y="38862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09600" y="43434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343400" y="1590219"/>
            <a:ext cx="1828800" cy="3200400"/>
            <a:chOff x="609600" y="1600200"/>
            <a:chExt cx="1828800" cy="3200400"/>
          </a:xfrm>
        </p:grpSpPr>
        <p:sp>
          <p:nvSpPr>
            <p:cNvPr id="31" name="Rectangle 30"/>
            <p:cNvSpPr/>
            <p:nvPr/>
          </p:nvSpPr>
          <p:spPr>
            <a:xfrm>
              <a:off x="609600" y="16002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09600" y="20574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09600" y="25146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09600" y="29718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16</a:t>
              </a: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09600" y="34290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22</a:t>
              </a:r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09600" y="38862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30</a:t>
              </a:r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09600" y="43434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38</a:t>
              </a:r>
              <a:endParaRPr lang="en-US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010400" y="1600200"/>
            <a:ext cx="1828800" cy="5486400"/>
            <a:chOff x="7010400" y="1600200"/>
            <a:chExt cx="1828800" cy="5486400"/>
          </a:xfrm>
        </p:grpSpPr>
        <p:sp>
          <p:nvSpPr>
            <p:cNvPr id="39" name="Rectangle 38"/>
            <p:cNvSpPr/>
            <p:nvPr/>
          </p:nvSpPr>
          <p:spPr>
            <a:xfrm>
              <a:off x="7010400" y="16002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010400" y="20574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010400" y="25146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010400" y="29718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010400" y="34290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010400" y="38862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010400" y="43434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010400" y="48006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010400" y="52578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10400" y="57150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010400" y="61722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010400" y="6629400"/>
              <a:ext cx="1828800" cy="457200"/>
            </a:xfrm>
            <a:prstGeom prst="rect">
              <a:avLst/>
            </a:prstGeom>
            <a:solidFill>
              <a:schemeClr val="bg1"/>
            </a:solidFill>
            <a:ln w="3175" cmpd="sng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</a:t>
              </a:r>
              <a:endParaRPr lang="en-US" dirty="0"/>
            </a:p>
          </p:txBody>
        </p:sp>
      </p:grpSp>
      <p:cxnSp>
        <p:nvCxnSpPr>
          <p:cNvPr id="54" name="Straight Arrow Connector 53"/>
          <p:cNvCxnSpPr>
            <a:stCxn id="31" idx="3"/>
            <a:endCxn id="39" idx="1"/>
          </p:cNvCxnSpPr>
          <p:nvPr/>
        </p:nvCxnSpPr>
        <p:spPr>
          <a:xfrm>
            <a:off x="6172200" y="1818819"/>
            <a:ext cx="838200" cy="9981"/>
          </a:xfrm>
          <a:prstGeom prst="straightConnector1">
            <a:avLst/>
          </a:prstGeom>
          <a:ln w="12700" cmpd="sng">
            <a:solidFill>
              <a:schemeClr val="tx1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>
            <a:stCxn id="32" idx="3"/>
            <a:endCxn id="43" idx="1"/>
          </p:cNvCxnSpPr>
          <p:nvPr/>
        </p:nvCxnSpPr>
        <p:spPr>
          <a:xfrm>
            <a:off x="6172200" y="2276019"/>
            <a:ext cx="838200" cy="1381581"/>
          </a:xfrm>
          <a:prstGeom prst="curvedConnector3">
            <a:avLst>
              <a:gd name="adj1" fmla="val 39670"/>
            </a:avLst>
          </a:prstGeom>
          <a:ln w="12700" cmpd="sng">
            <a:solidFill>
              <a:schemeClr val="tx1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>
            <a:stCxn id="33" idx="3"/>
            <a:endCxn id="47" idx="1"/>
          </p:cNvCxnSpPr>
          <p:nvPr/>
        </p:nvCxnSpPr>
        <p:spPr>
          <a:xfrm>
            <a:off x="6172200" y="2733219"/>
            <a:ext cx="838200" cy="2753181"/>
          </a:xfrm>
          <a:prstGeom prst="curvedConnector3">
            <a:avLst>
              <a:gd name="adj1" fmla="val 20731"/>
            </a:avLst>
          </a:prstGeom>
          <a:ln w="12700" cmpd="sng">
            <a:solidFill>
              <a:schemeClr val="tx1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7242" y="118693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Shapes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524574" y="1186934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Num</a:t>
            </a:r>
            <a:r>
              <a:rPr lang="en-US" dirty="0" smtClean="0"/>
              <a:t> Indices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4581736" y="909935"/>
            <a:ext cx="1352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Map Cell to</a:t>
            </a:r>
          </a:p>
          <a:p>
            <a:pPr algn="ctr"/>
            <a:r>
              <a:rPr lang="en-US" dirty="0" smtClean="0"/>
              <a:t>Connectivity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7248736" y="1186934"/>
            <a:ext cx="135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Connectivity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3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Worklets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6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Invoking Worklets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</a:t>
            </a:r>
            <a:r>
              <a:rPr lang="en-US" dirty="0" err="1" smtClean="0"/>
              <a:t>worklet</a:t>
            </a:r>
            <a:r>
              <a:rPr lang="en-US" dirty="0" smtClean="0"/>
              <a:t> has a type (e.g. Map Field, Generate Topology,</a:t>
            </a:r>
            <a:r>
              <a:rPr lang="en-US" dirty="0"/>
              <a:t> </a:t>
            </a:r>
            <a:r>
              <a:rPr lang="en-US" dirty="0" smtClean="0"/>
              <a:t>etc.)</a:t>
            </a:r>
          </a:p>
          <a:p>
            <a:pPr lvl="1"/>
            <a:r>
              <a:rPr lang="en-US" dirty="0" smtClean="0"/>
              <a:t>Inherits from a corresponding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worklet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Worklet</a:t>
            </a:r>
            <a:r>
              <a:rPr lang="en-US" dirty="0" smtClean="0"/>
              <a:t>* class (e.g. </a:t>
            </a:r>
            <a:r>
              <a:rPr lang="en-US" dirty="0" err="1" smtClean="0">
                <a:latin typeface="Consolas"/>
                <a:cs typeface="Consolas"/>
              </a:rPr>
              <a:t>WorkletMapField</a:t>
            </a:r>
            <a:r>
              <a:rPr lang="en-US" dirty="0" smtClean="0"/>
              <a:t>, </a:t>
            </a:r>
            <a:r>
              <a:rPr lang="en-US" dirty="0" err="1" smtClean="0">
                <a:latin typeface="Consolas"/>
                <a:cs typeface="Consolas"/>
              </a:rPr>
              <a:t>WorkletMapTopology</a:t>
            </a:r>
            <a:r>
              <a:rPr lang="en-US" dirty="0" smtClean="0"/>
              <a:t>, etc.)</a:t>
            </a:r>
          </a:p>
          <a:p>
            <a:r>
              <a:rPr lang="en-US" dirty="0" smtClean="0"/>
              <a:t>Each </a:t>
            </a:r>
            <a:r>
              <a:rPr lang="en-US" dirty="0" err="1" smtClean="0"/>
              <a:t>worklet</a:t>
            </a:r>
            <a:r>
              <a:rPr lang="en-US" dirty="0" smtClean="0"/>
              <a:t> type has a corresponding dispatcher</a:t>
            </a:r>
          </a:p>
          <a:p>
            <a:pPr lvl="1"/>
            <a:r>
              <a:rPr lang="en-US" dirty="0" smtClean="0"/>
              <a:t>Name matches the </a:t>
            </a:r>
            <a:r>
              <a:rPr lang="en-US" dirty="0" err="1" smtClean="0"/>
              <a:t>worklet</a:t>
            </a:r>
            <a:r>
              <a:rPr lang="en-US" dirty="0" smtClean="0"/>
              <a:t> type (e.g.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worklet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DispatcherMapField</a:t>
            </a:r>
            <a:r>
              <a:rPr lang="en-US" dirty="0" smtClean="0"/>
              <a:t>)</a:t>
            </a:r>
          </a:p>
          <a:p>
            <a:r>
              <a:rPr lang="en-US" dirty="0" smtClean="0"/>
              <a:t>All dispatchers take </a:t>
            </a:r>
            <a:r>
              <a:rPr lang="en-US" dirty="0" err="1" smtClean="0"/>
              <a:t>worklet</a:t>
            </a:r>
            <a:r>
              <a:rPr lang="en-US" dirty="0" smtClean="0"/>
              <a:t> type as first template argument.</a:t>
            </a:r>
          </a:p>
          <a:p>
            <a:r>
              <a:rPr lang="en-US" dirty="0" smtClean="0"/>
              <a:t>All dispatchers take a </a:t>
            </a:r>
            <a:r>
              <a:rPr lang="en-US" dirty="0" err="1" smtClean="0"/>
              <a:t>worklet</a:t>
            </a:r>
            <a:r>
              <a:rPr lang="en-US" dirty="0" smtClean="0"/>
              <a:t> instance on its constructor (or construct a new one).</a:t>
            </a:r>
          </a:p>
          <a:p>
            <a:r>
              <a:rPr lang="en-US" dirty="0" smtClean="0"/>
              <a:t>All dispatcher have an </a:t>
            </a:r>
            <a:r>
              <a:rPr lang="en-US" dirty="0" smtClean="0">
                <a:latin typeface="Consolas"/>
                <a:cs typeface="Consolas"/>
              </a:rPr>
              <a:t>Invoke</a:t>
            </a:r>
            <a:r>
              <a:rPr lang="en-US" dirty="0" smtClean="0"/>
              <a:t> method that runs the </a:t>
            </a:r>
            <a:r>
              <a:rPr lang="en-US" dirty="0" err="1" smtClean="0"/>
              <a:t>worklet</a:t>
            </a:r>
            <a:r>
              <a:rPr lang="en-US" dirty="0" smtClean="0"/>
              <a:t> on a given set of parameters.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Invoking a </a:t>
            </a:r>
            <a:r>
              <a:rPr lang="en-US" dirty="0" err="1" smtClean="0"/>
              <a:t>Worklet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143000"/>
            <a:ext cx="8575008" cy="3539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nsolas"/>
                <a:cs typeface="Consolas"/>
              </a:rPr>
              <a:t>void </a:t>
            </a:r>
            <a:r>
              <a:rPr lang="en-US" sz="1400" dirty="0" err="1" smtClean="0">
                <a:latin typeface="Consolas"/>
                <a:cs typeface="Consolas"/>
              </a:rPr>
              <a:t>RunElevation</a:t>
            </a:r>
            <a:r>
              <a:rPr lang="en-US" sz="1400" dirty="0" smtClean="0">
                <a:latin typeface="Consolas"/>
                <a:cs typeface="Consolas"/>
              </a:rPr>
              <a:t>(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cont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DataSet</a:t>
            </a:r>
            <a:r>
              <a:rPr lang="en-US" sz="1400" dirty="0" smtClean="0">
                <a:latin typeface="Consolas"/>
                <a:cs typeface="Consolas"/>
              </a:rPr>
              <a:t> &amp;</a:t>
            </a:r>
            <a:r>
              <a:rPr lang="en-US" sz="1400" dirty="0" err="1" smtClean="0">
                <a:latin typeface="Consolas"/>
                <a:cs typeface="Consolas"/>
              </a:rPr>
              <a:t>dataSet</a:t>
            </a:r>
            <a:r>
              <a:rPr lang="en-US" sz="1400" dirty="0" smtClean="0">
                <a:latin typeface="Consolas"/>
                <a:cs typeface="Consolas"/>
              </a:rPr>
              <a:t>)</a:t>
            </a:r>
          </a:p>
          <a:p>
            <a:r>
              <a:rPr lang="en-US" sz="1400" dirty="0" smtClean="0">
                <a:latin typeface="Consolas"/>
                <a:cs typeface="Consolas"/>
              </a:rPr>
              <a:t>{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worklet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solidFill>
                  <a:srgbClr val="5AFFFF"/>
                </a:solidFill>
                <a:latin typeface="Consolas"/>
                <a:cs typeface="Consolas"/>
              </a:rPr>
              <a:t>PointElevation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pointElevationWorklet</a:t>
            </a:r>
            <a:r>
              <a:rPr lang="en-US" sz="1400" dirty="0" smtClean="0">
                <a:latin typeface="Consolas"/>
                <a:cs typeface="Consolas"/>
              </a:rPr>
              <a:t>;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pointElevationWorklet.SetLowPoint</a:t>
            </a:r>
            <a:r>
              <a:rPr lang="en-US" sz="1400" dirty="0" smtClean="0">
                <a:latin typeface="Consolas"/>
                <a:cs typeface="Consolas"/>
              </a:rPr>
              <a:t>(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Vec</a:t>
            </a:r>
            <a:r>
              <a:rPr lang="en-US" sz="1400" dirty="0" smtClean="0">
                <a:latin typeface="Consolas"/>
                <a:cs typeface="Consolas"/>
              </a:rPr>
              <a:t>&lt;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::Float64,3&gt;(0.0, 0.0, 0.0);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pointElevationWorklet.SetHighPoint</a:t>
            </a:r>
            <a:r>
              <a:rPr lang="en-US" sz="1400" dirty="0" smtClean="0">
                <a:latin typeface="Consolas"/>
                <a:cs typeface="Consolas"/>
              </a:rPr>
              <a:t>(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Vec</a:t>
            </a:r>
            <a:r>
              <a:rPr lang="en-US" sz="1400" dirty="0" smtClean="0">
                <a:latin typeface="Consolas"/>
                <a:cs typeface="Consolas"/>
              </a:rPr>
              <a:t>&lt;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::Float64,3&gt;(1.0, 1.0, 1.0);</a:t>
            </a:r>
          </a:p>
          <a:p>
            <a:endParaRPr lang="en-US" sz="1400" dirty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  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worklet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solidFill>
                  <a:srgbClr val="5AFFFF"/>
                </a:solidFill>
                <a:latin typeface="Consolas"/>
                <a:cs typeface="Consolas"/>
              </a:rPr>
              <a:t>DispatcherMapField</a:t>
            </a:r>
            <a:r>
              <a:rPr lang="en-US" sz="1400" dirty="0" smtClean="0">
                <a:latin typeface="Consolas"/>
                <a:cs typeface="Consolas"/>
              </a:rPr>
              <a:t>&lt;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worklet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solidFill>
                  <a:srgbClr val="5AFFFF"/>
                </a:solidFill>
                <a:latin typeface="Consolas"/>
                <a:cs typeface="Consolas"/>
              </a:rPr>
              <a:t>PointElevation</a:t>
            </a:r>
            <a:r>
              <a:rPr lang="en-US" sz="1400" dirty="0" smtClean="0">
                <a:latin typeface="Consolas"/>
                <a:cs typeface="Consolas"/>
              </a:rPr>
              <a:t>&gt;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  dispatcher(</a:t>
            </a:r>
            <a:r>
              <a:rPr lang="en-US" sz="1400" dirty="0" err="1" smtClean="0">
                <a:latin typeface="Consolas"/>
                <a:cs typeface="Consolas"/>
              </a:rPr>
              <a:t>pointElevationWorklet</a:t>
            </a:r>
            <a:r>
              <a:rPr lang="en-US" sz="1400" dirty="0" smtClean="0">
                <a:latin typeface="Consolas"/>
                <a:cs typeface="Consolas"/>
              </a:rPr>
              <a:t>);</a:t>
            </a:r>
          </a:p>
          <a:p>
            <a:endParaRPr lang="en-US" sz="1400" dirty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  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cont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solidFill>
                  <a:srgbClr val="5AFFFF"/>
                </a:solidFill>
                <a:latin typeface="Consolas"/>
                <a:cs typeface="Consolas"/>
              </a:rPr>
              <a:t>ArrayHandle</a:t>
            </a:r>
            <a:r>
              <a:rPr lang="en-US" sz="1400" dirty="0" smtClean="0">
                <a:latin typeface="Consolas"/>
                <a:cs typeface="Consolas"/>
              </a:rPr>
              <a:t>&lt;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::Float32&gt; </a:t>
            </a:r>
            <a:r>
              <a:rPr lang="en-US" sz="1400" dirty="0" err="1" smtClean="0">
                <a:latin typeface="Consolas"/>
                <a:cs typeface="Consolas"/>
              </a:rPr>
              <a:t>elevationOutput</a:t>
            </a:r>
            <a:r>
              <a:rPr lang="en-US" sz="1400" dirty="0" smtClean="0">
                <a:latin typeface="Consolas"/>
                <a:cs typeface="Consolas"/>
              </a:rPr>
              <a:t>;</a:t>
            </a:r>
          </a:p>
          <a:p>
            <a:endParaRPr lang="en-US" sz="1400" dirty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  </a:t>
            </a:r>
            <a:r>
              <a:rPr lang="en-US" sz="1400" dirty="0" err="1" smtClean="0">
                <a:latin typeface="Consolas"/>
                <a:cs typeface="Consolas"/>
              </a:rPr>
              <a:t>dispatcher.Invoke</a:t>
            </a:r>
            <a:r>
              <a:rPr lang="en-US" sz="1400" dirty="0" smtClean="0">
                <a:latin typeface="Consolas"/>
                <a:cs typeface="Consolas"/>
              </a:rPr>
              <a:t>(</a:t>
            </a:r>
            <a:r>
              <a:rPr lang="en-US" sz="1400" dirty="0" err="1" smtClean="0">
                <a:latin typeface="Consolas"/>
                <a:cs typeface="Consolas"/>
              </a:rPr>
              <a:t>dataSet.GetCoordinateSystem</a:t>
            </a:r>
            <a:r>
              <a:rPr lang="en-US" sz="1400" dirty="0" smtClean="0">
                <a:latin typeface="Consolas"/>
                <a:cs typeface="Consolas"/>
              </a:rPr>
              <a:t>().</a:t>
            </a:r>
            <a:r>
              <a:rPr lang="en-US" sz="1400" dirty="0" err="1" smtClean="0">
                <a:latin typeface="Consolas"/>
                <a:cs typeface="Consolas"/>
              </a:rPr>
              <a:t>GetData</a:t>
            </a:r>
            <a:r>
              <a:rPr lang="en-US" sz="1400" dirty="0" smtClean="0">
                <a:latin typeface="Consolas"/>
                <a:cs typeface="Consolas"/>
              </a:rPr>
              <a:t>(), </a:t>
            </a:r>
            <a:r>
              <a:rPr lang="en-US" sz="1400" dirty="0" err="1" smtClean="0">
                <a:latin typeface="Consolas"/>
                <a:cs typeface="Consolas"/>
              </a:rPr>
              <a:t>elevationOutput</a:t>
            </a:r>
            <a:r>
              <a:rPr lang="en-US" sz="1400" dirty="0" smtClean="0">
                <a:latin typeface="Consolas"/>
                <a:cs typeface="Consolas"/>
              </a:rPr>
              <a:t>);</a:t>
            </a:r>
          </a:p>
          <a:p>
            <a:endParaRPr lang="en-US" sz="1400" dirty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  </a:t>
            </a:r>
            <a:r>
              <a:rPr lang="en-US" sz="1400" dirty="0" err="1" smtClean="0">
                <a:latin typeface="Consolas"/>
                <a:cs typeface="Consolas"/>
              </a:rPr>
              <a:t>dataset.AddField</a:t>
            </a:r>
            <a:r>
              <a:rPr lang="en-US" sz="1400" dirty="0" smtClean="0">
                <a:latin typeface="Consolas"/>
                <a:cs typeface="Consolas"/>
              </a:rPr>
              <a:t>(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cont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smtClean="0">
                <a:solidFill>
                  <a:srgbClr val="5AFFFF"/>
                </a:solidFill>
                <a:latin typeface="Consolas"/>
                <a:cs typeface="Consolas"/>
              </a:rPr>
              <a:t>Field</a:t>
            </a:r>
            <a:r>
              <a:rPr lang="en-US" sz="1400" dirty="0" smtClean="0">
                <a:latin typeface="Consolas"/>
                <a:cs typeface="Consolas"/>
              </a:rPr>
              <a:t>("elevation", 1, 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cont</a:t>
            </a:r>
            <a:r>
              <a:rPr lang="en-US" sz="1400" dirty="0" smtClean="0">
                <a:latin typeface="Consolas"/>
                <a:cs typeface="Consolas"/>
              </a:rPr>
              <a:t>::Field::ASSOC_POINTS,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                                 </a:t>
            </a:r>
            <a:r>
              <a:rPr lang="en-US" sz="1400" dirty="0" err="1" smtClean="0">
                <a:latin typeface="Consolas"/>
                <a:cs typeface="Consolas"/>
              </a:rPr>
              <a:t>elevationOutput</a:t>
            </a:r>
            <a:r>
              <a:rPr lang="en-US" sz="1400" dirty="0" smtClean="0">
                <a:latin typeface="Consolas"/>
                <a:cs typeface="Consolas"/>
              </a:rPr>
              <a:t>));</a:t>
            </a:r>
          </a:p>
          <a:p>
            <a:r>
              <a:rPr lang="en-US" sz="1400" dirty="0">
                <a:latin typeface="Consolas"/>
                <a:cs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9858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 </a:t>
            </a:r>
            <a:r>
              <a:rPr lang="en-US" dirty="0" err="1" smtClean="0"/>
              <a:t>Worklet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0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28600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47575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28600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778" y="228600"/>
            <a:ext cx="7940445" cy="1143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1778" y="3081278"/>
            <a:ext cx="465022" cy="34772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5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28600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778" y="609600"/>
            <a:ext cx="7940445" cy="762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41841" y="261878"/>
            <a:ext cx="5454359" cy="34772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2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28600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778" y="609600"/>
            <a:ext cx="7940445" cy="7620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4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28600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5134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Supercomputers!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clear trend in supercomputing is ever increasing parallelism</a:t>
            </a:r>
          </a:p>
          <a:p>
            <a:r>
              <a:rPr lang="en-US" dirty="0" smtClean="0"/>
              <a:t>Clock increases are long gone</a:t>
            </a:r>
          </a:p>
          <a:p>
            <a:pPr lvl="1"/>
            <a:r>
              <a:rPr lang="en-US" dirty="0" smtClean="0"/>
              <a:t>“The Free Lunch Is Over” (Herb Sutter)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88698"/>
            <a:ext cx="46858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*Source: Scientific Discovery at the Exascale, Ahern, </a:t>
            </a:r>
            <a:r>
              <a:rPr lang="en-US" sz="1200" dirty="0" err="1" smtClean="0"/>
              <a:t>Shoshani</a:t>
            </a:r>
            <a:r>
              <a:rPr lang="en-US" sz="1200" dirty="0" smtClean="0"/>
              <a:t>, Ma, et al.</a:t>
            </a:r>
            <a:endParaRPr lang="en-US" sz="1200" dirty="0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265560"/>
              </p:ext>
            </p:extLst>
          </p:nvPr>
        </p:nvGraphicFramePr>
        <p:xfrm>
          <a:off x="304800" y="2953173"/>
          <a:ext cx="8305802" cy="2170853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1524000"/>
                <a:gridCol w="1828800"/>
                <a:gridCol w="2438400"/>
                <a:gridCol w="2514602"/>
              </a:tblGrid>
              <a:tr h="494453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Jaguar – XT5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Titan – XK7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Exascale*</a:t>
                      </a:r>
                      <a:endParaRPr lang="en-US" sz="2000" dirty="0"/>
                    </a:p>
                  </a:txBody>
                  <a:tcPr marT="60960" marB="60960"/>
                </a:tc>
              </a:tr>
              <a:tr h="73152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Cores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224,256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299,008 and</a:t>
                      </a:r>
                    </a:p>
                    <a:p>
                      <a:r>
                        <a:rPr lang="en-US" sz="2000" dirty="0" smtClean="0"/>
                        <a:t>18,688 </a:t>
                      </a:r>
                      <a:r>
                        <a:rPr lang="en-US" sz="2000" dirty="0" err="1" smtClean="0"/>
                        <a:t>gpu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 billion</a:t>
                      </a:r>
                      <a:endParaRPr lang="en-US" sz="2000" dirty="0"/>
                    </a:p>
                  </a:txBody>
                  <a:tcPr marT="60960" marB="60960"/>
                </a:tc>
              </a:tr>
              <a:tr h="45042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Concurrency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224,256 way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70</a:t>
                      </a:r>
                      <a:r>
                        <a:rPr lang="en-US" sz="2000" baseline="0" dirty="0" smtClean="0"/>
                        <a:t> – 500 million </a:t>
                      </a:r>
                      <a:r>
                        <a:rPr lang="en-US" sz="2000" dirty="0" smtClean="0"/>
                        <a:t>way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 – 100 </a:t>
                      </a:r>
                      <a:r>
                        <a:rPr lang="en-US" sz="2000" baseline="0" dirty="0" smtClean="0"/>
                        <a:t>billion way</a:t>
                      </a:r>
                      <a:endParaRPr lang="en-US" sz="2000" dirty="0"/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Memory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300 Terabytes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700</a:t>
                      </a:r>
                      <a:r>
                        <a:rPr lang="en-US" sz="2000" baseline="0" dirty="0" smtClean="0"/>
                        <a:t> Terabytes</a:t>
                      </a:r>
                      <a:endParaRPr lang="en-US" sz="20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128 </a:t>
                      </a:r>
                      <a:r>
                        <a:rPr lang="en-US" sz="2000" dirty="0" err="1" smtClean="0"/>
                        <a:t>Petabytes</a:t>
                      </a:r>
                      <a:endParaRPr lang="en-US" sz="2000" dirty="0"/>
                    </a:p>
                  </a:txBody>
                  <a:tcPr marT="60960" marB="609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96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28600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8200" y="914400"/>
            <a:ext cx="4654162" cy="1524000"/>
            <a:chOff x="838200" y="1060838"/>
            <a:chExt cx="4654162" cy="1524000"/>
          </a:xfrm>
        </p:grpSpPr>
        <p:sp>
          <p:nvSpPr>
            <p:cNvPr id="5" name="Oval 4"/>
            <p:cNvSpPr/>
            <p:nvPr/>
          </p:nvSpPr>
          <p:spPr>
            <a:xfrm>
              <a:off x="5111362" y="1060838"/>
              <a:ext cx="381000" cy="381000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667000" y="2243503"/>
              <a:ext cx="381000" cy="341335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838200" y="2243503"/>
              <a:ext cx="381000" cy="341335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014284" y="1060838"/>
              <a:ext cx="381000" cy="381000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stCxn id="8" idx="4"/>
              <a:endCxn id="7" idx="0"/>
            </p:cNvCxnSpPr>
            <p:nvPr/>
          </p:nvCxnSpPr>
          <p:spPr>
            <a:xfrm flipH="1">
              <a:off x="1028700" y="1441838"/>
              <a:ext cx="1176084" cy="8016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5" idx="4"/>
              <a:endCxn id="6" idx="0"/>
            </p:cNvCxnSpPr>
            <p:nvPr/>
          </p:nvCxnSpPr>
          <p:spPr>
            <a:xfrm flipH="1">
              <a:off x="2857500" y="1441838"/>
              <a:ext cx="2444362" cy="8016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530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28600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14284" y="569173"/>
            <a:ext cx="6056954" cy="726227"/>
            <a:chOff x="2014284" y="715611"/>
            <a:chExt cx="6056954" cy="726227"/>
          </a:xfrm>
        </p:grpSpPr>
        <p:sp>
          <p:nvSpPr>
            <p:cNvPr id="5" name="Oval 4"/>
            <p:cNvSpPr/>
            <p:nvPr/>
          </p:nvSpPr>
          <p:spPr>
            <a:xfrm>
              <a:off x="5111362" y="1060838"/>
              <a:ext cx="381000" cy="381000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063663" y="715611"/>
              <a:ext cx="1365638" cy="375468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629400" y="715611"/>
              <a:ext cx="1441838" cy="375468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Curved Connector 7"/>
            <p:cNvCxnSpPr>
              <a:stCxn id="6" idx="4"/>
              <a:endCxn id="5" idx="6"/>
            </p:cNvCxnSpPr>
            <p:nvPr/>
          </p:nvCxnSpPr>
          <p:spPr>
            <a:xfrm rot="5400000">
              <a:off x="5539293" y="1044148"/>
              <a:ext cx="160259" cy="254120"/>
            </a:xfrm>
            <a:prstGeom prst="curvedConnector2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2014284" y="1060838"/>
              <a:ext cx="381000" cy="381000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Curved Connector 9"/>
            <p:cNvCxnSpPr>
              <a:stCxn id="7" idx="4"/>
              <a:endCxn id="9" idx="5"/>
            </p:cNvCxnSpPr>
            <p:nvPr/>
          </p:nvCxnSpPr>
          <p:spPr>
            <a:xfrm rot="5400000">
              <a:off x="4697423" y="-1266855"/>
              <a:ext cx="294963" cy="5010831"/>
            </a:xfrm>
            <a:prstGeom prst="curvedConnector3">
              <a:avLst>
                <a:gd name="adj1" fmla="val 196418"/>
              </a:avLst>
            </a:prstGeom>
            <a:ln>
              <a:headEnd type="arrow"/>
              <a:tailEnd type="non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118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28600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3581400"/>
            <a:ext cx="9144000" cy="0"/>
          </a:xfrm>
          <a:prstGeom prst="line">
            <a:avLst/>
          </a:prstGeom>
          <a:ln w="6350" cmpd="sng"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3342350"/>
            <a:ext cx="13973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3"/>
                </a:solidFill>
              </a:rPr>
              <a:t>Execution Environment</a:t>
            </a:r>
            <a:endParaRPr lang="en-US" sz="1000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81400"/>
            <a:ext cx="1275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3"/>
                </a:solidFill>
              </a:rPr>
              <a:t>Control Environment</a:t>
            </a:r>
            <a:endParaRPr lang="en-US" sz="1000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3299" y="4191000"/>
            <a:ext cx="75174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Consolas"/>
                <a:cs typeface="Consolas"/>
              </a:defRPr>
            </a:lvl1pPr>
          </a:lstStyle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vtkm::cont::ArrayHandle&lt;vtkm::Float32&gt; </a:t>
            </a:r>
            <a:r>
              <a:rPr lang="en-US" sz="2000" noProof="1" smtClean="0">
                <a:solidFill>
                  <a:srgbClr val="FF6666"/>
                </a:solidFill>
              </a:rPr>
              <a:t>inputHandle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 =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    vtkm::cont::make_ArrayHandle(input);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vtkm::cont::ArrayHandle&lt;vtkm::Float32&gt; </a:t>
            </a:r>
            <a:r>
              <a:rPr lang="en-US" sz="2000" noProof="1" smtClean="0">
                <a:solidFill>
                  <a:srgbClr val="FF6666"/>
                </a:solidFill>
              </a:rPr>
              <a:t>sineResult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vtkm::worklet::DispatcherMapField&lt;</a:t>
            </a:r>
            <a:r>
              <a:rPr lang="en-US" sz="2000" noProof="1">
                <a:solidFill>
                  <a:srgbClr val="66FFFF"/>
                </a:solidFill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&gt; dispatcher; 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dispatcher.Invoke(</a:t>
            </a:r>
            <a:r>
              <a:rPr lang="en-US" sz="2000" noProof="1" smtClean="0">
                <a:solidFill>
                  <a:srgbClr val="FF6666"/>
                </a:solidFill>
              </a:rPr>
              <a:t>inputHandle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sz="2000" noProof="1" smtClean="0">
                <a:solidFill>
                  <a:srgbClr val="FF6666"/>
                </a:solidFill>
              </a:rPr>
              <a:t>sineResult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);</a:t>
            </a:r>
            <a:endParaRPr lang="en-US" sz="2000" noProof="1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06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28600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3581400"/>
            <a:ext cx="9144000" cy="0"/>
          </a:xfrm>
          <a:prstGeom prst="line">
            <a:avLst/>
          </a:prstGeom>
          <a:ln w="6350" cmpd="sng"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3342350"/>
            <a:ext cx="13973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3"/>
                </a:solidFill>
              </a:rPr>
              <a:t>Execution Environment</a:t>
            </a:r>
            <a:endParaRPr lang="en-US" sz="1000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81400"/>
            <a:ext cx="1275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3"/>
                </a:solidFill>
              </a:rPr>
              <a:t>Control Environment</a:t>
            </a:r>
            <a:endParaRPr lang="en-US" sz="1000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3299" y="4191000"/>
            <a:ext cx="75174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Consolas"/>
                <a:cs typeface="Consolas"/>
              </a:defRPr>
            </a:lvl1pPr>
          </a:lstStyle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vtkm::cont::ArrayHandle&lt;vtkm::Float32&gt; </a:t>
            </a:r>
            <a:r>
              <a:rPr lang="en-US" sz="2000" noProof="1" smtClean="0">
                <a:solidFill>
                  <a:srgbClr val="FF6666"/>
                </a:solidFill>
              </a:rPr>
              <a:t>inputHandle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 =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    vtkm::cont::make_ArrayHandle(input);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vtkm::cont::ArrayHandle&lt;vtkm::Float32&gt; </a:t>
            </a:r>
            <a:r>
              <a:rPr lang="en-US" sz="2000" noProof="1" smtClean="0">
                <a:solidFill>
                  <a:srgbClr val="FF6666"/>
                </a:solidFill>
              </a:rPr>
              <a:t>sineResult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vtkm::worklet::DispatcherMapField&lt;</a:t>
            </a:r>
            <a:r>
              <a:rPr lang="en-US" sz="2000" noProof="1">
                <a:solidFill>
                  <a:srgbClr val="66FFFF"/>
                </a:solidFill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&gt; dispatcher; 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dispatcher.Invoke(</a:t>
            </a:r>
            <a:r>
              <a:rPr lang="en-US" sz="2000" noProof="1" smtClean="0">
                <a:solidFill>
                  <a:srgbClr val="FF6666"/>
                </a:solidFill>
              </a:rPr>
              <a:t>inputHandle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sz="2000" noProof="1" smtClean="0">
                <a:solidFill>
                  <a:srgbClr val="FF6666"/>
                </a:solidFill>
              </a:rPr>
              <a:t>sineResult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);</a:t>
            </a:r>
            <a:endParaRPr lang="en-US" sz="2000" noProof="1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778" y="228600"/>
            <a:ext cx="7940445" cy="311375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13299" y="3886200"/>
            <a:ext cx="7517403" cy="14478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28600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3581400"/>
            <a:ext cx="9144000" cy="0"/>
          </a:xfrm>
          <a:prstGeom prst="line">
            <a:avLst/>
          </a:prstGeom>
          <a:ln w="6350" cmpd="sng"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3342350"/>
            <a:ext cx="13973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3"/>
                </a:solidFill>
              </a:rPr>
              <a:t>Execution Environment</a:t>
            </a:r>
            <a:endParaRPr lang="en-US" sz="1000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81400"/>
            <a:ext cx="1275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3"/>
                </a:solidFill>
              </a:rPr>
              <a:t>Control Environment</a:t>
            </a:r>
            <a:endParaRPr lang="en-US" sz="1000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3299" y="4191000"/>
            <a:ext cx="75174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Consolas"/>
                <a:cs typeface="Consolas"/>
              </a:defRPr>
            </a:lvl1pPr>
          </a:lstStyle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vtkm::cont::ArrayHandle&lt;vtkm::Float32&gt; </a:t>
            </a:r>
            <a:r>
              <a:rPr lang="en-US" sz="2000" noProof="1" smtClean="0">
                <a:solidFill>
                  <a:srgbClr val="FF6666"/>
                </a:solidFill>
              </a:rPr>
              <a:t>inputHandle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 =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    vtkm::cont::make_ArrayHandle(input);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vtkm::cont::ArrayHandle&lt;vtkm::Float32&gt; </a:t>
            </a:r>
            <a:r>
              <a:rPr lang="en-US" sz="2000" noProof="1" smtClean="0">
                <a:solidFill>
                  <a:srgbClr val="FF6666"/>
                </a:solidFill>
              </a:rPr>
              <a:t>sineResult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vtkm::worklet::DispatcherMapField&lt;</a:t>
            </a:r>
            <a:r>
              <a:rPr lang="en-US" sz="2000" noProof="1">
                <a:solidFill>
                  <a:srgbClr val="66FFFF"/>
                </a:solidFill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&gt; dispatcher; 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dispatcher.Invoke(</a:t>
            </a:r>
            <a:r>
              <a:rPr lang="en-US" sz="2000" noProof="1" smtClean="0">
                <a:solidFill>
                  <a:srgbClr val="FF6666"/>
                </a:solidFill>
              </a:rPr>
              <a:t>inputHandle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sz="2000" noProof="1" smtClean="0">
                <a:solidFill>
                  <a:srgbClr val="FF6666"/>
                </a:solidFill>
              </a:rPr>
              <a:t>sineResult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);</a:t>
            </a:r>
            <a:endParaRPr lang="en-US" sz="2000" noProof="1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778" y="609600"/>
            <a:ext cx="7940445" cy="273275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13299" y="3886200"/>
            <a:ext cx="7517403" cy="14478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41841" y="261878"/>
            <a:ext cx="6088861" cy="34772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609174" y="268603"/>
            <a:ext cx="4657307" cy="5572736"/>
            <a:chOff x="1609174" y="415603"/>
            <a:chExt cx="4657307" cy="5572736"/>
          </a:xfrm>
        </p:grpSpPr>
        <p:sp>
          <p:nvSpPr>
            <p:cNvPr id="12" name="Oval 11"/>
            <p:cNvSpPr/>
            <p:nvPr/>
          </p:nvSpPr>
          <p:spPr>
            <a:xfrm>
              <a:off x="5580681" y="5602913"/>
              <a:ext cx="685800" cy="385426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609174" y="415603"/>
              <a:ext cx="685800" cy="377367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>
              <a:stCxn id="12" idx="0"/>
              <a:endCxn id="13" idx="4"/>
            </p:cNvCxnSpPr>
            <p:nvPr/>
          </p:nvCxnSpPr>
          <p:spPr>
            <a:xfrm flipH="1" flipV="1">
              <a:off x="1952074" y="792970"/>
              <a:ext cx="3971507" cy="48099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798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28600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3581400"/>
            <a:ext cx="9144000" cy="0"/>
          </a:xfrm>
          <a:prstGeom prst="line">
            <a:avLst/>
          </a:prstGeom>
          <a:ln w="6350" cmpd="sng"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3342350"/>
            <a:ext cx="13973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3"/>
                </a:solidFill>
              </a:rPr>
              <a:t>Execution Environment</a:t>
            </a:r>
            <a:endParaRPr lang="en-US" sz="1000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81400"/>
            <a:ext cx="1275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3"/>
                </a:solidFill>
              </a:rPr>
              <a:t>Control Environment</a:t>
            </a:r>
            <a:endParaRPr lang="en-US" sz="1000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3299" y="4191000"/>
            <a:ext cx="75174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Consolas"/>
                <a:cs typeface="Consolas"/>
              </a:defRPr>
            </a:lvl1pPr>
          </a:lstStyle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vtkm::cont::ArrayHandle&lt;vtkm::Float32&gt; </a:t>
            </a:r>
            <a:r>
              <a:rPr lang="en-US" sz="2000" noProof="1" smtClean="0">
                <a:solidFill>
                  <a:srgbClr val="FF6666"/>
                </a:solidFill>
              </a:rPr>
              <a:t>inputHandle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 =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    vtkm::cont::make_ArrayHandle(input);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vtkm::cont::ArrayHandle&lt;vtkm::Float32&gt; </a:t>
            </a:r>
            <a:r>
              <a:rPr lang="en-US" sz="2000" noProof="1" smtClean="0">
                <a:solidFill>
                  <a:srgbClr val="FF6666"/>
                </a:solidFill>
              </a:rPr>
              <a:t>sineResult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vtkm::worklet::DispatcherMapField&lt;</a:t>
            </a:r>
            <a:r>
              <a:rPr lang="en-US" sz="2000" noProof="1">
                <a:solidFill>
                  <a:srgbClr val="66FFFF"/>
                </a:solidFill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&gt; dispatcher; 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dispatcher.Invoke(</a:t>
            </a:r>
            <a:r>
              <a:rPr lang="en-US" sz="2000" noProof="1" smtClean="0">
                <a:solidFill>
                  <a:srgbClr val="FF6666"/>
                </a:solidFill>
              </a:rPr>
              <a:t>inputHandle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sz="2000" noProof="1" smtClean="0">
                <a:solidFill>
                  <a:srgbClr val="FF6666"/>
                </a:solidFill>
              </a:rPr>
              <a:t>sineResult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</a:rPr>
              <a:t>);</a:t>
            </a:r>
            <a:endParaRPr lang="en-US" sz="2000" noProof="1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778" y="914400"/>
            <a:ext cx="7940445" cy="242795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13299" y="3886200"/>
            <a:ext cx="7517403" cy="14478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1779" y="261878"/>
            <a:ext cx="7728924" cy="34772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352800" y="533400"/>
            <a:ext cx="4800600" cy="5638800"/>
            <a:chOff x="3352800" y="533400"/>
            <a:chExt cx="4800600" cy="5638800"/>
          </a:xfrm>
        </p:grpSpPr>
        <p:sp>
          <p:nvSpPr>
            <p:cNvPr id="16" name="Oval 15"/>
            <p:cNvSpPr/>
            <p:nvPr/>
          </p:nvSpPr>
          <p:spPr>
            <a:xfrm>
              <a:off x="3352800" y="5715000"/>
              <a:ext cx="1752600" cy="457200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029200" y="533400"/>
              <a:ext cx="1447800" cy="457200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>
              <a:stCxn id="16" idx="0"/>
              <a:endCxn id="17" idx="4"/>
            </p:cNvCxnSpPr>
            <p:nvPr/>
          </p:nvCxnSpPr>
          <p:spPr>
            <a:xfrm flipV="1">
              <a:off x="4229100" y="990600"/>
              <a:ext cx="1524000" cy="4724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5181600" y="5715000"/>
              <a:ext cx="1616242" cy="457200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629400" y="533400"/>
              <a:ext cx="1524000" cy="457200"/>
            </a:xfrm>
            <a:prstGeom prst="ellipse">
              <a:avLst/>
            </a:prstGeom>
            <a:gradFill flip="none" rotWithShape="1">
              <a:gsLst>
                <a:gs pos="50000">
                  <a:schemeClr val="accent4">
                    <a:alpha val="0"/>
                  </a:schemeClr>
                </a:gs>
                <a:gs pos="100000">
                  <a:schemeClr val="accent4">
                    <a:alpha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4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>
              <a:stCxn id="19" idx="0"/>
              <a:endCxn id="20" idx="4"/>
            </p:cNvCxnSpPr>
            <p:nvPr/>
          </p:nvCxnSpPr>
          <p:spPr>
            <a:xfrm flipV="1">
              <a:off x="5989721" y="990600"/>
              <a:ext cx="1401679" cy="4724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724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28600"/>
            <a:ext cx="794044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Sine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&lt;&gt;,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x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 const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return vtkm::Sin(x);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05675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239195"/>
            <a:ext cx="7517403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Zip2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&lt;vtkm::TypeListTagScalar&gt;,</a:t>
            </a:r>
          </a:p>
          <a:p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      FieldIn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&lt;vtkm::TypeListTagScalar&gt;,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&lt;vtkm::TypeListTagFieldVec2&gt;);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 _2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2000" noProof="1">
                <a:solidFill>
                  <a:srgbClr val="FF6666"/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_3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typedef&lt;typename T1, typename T2, typename V&gt;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()(T1 x, T2 y, V &amp;result) const {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result = V(x, y);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90779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381000"/>
            <a:ext cx="8786530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ImagToPolar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&lt;vtkm::TypeListTagScalar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&gt;,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&lt;vtkm::TypeListTagScalar&gt;,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&lt;vtkm::TypeListTagScalar&gt;,</a:t>
            </a:r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&lt;vtkm::TypeListTagScalar&gt;)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 _2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 _3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 _4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RealType,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typename ImaginaryType,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typename MagnitudeType,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typename PhaseType&gt;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()(RealType real,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ImaginaryType imag,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MagnitudeType &amp;magnitude,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PhaseType &amp;phase) const {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magnitude = vtkm::Sqrt(real*real + imag*imag);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phase = vtkm::ATan2(imaginary, real);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60591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778" y="381000"/>
            <a:ext cx="7799431" cy="7171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truct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Advect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TypeListTagFieldVec3&gt;,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&lt;vtkm::TypeListTagFieldVec3&gt;,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&lt;vtkm::TypeListTagFieldVec3&gt;,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&lt;vtkm::TypeListTagFieldVec3&gt;,</a:t>
            </a:r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&lt;vtkm::TypeListTagFieldVec3&gt;,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&lt;vtkm::TypeListTagScalar&gt;,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vtkm::TypeListTagScalar&gt;)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</a:t>
            </a:r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void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 _2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 _3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 _4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 _5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 _6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2000" noProof="1" smtClean="0">
                <a:solidFill>
                  <a:srgbClr val="FF6666"/>
                </a:solidFill>
                <a:latin typeface="Consolas"/>
                <a:cs typeface="Consolas"/>
              </a:rPr>
              <a:t> _7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20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template&lt;typename T1, typename T2, ...&gt;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void </a:t>
            </a:r>
            <a:r>
              <a:rPr lang="en-US" sz="20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()(T1 startPosition,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T2 startVelocity,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T3 acceleration,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T4 &amp;endPosition,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 T5 &amp;endVelocity,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T6 &amp;rotation,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 T7 &amp;angularVelocity) const {</a:t>
            </a:r>
          </a:p>
          <a:p>
            <a:r>
              <a:rPr lang="en-US" sz="20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... }</a:t>
            </a:r>
          </a:p>
          <a:p>
            <a:r>
              <a:rPr lang="en-US" sz="20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};</a:t>
            </a:r>
            <a:endParaRPr lang="en-US" sz="20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6670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5300" y="1791494"/>
            <a:ext cx="8153400" cy="3275012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“Everybody who learns concurrency thinks they understand it, ends up finding mysterious races they thought weren’t possible, and discovers that they didn’t actually understand it yet after all.” Herb Sutter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601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Worklets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3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Worklet</a:t>
            </a:r>
            <a:r>
              <a:rPr lang="en-US" dirty="0" smtClean="0"/>
              <a:t>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dirty="0" smtClean="0"/>
              <a:t>: Applies </a:t>
            </a:r>
            <a:r>
              <a:rPr lang="en-US" dirty="0" err="1" smtClean="0"/>
              <a:t>worklet</a:t>
            </a:r>
            <a:r>
              <a:rPr lang="en-US" dirty="0" smtClean="0"/>
              <a:t> on each value in an array.</a:t>
            </a:r>
          </a:p>
          <a:p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WorkletMapTopology</a:t>
            </a:r>
            <a:r>
              <a:rPr lang="en-US" dirty="0" smtClean="0"/>
              <a:t>: Takes from and to topology elements (e.g. point to cell or cell to point). Applies </a:t>
            </a:r>
            <a:r>
              <a:rPr lang="en-US" dirty="0" err="1" smtClean="0"/>
              <a:t>worklet</a:t>
            </a:r>
            <a:r>
              <a:rPr lang="en-US" dirty="0" smtClean="0"/>
              <a:t> on each “to” element. </a:t>
            </a:r>
            <a:r>
              <a:rPr lang="en-US" dirty="0" err="1" smtClean="0"/>
              <a:t>Worklet</a:t>
            </a:r>
            <a:r>
              <a:rPr lang="en-US" dirty="0" smtClean="0"/>
              <a:t> can access field data from both “from” and “to” elements. Can output to “to” elements.</a:t>
            </a:r>
          </a:p>
          <a:p>
            <a:r>
              <a:rPr lang="en-US" dirty="0" smtClean="0"/>
              <a:t>Many more to come…</a:t>
            </a:r>
          </a:p>
        </p:txBody>
      </p:sp>
    </p:spTree>
    <p:extLst>
      <p:ext uri="{BB962C8B-B14F-4D97-AF65-F5344CB8AC3E}">
        <p14:creationId xmlns:p14="http://schemas.microsoft.com/office/powerpoint/2010/main" val="146737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a </a:t>
            </a:r>
            <a:r>
              <a:rPr lang="en-US" dirty="0" err="1" smtClean="0"/>
              <a:t>Worklet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Subclass of one of the base </a:t>
            </a:r>
            <a:r>
              <a:rPr lang="en-US" dirty="0" err="1" smtClean="0"/>
              <a:t>worklet</a:t>
            </a:r>
            <a:r>
              <a:rPr lang="en-US" dirty="0" smtClean="0"/>
              <a:t> types (from previous slide)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Typedefs</a:t>
            </a:r>
            <a:r>
              <a:rPr lang="en-US" dirty="0" smtClean="0"/>
              <a:t> for </a:t>
            </a:r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dirty="0" smtClean="0">
                <a:solidFill>
                  <a:srgbClr val="66FFFF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 parenthesis operator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Must have </a:t>
            </a:r>
            <a:r>
              <a:rPr lang="en-US" dirty="0" smtClean="0">
                <a:latin typeface="Consolas"/>
                <a:cs typeface="Consolas"/>
              </a:rPr>
              <a:t>VTKM_EXEC_EXPORT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Input parameters are by value or </a:t>
            </a:r>
            <a:r>
              <a:rPr lang="en-US" dirty="0" err="1" smtClean="0"/>
              <a:t>const</a:t>
            </a:r>
            <a:r>
              <a:rPr lang="en-US" dirty="0" smtClean="0"/>
              <a:t> reference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Output parameters are by reference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 method must be declared </a:t>
            </a:r>
            <a:r>
              <a:rPr lang="en-US" dirty="0" err="1" smtClean="0"/>
              <a:t>const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7356" y="3811012"/>
            <a:ext cx="7743025" cy="2800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s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truct </a:t>
            </a:r>
            <a:r>
              <a:rPr lang="en-US" sz="1600" noProof="1" smtClean="0">
                <a:solidFill>
                  <a:srgbClr val="66FFFF"/>
                </a:solidFill>
                <a:latin typeface="Consolas"/>
                <a:cs typeface="Consolas"/>
              </a:rPr>
              <a:t>ImagToPolar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: public vtkm::worklet::</a:t>
            </a:r>
            <a:r>
              <a:rPr lang="en-US" sz="1600" noProof="1" smtClean="0">
                <a:solidFill>
                  <a:srgbClr val="66FFFF"/>
                </a:solidFill>
                <a:latin typeface="Consolas"/>
                <a:cs typeface="Consolas"/>
              </a:rPr>
              <a:t>WorkletMapField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{</a:t>
            </a:r>
          </a:p>
          <a:p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1600" noProof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16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</a:t>
            </a:r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vtkm::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TypeListTagScalar&gt;,</a:t>
            </a:r>
          </a:p>
          <a:p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               </a:t>
            </a:r>
            <a:r>
              <a:rPr lang="en-US" sz="1600" noProof="1" smtClean="0">
                <a:solidFill>
                  <a:srgbClr val="FF6666"/>
                </a:solidFill>
                <a:latin typeface="Consolas"/>
                <a:cs typeface="Consolas"/>
              </a:rPr>
              <a:t>FieldIn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</a:t>
            </a:r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vtkm::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TypeListTagScalar&gt;,</a:t>
            </a:r>
            <a:endParaRPr lang="en-US" sz="1600" noProof="1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               </a:t>
            </a:r>
            <a:r>
              <a:rPr lang="en-US" sz="16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</a:t>
            </a:r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vtkm::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TypeListTagScalar&gt;,</a:t>
            </a:r>
          </a:p>
          <a:p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              </a:t>
            </a:r>
            <a:r>
              <a:rPr lang="en-US" sz="1600" noProof="1" smtClean="0">
                <a:solidFill>
                  <a:srgbClr val="FF6666"/>
                </a:solidFill>
                <a:latin typeface="Consolas"/>
                <a:cs typeface="Consolas"/>
              </a:rPr>
              <a:t>FieldOut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&lt;</a:t>
            </a:r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vtkm::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TypeListTagScalar&gt;);</a:t>
            </a:r>
          </a:p>
          <a:p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typedef void </a:t>
            </a:r>
            <a:r>
              <a:rPr lang="en-US" sz="1600" noProof="1" smtClean="0">
                <a:solidFill>
                  <a:srgbClr val="66FFFF"/>
                </a:solidFill>
                <a:latin typeface="Consolas"/>
                <a:cs typeface="Consolas"/>
              </a:rPr>
              <a:t>ExecutionSignature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</a:t>
            </a:r>
            <a:r>
              <a:rPr lang="en-US" sz="1600" noProof="1" smtClean="0">
                <a:solidFill>
                  <a:srgbClr val="FF6666"/>
                </a:solidFill>
                <a:latin typeface="Consolas"/>
                <a:cs typeface="Consolas"/>
              </a:rPr>
              <a:t>_1</a:t>
            </a:r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1600" noProof="1" smtClean="0">
                <a:solidFill>
                  <a:srgbClr val="FF6666"/>
                </a:solidFill>
                <a:latin typeface="Consolas"/>
                <a:cs typeface="Consolas"/>
              </a:rPr>
              <a:t> _2</a:t>
            </a:r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1600" noProof="1" smtClean="0">
                <a:solidFill>
                  <a:srgbClr val="FF6666"/>
                </a:solidFill>
                <a:latin typeface="Consolas"/>
                <a:cs typeface="Consolas"/>
              </a:rPr>
              <a:t> _3</a:t>
            </a:r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,</a:t>
            </a:r>
            <a:r>
              <a:rPr lang="en-US" sz="1600" noProof="1" smtClean="0">
                <a:solidFill>
                  <a:srgbClr val="FF6666"/>
                </a:solidFill>
                <a:latin typeface="Consolas"/>
                <a:cs typeface="Consolas"/>
              </a:rPr>
              <a:t> _4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);</a:t>
            </a:r>
          </a:p>
          <a:p>
            <a:endParaRPr lang="en-US" sz="1600" noProof="1" smtClean="0">
              <a:solidFill>
                <a:schemeClr val="tx1">
                  <a:lumMod val="75000"/>
                </a:schemeClr>
              </a:solidFill>
              <a:latin typeface="Consolas"/>
              <a:cs typeface="Consolas"/>
            </a:endParaRPr>
          </a:p>
          <a:p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template&lt;typename T1, typename T2, typename T3, typename T4&gt;</a:t>
            </a:r>
          </a:p>
          <a:p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VTKM_EXEC_EXPORT</a:t>
            </a:r>
          </a:p>
          <a:p>
            <a:r>
              <a:rPr lang="en-US" sz="1600" noProof="1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void </a:t>
            </a:r>
            <a:r>
              <a:rPr lang="en-US" sz="1600" noProof="1" smtClean="0">
                <a:solidFill>
                  <a:srgbClr val="66FFFF"/>
                </a:solidFill>
                <a:latin typeface="Consolas"/>
                <a:cs typeface="Consolas"/>
              </a:rPr>
              <a:t>operator</a:t>
            </a:r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()(T1 real, T2 imaginary,</a:t>
            </a:r>
          </a:p>
          <a:p>
            <a:r>
              <a:rPr lang="en-US" sz="1600" noProof="1" smtClean="0">
                <a:solidFill>
                  <a:schemeClr val="tx1">
                    <a:lumMod val="75000"/>
                  </a:schemeClr>
                </a:solidFill>
                <a:latin typeface="Consolas"/>
                <a:cs typeface="Consolas"/>
              </a:rPr>
              <a:t>                  T3 &amp;magnitude, T4 &amp;phase) const {</a:t>
            </a:r>
          </a:p>
        </p:txBody>
      </p:sp>
      <p:sp>
        <p:nvSpPr>
          <p:cNvPr id="5" name="Oval 4"/>
          <p:cNvSpPr/>
          <p:nvPr/>
        </p:nvSpPr>
        <p:spPr>
          <a:xfrm>
            <a:off x="6858000" y="3505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086600" y="4800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505200" y="5638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/>
              <a:t>3.1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791200" y="579051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/>
              <a:t>3.2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867400" y="6324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/>
              <a:t>3.3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913418" y="6074336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/>
              <a:t>3.4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02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Worklet</a:t>
            </a:r>
            <a:r>
              <a:rPr lang="en-US" dirty="0" smtClean="0"/>
              <a:t>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Argument type based on concept defined in </a:t>
            </a:r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ControlSignature</a:t>
            </a:r>
            <a:endParaRPr lang="en-US" dirty="0">
              <a:solidFill>
                <a:srgbClr val="66FFFF"/>
              </a:solidFill>
              <a:latin typeface="Consolas"/>
              <a:cs typeface="Consolas"/>
            </a:endParaRPr>
          </a:p>
          <a:p>
            <a:r>
              <a:rPr lang="en-US" dirty="0" smtClean="0"/>
              <a:t>A field in the same domain (e.g. </a:t>
            </a:r>
            <a:r>
              <a:rPr lang="en-US" dirty="0" err="1" smtClean="0">
                <a:solidFill>
                  <a:srgbClr val="FC4D56"/>
                </a:solidFill>
                <a:latin typeface="Consolas"/>
                <a:cs typeface="Consolas"/>
              </a:rPr>
              <a:t>FieldIn</a:t>
            </a:r>
            <a:r>
              <a:rPr lang="en-US" dirty="0" smtClean="0">
                <a:solidFill>
                  <a:srgbClr val="FF6666"/>
                </a:solidFill>
              </a:rPr>
              <a:t> </a:t>
            </a:r>
            <a:r>
              <a:rPr lang="en-US" dirty="0" smtClean="0"/>
              <a:t>in a </a:t>
            </a:r>
            <a:r>
              <a:rPr lang="en-US" dirty="0" err="1" smtClean="0">
                <a:latin typeface="Consolas"/>
                <a:cs typeface="Consolas"/>
              </a:rPr>
              <a:t>WorkletMapField</a:t>
            </a:r>
            <a:r>
              <a:rPr lang="en-US" dirty="0" smtClean="0"/>
              <a:t> or </a:t>
            </a:r>
            <a:r>
              <a:rPr lang="en-US" dirty="0" err="1">
                <a:solidFill>
                  <a:srgbClr val="FF6666"/>
                </a:solidFill>
                <a:latin typeface="Consolas"/>
                <a:cs typeface="Consolas"/>
              </a:rPr>
              <a:t>FieldInTo</a:t>
            </a:r>
            <a:r>
              <a:rPr lang="en-US" dirty="0" smtClean="0"/>
              <a:t> in a </a:t>
            </a:r>
            <a:r>
              <a:rPr lang="en-US" dirty="0" err="1">
                <a:latin typeface="Consolas"/>
                <a:cs typeface="Consolas"/>
              </a:rPr>
              <a:t>WorkletMapTopology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Base type in the corresponding array (e.g.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::Float32</a:t>
            </a:r>
            <a:r>
              <a:rPr lang="en-US" dirty="0" smtClean="0"/>
              <a:t>)</a:t>
            </a:r>
          </a:p>
          <a:p>
            <a:r>
              <a:rPr lang="en-US" dirty="0" smtClean="0"/>
              <a:t>A field associated with the “from” topology (e.g. </a:t>
            </a:r>
            <a:r>
              <a:rPr lang="en-US" dirty="0" err="1" smtClean="0">
                <a:solidFill>
                  <a:srgbClr val="FF6666"/>
                </a:solidFill>
                <a:latin typeface="Consolas"/>
                <a:cs typeface="Consolas"/>
              </a:rPr>
              <a:t>FieldInFrom</a:t>
            </a:r>
            <a:r>
              <a:rPr lang="en-US" dirty="0" smtClean="0"/>
              <a:t> in a </a:t>
            </a:r>
            <a:r>
              <a:rPr lang="en-US" dirty="0" err="1" smtClean="0">
                <a:latin typeface="Consolas"/>
                <a:cs typeface="Consolas"/>
              </a:rPr>
              <a:t>WorkletMapTopology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An object that has overloaded </a:t>
            </a:r>
            <a:r>
              <a:rPr lang="en-US" dirty="0">
                <a:latin typeface="Consolas"/>
                <a:cs typeface="Consolas"/>
              </a:rPr>
              <a:t>operator[]</a:t>
            </a:r>
            <a:r>
              <a:rPr lang="en-US" dirty="0" smtClean="0"/>
              <a:t> to behave like array or </a:t>
            </a:r>
            <a:r>
              <a:rPr lang="en-US" dirty="0" err="1">
                <a:latin typeface="Consolas"/>
                <a:cs typeface="Consolas"/>
              </a:rPr>
              <a:t>vtkm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 err="1">
                <a:latin typeface="Consolas"/>
                <a:cs typeface="Consolas"/>
              </a:rPr>
              <a:t>Vec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Also has </a:t>
            </a:r>
            <a:r>
              <a:rPr lang="en-US" dirty="0" err="1" smtClean="0">
                <a:latin typeface="Consolas"/>
                <a:cs typeface="Consolas"/>
              </a:rPr>
              <a:t>ComponentType</a:t>
            </a:r>
            <a:r>
              <a:rPr lang="en-US" dirty="0" smtClean="0"/>
              <a:t> </a:t>
            </a:r>
            <a:r>
              <a:rPr lang="en-US" dirty="0" err="1" smtClean="0"/>
              <a:t>typedef</a:t>
            </a:r>
            <a:r>
              <a:rPr lang="en-US" dirty="0" smtClean="0"/>
              <a:t> and </a:t>
            </a:r>
            <a:r>
              <a:rPr lang="en-US" dirty="0" err="1" smtClean="0">
                <a:latin typeface="Consolas"/>
                <a:cs typeface="Consolas"/>
              </a:rPr>
              <a:t>GetNumberOfComponents</a:t>
            </a:r>
            <a:r>
              <a:rPr lang="en-US" dirty="0" smtClean="0"/>
              <a:t> method.</a:t>
            </a:r>
          </a:p>
        </p:txBody>
      </p:sp>
    </p:spTree>
    <p:extLst>
      <p:ext uri="{BB962C8B-B14F-4D97-AF65-F5344CB8AC3E}">
        <p14:creationId xmlns:p14="http://schemas.microsoft.com/office/powerpoint/2010/main" val="359611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Cells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4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Shapes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VTK-m cell shapes copy those of VTK</a:t>
            </a:r>
          </a:p>
          <a:p>
            <a:r>
              <a:rPr lang="en-US" dirty="0" smtClean="0"/>
              <a:t>Basic shapes defined in </a:t>
            </a:r>
            <a:r>
              <a:rPr lang="en-US" dirty="0" err="1" smtClean="0"/>
              <a:t>vtkm</a:t>
            </a:r>
            <a:r>
              <a:rPr lang="en-US" dirty="0" smtClean="0"/>
              <a:t>/</a:t>
            </a:r>
            <a:r>
              <a:rPr lang="en-US" dirty="0" err="1" smtClean="0"/>
              <a:t>CellShape.h</a:t>
            </a:r>
            <a:endParaRPr lang="en-US" dirty="0" smtClean="0"/>
          </a:p>
          <a:p>
            <a:r>
              <a:rPr lang="en-US" dirty="0" smtClean="0"/>
              <a:t>Every cell shape has an </a:t>
            </a:r>
            <a:r>
              <a:rPr lang="en-US" dirty="0" err="1" smtClean="0"/>
              <a:t>enum</a:t>
            </a:r>
            <a:r>
              <a:rPr lang="en-US" dirty="0" smtClean="0"/>
              <a:t> identifier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::CELL_SHAPE_TRIANGLE</a:t>
            </a:r>
            <a:r>
              <a:rPr lang="en-US" dirty="0" smtClean="0"/>
              <a:t>,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::CELL_SHAPE_HEXAHEDRON</a:t>
            </a:r>
          </a:p>
          <a:p>
            <a:r>
              <a:rPr lang="en-US" dirty="0" smtClean="0">
                <a:latin typeface="+mn-lt"/>
                <a:cs typeface="Consolas"/>
              </a:rPr>
              <a:t>Every cell shape has a tag </a:t>
            </a:r>
            <a:r>
              <a:rPr lang="en-US" dirty="0" err="1" smtClean="0">
                <a:latin typeface="+mn-lt"/>
                <a:cs typeface="Consolas"/>
              </a:rPr>
              <a:t>struct</a:t>
            </a:r>
            <a:endParaRPr lang="en-US" dirty="0" smtClean="0">
              <a:latin typeface="+mn-lt"/>
              <a:cs typeface="Consolas"/>
            </a:endParaRPr>
          </a:p>
          <a:p>
            <a:pPr lvl="1"/>
            <a:r>
              <a:rPr lang="en-US" dirty="0" smtClean="0">
                <a:latin typeface="+mn-lt"/>
                <a:cs typeface="Consolas"/>
              </a:rPr>
              <a:t>e.g.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sz="1800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CellShapeTagTriangle</a:t>
            </a:r>
            <a:r>
              <a:rPr lang="en-US" dirty="0" smtClean="0">
                <a:latin typeface="+mn-lt"/>
                <a:cs typeface="Consolas"/>
              </a:rPr>
              <a:t>, </a:t>
            </a:r>
            <a:r>
              <a:rPr lang="en-US" dirty="0" err="1">
                <a:latin typeface="Consolas"/>
                <a:cs typeface="Consolas"/>
              </a:rPr>
              <a:t>vtkm</a:t>
            </a:r>
            <a:r>
              <a:rPr lang="en-US" sz="1800" dirty="0">
                <a:latin typeface="Consolas"/>
                <a:cs typeface="Consolas"/>
              </a:rPr>
              <a:t>::</a:t>
            </a:r>
            <a:r>
              <a:rPr lang="en-US" dirty="0" err="1">
                <a:latin typeface="Consolas"/>
                <a:cs typeface="Consolas"/>
              </a:rPr>
              <a:t>CellShapeTagHexahedron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 smtClean="0">
                <a:latin typeface="+mn-lt"/>
                <a:cs typeface="Consolas"/>
              </a:rPr>
              <a:t>All cell shape tags have a member Id set to the identifier</a:t>
            </a:r>
          </a:p>
          <a:p>
            <a:pPr lvl="1"/>
            <a:r>
              <a:rPr lang="en-US" sz="1800" dirty="0" err="1" smtClean="0">
                <a:latin typeface="Consolas"/>
                <a:cs typeface="Consolas"/>
              </a:rPr>
              <a:t>vtkm</a:t>
            </a:r>
            <a:r>
              <a:rPr lang="en-US" sz="1800" dirty="0" smtClean="0">
                <a:latin typeface="Consolas"/>
                <a:cs typeface="Consolas"/>
              </a:rPr>
              <a:t>::</a:t>
            </a:r>
            <a:r>
              <a:rPr lang="en-US" sz="1800" dirty="0" err="1" smtClean="0">
                <a:latin typeface="Consolas"/>
                <a:cs typeface="Consolas"/>
              </a:rPr>
              <a:t>CellShapeTagTriangle</a:t>
            </a:r>
            <a:r>
              <a:rPr lang="en-US" sz="1800" dirty="0" smtClean="0">
                <a:latin typeface="Consolas"/>
                <a:cs typeface="Consolas"/>
              </a:rPr>
              <a:t>::Id == </a:t>
            </a:r>
            <a:r>
              <a:rPr lang="en-US" sz="1800" dirty="0" err="1" smtClean="0">
                <a:latin typeface="Consolas"/>
                <a:cs typeface="Consolas"/>
              </a:rPr>
              <a:t>vtkm</a:t>
            </a:r>
            <a:r>
              <a:rPr lang="en-US" sz="1800" dirty="0" smtClean="0">
                <a:latin typeface="Consolas"/>
                <a:cs typeface="Consolas"/>
              </a:rPr>
              <a:t>::CELL_SHAPE_TRIANGLE</a:t>
            </a:r>
          </a:p>
          <a:p>
            <a:r>
              <a:rPr lang="en-US" dirty="0" smtClean="0">
                <a:latin typeface="+mn-lt"/>
                <a:cs typeface="Consolas"/>
              </a:rPr>
              <a:t>For a constant cell shape identifier, can get tag with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CellShapeIdToTag</a:t>
            </a:r>
            <a:endParaRPr lang="en-US" dirty="0" smtClean="0">
              <a:latin typeface="Consolas"/>
              <a:cs typeface="Consolas"/>
            </a:endParaRPr>
          </a:p>
          <a:p>
            <a:pPr lvl="1"/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CellShapeIdToTag</a:t>
            </a:r>
            <a:r>
              <a:rPr lang="en-US" dirty="0" smtClean="0">
                <a:latin typeface="Consolas"/>
                <a:cs typeface="Consolas"/>
              </a:rPr>
              <a:t>&lt;CELL_SHAPE_TRIANGLE&gt;::Tag</a:t>
            </a:r>
            <a:r>
              <a:rPr lang="en-US" dirty="0" smtClean="0">
                <a:latin typeface="+mn-lt"/>
                <a:cs typeface="Consolas"/>
              </a:rPr>
              <a:t> is </a:t>
            </a:r>
            <a:r>
              <a:rPr lang="en-US" dirty="0" err="1" smtClean="0">
                <a:latin typeface="+mn-lt"/>
                <a:cs typeface="Consolas"/>
              </a:rPr>
              <a:t>typedef’ed</a:t>
            </a:r>
            <a:r>
              <a:rPr lang="en-US" dirty="0" smtClean="0">
                <a:latin typeface="+mn-lt"/>
                <a:cs typeface="Consolas"/>
              </a:rPr>
              <a:t> to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CellShapeTagTriangle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65588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Cell 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CellShapeTagGeneric</a:t>
            </a:r>
            <a:r>
              <a:rPr lang="en-US" dirty="0" smtClean="0"/>
              <a:t> is a special shape tag</a:t>
            </a:r>
          </a:p>
          <a:p>
            <a:pPr lvl="1"/>
            <a:r>
              <a:rPr lang="en-US" dirty="0" smtClean="0"/>
              <a:t>Has no corresponding integer identifier</a:t>
            </a:r>
          </a:p>
          <a:p>
            <a:pPr lvl="1"/>
            <a:r>
              <a:rPr lang="en-US" dirty="0" smtClean="0">
                <a:latin typeface="Consolas"/>
                <a:cs typeface="Consolas"/>
              </a:rPr>
              <a:t>Id</a:t>
            </a:r>
            <a:r>
              <a:rPr lang="en-US" dirty="0" smtClean="0"/>
              <a:t> field set at runtime</a:t>
            </a:r>
          </a:p>
          <a:p>
            <a:r>
              <a:rPr lang="en-US" dirty="0" smtClean="0"/>
              <a:t>Can write specialized cell functions on generic shapes using </a:t>
            </a:r>
            <a:r>
              <a:rPr lang="en-US" dirty="0" err="1" smtClean="0">
                <a:latin typeface="Consolas"/>
                <a:cs typeface="Consolas"/>
              </a:rPr>
              <a:t>vtkmGenericCellShapeMacro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0274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Defined in </a:t>
            </a:r>
            <a:r>
              <a:rPr lang="en-US" dirty="0" err="1" smtClean="0"/>
              <a:t>vtkm</a:t>
            </a:r>
            <a:r>
              <a:rPr lang="en-US" dirty="0" smtClean="0"/>
              <a:t>/</a:t>
            </a:r>
            <a:r>
              <a:rPr lang="en-US" dirty="0" err="1" smtClean="0"/>
              <a:t>CellTraits.h</a:t>
            </a:r>
            <a:endParaRPr lang="en-US" dirty="0" smtClean="0"/>
          </a:p>
          <a:p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CellTraits</a:t>
            </a:r>
            <a:r>
              <a:rPr lang="en-US" dirty="0" smtClean="0">
                <a:latin typeface="Consolas"/>
                <a:cs typeface="Consolas"/>
              </a:rPr>
              <a:t>&lt;&gt;</a:t>
            </a:r>
            <a:r>
              <a:rPr lang="en-US" dirty="0" smtClean="0"/>
              <a:t> template provides static cell information</a:t>
            </a:r>
          </a:p>
          <a:p>
            <a:pPr lvl="1"/>
            <a:r>
              <a:rPr lang="en-US" dirty="0" smtClean="0">
                <a:latin typeface="Consolas"/>
                <a:cs typeface="Consolas"/>
              </a:rPr>
              <a:t>TOPOLOGICAL_DIMENSIONS</a:t>
            </a:r>
            <a:r>
              <a:rPr lang="en-US" dirty="0" smtClean="0"/>
              <a:t>: 3 for </a:t>
            </a:r>
            <a:r>
              <a:rPr lang="en-US" dirty="0" err="1" smtClean="0"/>
              <a:t>polyhedra</a:t>
            </a:r>
            <a:r>
              <a:rPr lang="en-US" dirty="0" smtClean="0"/>
              <a:t>, 2 for polygons, 1 for lines, 0 for vertices</a:t>
            </a:r>
          </a:p>
          <a:p>
            <a:pPr lvl="1"/>
            <a:r>
              <a:rPr lang="en-US" dirty="0" err="1">
                <a:latin typeface="Consolas"/>
                <a:cs typeface="Consolas"/>
              </a:rPr>
              <a:t>TopologicalDimensionsTag</a:t>
            </a:r>
            <a:r>
              <a:rPr lang="en-US" dirty="0" smtClean="0"/>
              <a:t>: Set to </a:t>
            </a:r>
            <a:r>
              <a:rPr lang="en-US" dirty="0" err="1">
                <a:latin typeface="Consolas"/>
                <a:cs typeface="Consolas"/>
              </a:rPr>
              <a:t>vtkm</a:t>
            </a:r>
            <a:r>
              <a:rPr lang="en-US" sz="1600" dirty="0">
                <a:latin typeface="Consolas"/>
                <a:cs typeface="Consolas"/>
              </a:rPr>
              <a:t>::</a:t>
            </a:r>
            <a:r>
              <a:rPr lang="en-US" dirty="0" err="1">
                <a:latin typeface="Consolas"/>
                <a:cs typeface="Consolas"/>
              </a:rPr>
              <a:t>CellTopologicalDimensionsTag</a:t>
            </a:r>
            <a:r>
              <a:rPr lang="en-US" dirty="0">
                <a:latin typeface="Consolas"/>
                <a:cs typeface="Consolas"/>
              </a:rPr>
              <a:t>&lt;TOPOLOGICAL_DIMENSIONS&gt;</a:t>
            </a:r>
          </a:p>
          <a:p>
            <a:pPr lvl="1"/>
            <a:r>
              <a:rPr lang="en-US" dirty="0" err="1">
                <a:latin typeface="Consolas"/>
                <a:cs typeface="Consolas"/>
              </a:rPr>
              <a:t>IsSizedFixed</a:t>
            </a:r>
            <a:r>
              <a:rPr lang="en-US" dirty="0" smtClean="0"/>
              <a:t>: Set to </a:t>
            </a:r>
            <a:r>
              <a:rPr lang="en-US" dirty="0" err="1">
                <a:latin typeface="Consolas"/>
                <a:cs typeface="Consolas"/>
              </a:rPr>
              <a:t>vtkm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 err="1">
                <a:latin typeface="Consolas"/>
                <a:cs typeface="Consolas"/>
              </a:rPr>
              <a:t>CellTraitsTagSizeFixed</a:t>
            </a:r>
            <a:r>
              <a:rPr lang="en-US" dirty="0">
                <a:latin typeface="+mn-lt"/>
                <a:cs typeface="Consolas"/>
              </a:rPr>
              <a:t> </a:t>
            </a:r>
            <a:r>
              <a:rPr lang="en-US" dirty="0" smtClean="0">
                <a:latin typeface="+mn-lt"/>
              </a:rPr>
              <a:t>i</a:t>
            </a:r>
            <a:r>
              <a:rPr lang="en-US" dirty="0" smtClean="0"/>
              <a:t>f there is a static number of points,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CellTraitsTagSizeVariable</a:t>
            </a:r>
            <a:r>
              <a:rPr lang="en-US" dirty="0" smtClean="0"/>
              <a:t> otherwise</a:t>
            </a:r>
          </a:p>
          <a:p>
            <a:pPr lvl="1"/>
            <a:r>
              <a:rPr lang="en-US" dirty="0">
                <a:latin typeface="Consolas"/>
                <a:cs typeface="Consolas"/>
              </a:rPr>
              <a:t>NUM_POINTS</a:t>
            </a:r>
            <a:r>
              <a:rPr lang="en-US" dirty="0" smtClean="0"/>
              <a:t>: Set to the number of points in the cell. Only defined if the size is fixed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67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Cell Shapes in Worklets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</a:t>
            </a:r>
            <a:r>
              <a:rPr lang="en-US" dirty="0" err="1" smtClean="0">
                <a:solidFill>
                  <a:srgbClr val="5AFFFF"/>
                </a:solidFill>
                <a:latin typeface="Consolas"/>
                <a:cs typeface="Consolas"/>
              </a:rPr>
              <a:t>ExecutionSignature</a:t>
            </a:r>
            <a:r>
              <a:rPr lang="en-US" dirty="0" smtClean="0"/>
              <a:t> tag </a:t>
            </a:r>
            <a:r>
              <a:rPr lang="en-US" dirty="0" err="1" smtClean="0">
                <a:solidFill>
                  <a:srgbClr val="FC4D56"/>
                </a:solidFill>
                <a:latin typeface="Consolas"/>
                <a:cs typeface="Consolas"/>
              </a:rPr>
              <a:t>CellShape</a:t>
            </a:r>
            <a:endParaRPr lang="en-US" dirty="0" smtClean="0">
              <a:solidFill>
                <a:srgbClr val="FC4D56"/>
              </a:solidFill>
              <a:latin typeface="Consolas"/>
              <a:cs typeface="Consolas"/>
            </a:endParaRPr>
          </a:p>
          <a:p>
            <a:pPr lvl="1"/>
            <a:r>
              <a:rPr lang="en-US" dirty="0" smtClean="0"/>
              <a:t>Defined in </a:t>
            </a:r>
            <a:r>
              <a:rPr lang="en-US" dirty="0" err="1" smtClean="0"/>
              <a:t>worklet</a:t>
            </a:r>
            <a:r>
              <a:rPr lang="en-US" dirty="0" smtClean="0"/>
              <a:t> types that support it (e.g. </a:t>
            </a:r>
            <a:r>
              <a:rPr lang="en-US" dirty="0" err="1" smtClean="0">
                <a:latin typeface="Consolas"/>
                <a:cs typeface="Consolas"/>
              </a:rPr>
              <a:t>WorkletMapTopology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983700"/>
            <a:ext cx="9068559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onsolas"/>
                <a:cs typeface="Consolas"/>
              </a:rPr>
              <a:t>struct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MyWorklet</a:t>
            </a:r>
            <a:r>
              <a:rPr lang="en-US" sz="1400" dirty="0" smtClean="0">
                <a:latin typeface="Consolas"/>
                <a:cs typeface="Consolas"/>
              </a:rPr>
              <a:t> : public 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worklet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WorkletMapTopology</a:t>
            </a:r>
            <a:r>
              <a:rPr lang="en-US" sz="1400" dirty="0" smtClean="0">
                <a:latin typeface="Consolas"/>
                <a:cs typeface="Consolas"/>
              </a:rPr>
              <a:t>&lt;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TopologyElementTagPoint</a:t>
            </a:r>
            <a:r>
              <a:rPr lang="en-US" sz="1400" dirty="0" smtClean="0">
                <a:latin typeface="Consolas"/>
                <a:cs typeface="Consolas"/>
              </a:rPr>
              <a:t>,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                                                        </a:t>
            </a:r>
            <a:r>
              <a:rPr lang="en-US" sz="1400" dirty="0" err="1" smtClean="0">
                <a:latin typeface="Consolas"/>
                <a:cs typeface="Consolas"/>
              </a:rPr>
              <a:t>vtkm</a:t>
            </a:r>
            <a:r>
              <a:rPr lang="en-US" sz="1400" dirty="0" smtClean="0">
                <a:latin typeface="Consolas"/>
                <a:cs typeface="Consolas"/>
              </a:rPr>
              <a:t>::</a:t>
            </a:r>
            <a:r>
              <a:rPr lang="en-US" sz="1400" dirty="0" err="1" smtClean="0">
                <a:latin typeface="Consolas"/>
                <a:cs typeface="Consolas"/>
              </a:rPr>
              <a:t>TopologyElementTagCell</a:t>
            </a:r>
            <a:r>
              <a:rPr lang="en-US" sz="1400" dirty="0" smtClean="0">
                <a:latin typeface="Consolas"/>
                <a:cs typeface="Consolas"/>
              </a:rPr>
              <a:t>&gt;</a:t>
            </a:r>
          </a:p>
          <a:p>
            <a:r>
              <a:rPr lang="en-US" sz="1400" dirty="0" smtClean="0">
                <a:latin typeface="Consolas"/>
                <a:cs typeface="Consolas"/>
              </a:rPr>
              <a:t>{</a:t>
            </a:r>
          </a:p>
          <a:p>
            <a:r>
              <a:rPr lang="en-US" sz="1400" dirty="0" smtClean="0">
                <a:latin typeface="Consolas"/>
                <a:cs typeface="Consolas"/>
              </a:rPr>
              <a:t>  </a:t>
            </a:r>
            <a:r>
              <a:rPr lang="en-US" sz="1400" dirty="0" err="1" smtClean="0">
                <a:latin typeface="Consolas"/>
                <a:cs typeface="Consolas"/>
              </a:rPr>
              <a:t>typedef</a:t>
            </a:r>
            <a:r>
              <a:rPr lang="en-US" sz="1400" dirty="0" smtClean="0">
                <a:latin typeface="Consolas"/>
                <a:cs typeface="Consolas"/>
              </a:rPr>
              <a:t> void </a:t>
            </a:r>
            <a:r>
              <a:rPr lang="en-US" sz="1400" dirty="0" err="1" smtClean="0">
                <a:solidFill>
                  <a:srgbClr val="5AFFFF"/>
                </a:solidFill>
                <a:latin typeface="Consolas"/>
                <a:cs typeface="Consolas"/>
              </a:rPr>
              <a:t>ControlSignature</a:t>
            </a:r>
            <a:r>
              <a:rPr lang="en-US" sz="1400" dirty="0" smtClean="0">
                <a:latin typeface="Consolas"/>
                <a:cs typeface="Consolas"/>
              </a:rPr>
              <a:t>(</a:t>
            </a:r>
            <a:r>
              <a:rPr lang="en-US" sz="1400" dirty="0" err="1" smtClean="0">
                <a:solidFill>
                  <a:srgbClr val="FC4D56"/>
                </a:solidFill>
                <a:latin typeface="Consolas"/>
                <a:cs typeface="Consolas"/>
              </a:rPr>
              <a:t>TopologyIn</a:t>
            </a:r>
            <a:r>
              <a:rPr lang="en-US" sz="1400" dirty="0" smtClean="0">
                <a:solidFill>
                  <a:srgbClr val="FC4D56"/>
                </a:solidFill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topology,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                            </a:t>
            </a:r>
            <a:r>
              <a:rPr lang="en-US" sz="1400" dirty="0" err="1" smtClean="0">
                <a:solidFill>
                  <a:srgbClr val="FC4D56"/>
                </a:solidFill>
                <a:latin typeface="Consolas"/>
                <a:cs typeface="Consolas"/>
              </a:rPr>
              <a:t>FieldInFrom</a:t>
            </a:r>
            <a:r>
              <a:rPr lang="en-US" sz="1400" dirty="0" smtClean="0">
                <a:latin typeface="Consolas"/>
                <a:cs typeface="Consolas"/>
              </a:rPr>
              <a:t>&lt;</a:t>
            </a:r>
            <a:r>
              <a:rPr lang="en-US" sz="1400" dirty="0" smtClean="0">
                <a:solidFill>
                  <a:srgbClr val="FC4D56"/>
                </a:solidFill>
                <a:latin typeface="Consolas"/>
                <a:cs typeface="Consolas"/>
              </a:rPr>
              <a:t>Scalar</a:t>
            </a:r>
            <a:r>
              <a:rPr lang="en-US" sz="1400" dirty="0" smtClean="0">
                <a:latin typeface="Consolas"/>
                <a:cs typeface="Consolas"/>
              </a:rPr>
              <a:t>&gt; </a:t>
            </a:r>
            <a:r>
              <a:rPr lang="en-US" sz="1400" dirty="0" err="1" smtClean="0">
                <a:latin typeface="Consolas"/>
                <a:cs typeface="Consolas"/>
              </a:rPr>
              <a:t>inField</a:t>
            </a:r>
            <a:r>
              <a:rPr lang="en-US" sz="1400" dirty="0" smtClean="0">
                <a:latin typeface="Consolas"/>
                <a:cs typeface="Consolas"/>
              </a:rPr>
              <a:t>,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                            </a:t>
            </a:r>
            <a:r>
              <a:rPr lang="en-US" sz="1400" dirty="0" err="1" smtClean="0">
                <a:solidFill>
                  <a:srgbClr val="FC4D56"/>
                </a:solidFill>
                <a:latin typeface="Consolas"/>
                <a:cs typeface="Consolas"/>
              </a:rPr>
              <a:t>FieldOut</a:t>
            </a:r>
            <a:r>
              <a:rPr lang="en-US" sz="1400" dirty="0" smtClean="0">
                <a:latin typeface="Consolas"/>
                <a:cs typeface="Consolas"/>
              </a:rPr>
              <a:t>&lt;</a:t>
            </a:r>
            <a:r>
              <a:rPr lang="en-US" sz="1400" dirty="0" smtClean="0">
                <a:solidFill>
                  <a:srgbClr val="FC4D56"/>
                </a:solidFill>
                <a:latin typeface="Consolas"/>
                <a:cs typeface="Consolas"/>
              </a:rPr>
              <a:t>Scalar</a:t>
            </a:r>
            <a:r>
              <a:rPr lang="en-US" sz="1400" dirty="0" smtClean="0">
                <a:latin typeface="Consolas"/>
                <a:cs typeface="Consolas"/>
              </a:rPr>
              <a:t>&gt; </a:t>
            </a:r>
            <a:r>
              <a:rPr lang="en-US" sz="1400" dirty="0" err="1" smtClean="0">
                <a:latin typeface="Consolas"/>
                <a:cs typeface="Consolas"/>
              </a:rPr>
              <a:t>outCells</a:t>
            </a:r>
            <a:r>
              <a:rPr lang="en-US" sz="1400" dirty="0" smtClean="0">
                <a:latin typeface="Consolas"/>
                <a:cs typeface="Consolas"/>
              </a:rPr>
              <a:t>)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typedef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smtClean="0">
                <a:solidFill>
                  <a:srgbClr val="FC4D56"/>
                </a:solidFill>
                <a:latin typeface="Consolas"/>
                <a:cs typeface="Consolas"/>
              </a:rPr>
              <a:t>_3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solidFill>
                  <a:srgbClr val="5AFFFF"/>
                </a:solidFill>
                <a:latin typeface="Consolas"/>
                <a:cs typeface="Consolas"/>
              </a:rPr>
              <a:t>ExecutionSignature</a:t>
            </a:r>
            <a:r>
              <a:rPr lang="en-US" sz="1400" dirty="0" smtClean="0">
                <a:latin typeface="Consolas"/>
                <a:cs typeface="Consolas"/>
              </a:rPr>
              <a:t>(</a:t>
            </a:r>
            <a:r>
              <a:rPr lang="en-US" sz="1400" dirty="0" err="1" smtClean="0">
                <a:solidFill>
                  <a:srgbClr val="FC4D56"/>
                </a:solidFill>
                <a:latin typeface="Consolas"/>
                <a:cs typeface="Consolas"/>
              </a:rPr>
              <a:t>CellShape</a:t>
            </a:r>
            <a:r>
              <a:rPr lang="en-US" sz="1400" dirty="0" smtClean="0">
                <a:latin typeface="Consolas"/>
                <a:cs typeface="Consolas"/>
              </a:rPr>
              <a:t>, </a:t>
            </a:r>
            <a:r>
              <a:rPr lang="en-US" sz="1400" dirty="0" smtClean="0">
                <a:solidFill>
                  <a:srgbClr val="FC4D56"/>
                </a:solidFill>
                <a:latin typeface="Consolas"/>
                <a:cs typeface="Consolas"/>
              </a:rPr>
              <a:t>_2</a:t>
            </a:r>
            <a:r>
              <a:rPr lang="en-US" sz="1400" dirty="0" smtClean="0">
                <a:latin typeface="Consolas"/>
                <a:cs typeface="Consolas"/>
              </a:rPr>
              <a:t>);</a:t>
            </a:r>
          </a:p>
          <a:p>
            <a:endParaRPr lang="en-US" sz="1400" dirty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  template&lt;</a:t>
            </a:r>
            <a:r>
              <a:rPr lang="en-US" sz="1400" dirty="0" err="1" smtClean="0">
                <a:latin typeface="Consolas"/>
                <a:cs typeface="Consolas"/>
              </a:rPr>
              <a:t>typename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CellShapeTag</a:t>
            </a:r>
            <a:r>
              <a:rPr lang="en-US" sz="1400" dirty="0" smtClean="0">
                <a:latin typeface="Consolas"/>
                <a:cs typeface="Consolas"/>
              </a:rPr>
              <a:t>, </a:t>
            </a:r>
            <a:r>
              <a:rPr lang="en-US" sz="1400" dirty="0" err="1" smtClean="0">
                <a:latin typeface="Consolas"/>
                <a:cs typeface="Consolas"/>
              </a:rPr>
              <a:t>typename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InValues</a:t>
            </a:r>
            <a:r>
              <a:rPr lang="en-US" sz="1400" dirty="0" smtClean="0">
                <a:latin typeface="Consolas"/>
                <a:cs typeface="Consolas"/>
              </a:rPr>
              <a:t>&gt;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VTKM_EXEC_EXPORT</a:t>
            </a:r>
          </a:p>
          <a:p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T operator()(</a:t>
            </a:r>
            <a:r>
              <a:rPr lang="en-US" sz="1400" dirty="0" err="1" smtClean="0">
                <a:latin typeface="Consolas"/>
                <a:cs typeface="Consolas"/>
              </a:rPr>
              <a:t>CellShapeTag</a:t>
            </a:r>
            <a:r>
              <a:rPr lang="en-US" sz="1400" dirty="0" smtClean="0">
                <a:latin typeface="Consolas"/>
                <a:cs typeface="Consolas"/>
              </a:rPr>
              <a:t> shape, </a:t>
            </a:r>
            <a:r>
              <a:rPr lang="en-US" sz="1400" dirty="0" err="1" smtClean="0">
                <a:latin typeface="Consolas"/>
                <a:cs typeface="Consolas"/>
              </a:rPr>
              <a:t>const</a:t>
            </a:r>
            <a:r>
              <a:rPr lang="en-US" sz="1400" dirty="0" smtClean="0"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InValues</a:t>
            </a:r>
            <a:r>
              <a:rPr lang="en-US" sz="1400" dirty="0" smtClean="0">
                <a:latin typeface="Consolas"/>
                <a:cs typeface="Consolas"/>
              </a:rPr>
              <a:t> &amp;</a:t>
            </a:r>
            <a:r>
              <a:rPr lang="en-US" sz="1400" dirty="0" err="1" smtClean="0">
                <a:latin typeface="Consolas"/>
                <a:cs typeface="Consolas"/>
              </a:rPr>
              <a:t>inValues</a:t>
            </a:r>
            <a:r>
              <a:rPr lang="en-US" sz="1400" dirty="0" smtClean="0">
                <a:latin typeface="Consolas"/>
                <a:cs typeface="Consolas"/>
              </a:rPr>
              <a:t>) </a:t>
            </a:r>
            <a:r>
              <a:rPr lang="en-US" sz="1400" dirty="0" err="1" smtClean="0">
                <a:latin typeface="Consolas"/>
                <a:cs typeface="Consolas"/>
              </a:rPr>
              <a:t>const</a:t>
            </a:r>
            <a:endParaRPr lang="en-US" sz="1400" dirty="0" smtClean="0">
              <a:latin typeface="Consolas"/>
              <a:cs typeface="Consolas"/>
            </a:endParaRPr>
          </a:p>
          <a:p>
            <a:r>
              <a:rPr lang="en-US" sz="1400" dirty="0" smtClean="0">
                <a:latin typeface="Consolas"/>
                <a:cs typeface="Consolas"/>
              </a:rPr>
              <a:t>  {</a:t>
            </a:r>
          </a:p>
          <a:p>
            <a:r>
              <a:rPr lang="en-US" sz="1400" dirty="0" smtClean="0">
                <a:latin typeface="Consolas"/>
                <a:cs typeface="Consolas"/>
              </a:rPr>
              <a:t>    // Operate using shape...</a:t>
            </a:r>
            <a:endParaRPr lang="en-US" sz="14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02793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olas"/>
                <a:cs typeface="Consolas"/>
              </a:rPr>
              <a:t>#include &lt;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/exec/</a:t>
            </a:r>
            <a:r>
              <a:rPr lang="en-US" dirty="0" err="1" smtClean="0">
                <a:latin typeface="Consolas"/>
                <a:cs typeface="Consolas"/>
              </a:rPr>
              <a:t>ParametricCoordinates.h</a:t>
            </a:r>
            <a:r>
              <a:rPr lang="en-US" dirty="0" smtClean="0">
                <a:latin typeface="Consolas"/>
                <a:cs typeface="Consolas"/>
              </a:rPr>
              <a:t>&gt;</a:t>
            </a:r>
          </a:p>
          <a:p>
            <a:pPr lvl="1"/>
            <a:r>
              <a:rPr lang="en-US" dirty="0" smtClean="0"/>
              <a:t>Convert between world coordinates and parametric coordinates (locations in the cell are always in the range [0,1])</a:t>
            </a:r>
          </a:p>
          <a:p>
            <a:r>
              <a:rPr lang="en-US" dirty="0" smtClean="0">
                <a:latin typeface="Consolas"/>
                <a:cs typeface="Consolas"/>
              </a:rPr>
              <a:t>#include &lt;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/exec/</a:t>
            </a:r>
            <a:r>
              <a:rPr lang="en-US" dirty="0" err="1" smtClean="0">
                <a:latin typeface="Consolas"/>
                <a:cs typeface="Consolas"/>
              </a:rPr>
              <a:t>CellInterpolate.h</a:t>
            </a:r>
            <a:r>
              <a:rPr lang="en-US" dirty="0" smtClean="0">
                <a:latin typeface="Consolas"/>
                <a:cs typeface="Consolas"/>
              </a:rPr>
              <a:t>&gt;</a:t>
            </a:r>
          </a:p>
          <a:p>
            <a:pPr lvl="1"/>
            <a:r>
              <a:rPr lang="en-US" dirty="0" smtClean="0"/>
              <a:t>Given a group of field coordinates </a:t>
            </a:r>
            <a:r>
              <a:rPr lang="en-US" dirty="0" smtClean="0">
                <a:latin typeface="+mn-lt"/>
              </a:rPr>
              <a:t>an</a:t>
            </a:r>
            <a:r>
              <a:rPr lang="en-US" dirty="0" smtClean="0"/>
              <a:t>d a parametric coordinate, interpolates the field to that point.</a:t>
            </a:r>
          </a:p>
          <a:p>
            <a:r>
              <a:rPr lang="en-US" dirty="0" smtClean="0">
                <a:latin typeface="Consolas"/>
                <a:cs typeface="Consolas"/>
              </a:rPr>
              <a:t>#include &lt;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/exec/</a:t>
            </a:r>
            <a:r>
              <a:rPr lang="en-US" dirty="0" err="1" smtClean="0">
                <a:latin typeface="Consolas"/>
                <a:cs typeface="Consolas"/>
              </a:rPr>
              <a:t>CellDerivative.h</a:t>
            </a:r>
            <a:r>
              <a:rPr lang="en-US" dirty="0" smtClean="0">
                <a:latin typeface="Consolas"/>
                <a:cs typeface="Consolas"/>
              </a:rPr>
              <a:t>&gt;</a:t>
            </a:r>
          </a:p>
          <a:p>
            <a:pPr lvl="1"/>
            <a:r>
              <a:rPr lang="en-US" dirty="0" smtClean="0"/>
              <a:t>Given a group of field coordinates and a parametric coordinate, computes the derivative (gradient) of the field at that point.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5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78819"/>
            <a:ext cx="9144000" cy="5900368"/>
            <a:chOff x="0" y="510853"/>
            <a:chExt cx="9144000" cy="590036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37760" y="533400"/>
              <a:ext cx="4206240" cy="439026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r="50014"/>
            <a:stretch/>
          </p:blipFill>
          <p:spPr>
            <a:xfrm rot="5400000">
              <a:off x="554366" y="-20965"/>
              <a:ext cx="2887196" cy="399592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100666" y="2243667"/>
              <a:ext cx="613834" cy="825500"/>
            </a:xfrm>
            <a:prstGeom prst="rect">
              <a:avLst/>
            </a:prstGeom>
            <a:noFill/>
            <a:ln w="28575" cmpd="sng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76200" cmpd="sng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624576" y="3936998"/>
              <a:ext cx="77724" cy="50292"/>
            </a:xfrm>
            <a:prstGeom prst="rect">
              <a:avLst/>
            </a:prstGeom>
            <a:noFill/>
            <a:ln w="12700" cmpd="sng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76200" cmpd="sng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3405794"/>
              <a:ext cx="15210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AMD x86</a:t>
              </a:r>
              <a:endParaRPr lang="en-US" sz="2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90621" y="4923664"/>
              <a:ext cx="19533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NVIDIA GPU</a:t>
              </a:r>
              <a:endParaRPr lang="en-US" sz="28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2852" y="3735915"/>
              <a:ext cx="613834" cy="825500"/>
            </a:xfrm>
            <a:prstGeom prst="rect">
              <a:avLst/>
            </a:prstGeom>
            <a:noFill/>
            <a:ln w="28575" cmpd="sng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76200" cmpd="sng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432913" y="4780898"/>
              <a:ext cx="77724" cy="50292"/>
            </a:xfrm>
            <a:prstGeom prst="rect">
              <a:avLst/>
            </a:prstGeom>
            <a:noFill/>
            <a:ln w="12700" cmpd="sng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76200" cmpd="sng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3810000"/>
              <a:ext cx="1828545" cy="1077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Full x86 Core</a:t>
              </a:r>
            </a:p>
            <a:p>
              <a:r>
                <a:rPr lang="en-US" sz="1600" dirty="0" smtClean="0"/>
                <a:t> + Associated Cache</a:t>
              </a:r>
            </a:p>
            <a:p>
              <a:r>
                <a:rPr lang="en-US" sz="1600" dirty="0"/>
                <a:t>6</a:t>
              </a:r>
              <a:r>
                <a:rPr lang="en-US" sz="1600" dirty="0" smtClean="0"/>
                <a:t> cores per die</a:t>
              </a:r>
            </a:p>
            <a:p>
              <a:r>
                <a:rPr lang="en-US" sz="1600" dirty="0" smtClean="0"/>
                <a:t>MPI-Only feasible</a:t>
              </a:r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45879" y="5334000"/>
              <a:ext cx="2857573" cy="1077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2,880 cores collected in 15 SMX</a:t>
              </a:r>
            </a:p>
            <a:p>
              <a:r>
                <a:rPr lang="en-US" sz="1600" dirty="0" smtClean="0"/>
                <a:t>Shared PC, Cache, </a:t>
              </a:r>
              <a:r>
                <a:rPr lang="en-US" sz="1600" dirty="0" err="1" smtClean="0"/>
                <a:t>Mem</a:t>
              </a:r>
              <a:r>
                <a:rPr lang="en-US" sz="1600" dirty="0" smtClean="0"/>
                <a:t> Fetches</a:t>
              </a:r>
            </a:p>
            <a:p>
              <a:r>
                <a:rPr lang="en-US" sz="1600" dirty="0" smtClean="0"/>
                <a:t>Reduced control logic</a:t>
              </a:r>
            </a:p>
            <a:p>
              <a:r>
                <a:rPr lang="en-US" sz="1600" dirty="0" smtClean="0"/>
                <a:t>MPI-Only not feasible</a:t>
              </a:r>
              <a:endParaRPr lang="en-US" sz="1600" dirty="0"/>
            </a:p>
          </p:txBody>
        </p:sp>
        <p:cxnSp>
          <p:nvCxnSpPr>
            <p:cNvPr id="12" name="Straight Connector 11"/>
            <p:cNvCxnSpPr>
              <a:stCxn id="4" idx="2"/>
              <a:endCxn id="8" idx="0"/>
            </p:cNvCxnSpPr>
            <p:nvPr/>
          </p:nvCxnSpPr>
          <p:spPr>
            <a:xfrm>
              <a:off x="1407583" y="3069167"/>
              <a:ext cx="1942186" cy="666748"/>
            </a:xfrm>
            <a:prstGeom prst="line">
              <a:avLst/>
            </a:prstGeom>
            <a:ln w="3175" cmpd="sng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5" idx="1"/>
              <a:endCxn id="9" idx="3"/>
            </p:cNvCxnSpPr>
            <p:nvPr/>
          </p:nvCxnSpPr>
          <p:spPr>
            <a:xfrm flipH="1">
              <a:off x="3510637" y="3962144"/>
              <a:ext cx="2113939" cy="843900"/>
            </a:xfrm>
            <a:prstGeom prst="line">
              <a:avLst/>
            </a:prstGeom>
            <a:ln w="3175" cmpd="sng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4144235" y="574125"/>
              <a:ext cx="182880" cy="88900"/>
              <a:chOff x="5401535" y="5010659"/>
              <a:chExt cx="182880" cy="8890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5401535" y="5055109"/>
                <a:ext cx="182880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401535" y="5010659"/>
                <a:ext cx="0" cy="8890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5584415" y="5010659"/>
                <a:ext cx="0" cy="8890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4275468" y="510853"/>
              <a:ext cx="4005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1mm</a:t>
              </a:r>
              <a:endParaRPr lang="en-US" sz="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38400" y="4018073"/>
              <a:ext cx="5759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 x86</a:t>
              </a:r>
            </a:p>
            <a:p>
              <a:r>
                <a:rPr lang="en-US" sz="1400" dirty="0" smtClean="0"/>
                <a:t>core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44913" y="4848879"/>
              <a:ext cx="7873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 </a:t>
              </a:r>
              <a:r>
                <a:rPr lang="en-US" sz="1400" dirty="0" err="1" smtClean="0"/>
                <a:t>Kepler</a:t>
              </a:r>
              <a:endParaRPr lang="en-US" sz="1400" dirty="0" smtClean="0"/>
            </a:p>
            <a:p>
              <a:r>
                <a:rPr lang="en-US" sz="1400" dirty="0" smtClean="0"/>
                <a:t>“core”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9498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Handling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7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 Signaled with Exceptions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error, Dax toolkit throws a subclass of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cont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smtClean="0">
                <a:solidFill>
                  <a:srgbClr val="66FFFF"/>
                </a:solidFill>
                <a:latin typeface="Consolas"/>
                <a:cs typeface="Consolas"/>
              </a:rPr>
              <a:t>Error</a:t>
            </a:r>
            <a:endParaRPr lang="en-US" dirty="0">
              <a:solidFill>
                <a:srgbClr val="66FFFF"/>
              </a:solidFill>
              <a:latin typeface="Consolas"/>
              <a:cs typeface="Consola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0305" y="1981200"/>
            <a:ext cx="6403390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#include </a:t>
            </a:r>
            <a:r>
              <a:rPr lang="en-US" dirty="0" smtClean="0">
                <a:latin typeface="Consolas"/>
                <a:cs typeface="Consolas"/>
              </a:rPr>
              <a:t>&lt;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/</a:t>
            </a:r>
            <a:r>
              <a:rPr lang="en-US" dirty="0" err="1">
                <a:latin typeface="Consolas"/>
                <a:cs typeface="Consolas"/>
              </a:rPr>
              <a:t>cont</a:t>
            </a:r>
            <a:r>
              <a:rPr lang="en-US" dirty="0">
                <a:latin typeface="Consolas"/>
                <a:cs typeface="Consolas"/>
              </a:rPr>
              <a:t>/</a:t>
            </a:r>
            <a:r>
              <a:rPr lang="en-US" dirty="0" err="1">
                <a:latin typeface="Consolas"/>
                <a:cs typeface="Consolas"/>
              </a:rPr>
              <a:t>Error.h</a:t>
            </a:r>
            <a:r>
              <a:rPr lang="en-US" dirty="0" smtClean="0">
                <a:latin typeface="Consolas"/>
                <a:cs typeface="Consolas"/>
              </a:rPr>
              <a:t>&gt;</a:t>
            </a:r>
          </a:p>
          <a:p>
            <a:endParaRPr lang="en-US" dirty="0">
              <a:latin typeface="Consolas"/>
              <a:cs typeface="Consolas"/>
            </a:endParaRPr>
          </a:p>
          <a:p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main(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argc</a:t>
            </a:r>
            <a:r>
              <a:rPr lang="en-US" dirty="0">
                <a:latin typeface="Consolas"/>
                <a:cs typeface="Consolas"/>
              </a:rPr>
              <a:t>, char **</a:t>
            </a:r>
            <a:r>
              <a:rPr lang="en-US" dirty="0" err="1">
                <a:latin typeface="Consolas"/>
                <a:cs typeface="Consolas"/>
              </a:rPr>
              <a:t>argv</a:t>
            </a:r>
            <a:r>
              <a:rPr lang="en-US" dirty="0" smtClean="0">
                <a:latin typeface="Consolas"/>
                <a:cs typeface="Consolas"/>
              </a:rPr>
              <a:t>)</a:t>
            </a:r>
          </a:p>
          <a:p>
            <a:r>
              <a:rPr lang="en-US" dirty="0" smtClean="0">
                <a:latin typeface="Consolas"/>
                <a:cs typeface="Consolas"/>
              </a:rPr>
              <a:t>{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 smtClean="0">
                <a:latin typeface="Consolas"/>
                <a:cs typeface="Consolas"/>
              </a:rPr>
              <a:t>  try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</a:t>
            </a:r>
            <a:r>
              <a:rPr lang="en-US" dirty="0">
                <a:latin typeface="Consolas"/>
                <a:cs typeface="Consolas"/>
              </a:rPr>
              <a:t>{</a:t>
            </a:r>
          </a:p>
          <a:p>
            <a:r>
              <a:rPr lang="en-US" dirty="0" smtClean="0">
                <a:latin typeface="Consolas"/>
                <a:cs typeface="Consolas"/>
              </a:rPr>
              <a:t>    /</a:t>
            </a:r>
            <a:r>
              <a:rPr lang="en-US" dirty="0">
                <a:latin typeface="Consolas"/>
                <a:cs typeface="Consolas"/>
              </a:rPr>
              <a:t>/ Do something cool with </a:t>
            </a:r>
            <a:r>
              <a:rPr lang="en-US" dirty="0" smtClean="0">
                <a:latin typeface="Consolas"/>
                <a:cs typeface="Consolas"/>
              </a:rPr>
              <a:t>VTK-m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/</a:t>
            </a:r>
            <a:r>
              <a:rPr lang="en-US" dirty="0">
                <a:latin typeface="Consolas"/>
                <a:cs typeface="Consolas"/>
              </a:rPr>
              <a:t>/ ...</a:t>
            </a:r>
          </a:p>
          <a:p>
            <a:r>
              <a:rPr lang="en-US" dirty="0" smtClean="0">
                <a:latin typeface="Consolas"/>
                <a:cs typeface="Consolas"/>
              </a:rPr>
              <a:t>    }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 smtClean="0">
                <a:latin typeface="Consolas"/>
                <a:cs typeface="Consolas"/>
              </a:rPr>
              <a:t>  catch (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</a:t>
            </a:r>
            <a:r>
              <a:rPr lang="en-US" dirty="0">
                <a:latin typeface="Consolas"/>
                <a:cs typeface="Consolas"/>
              </a:rPr>
              <a:t>:</a:t>
            </a:r>
            <a:r>
              <a:rPr lang="en-US" dirty="0" err="1">
                <a:latin typeface="Consolas"/>
                <a:cs typeface="Consolas"/>
              </a:rPr>
              <a:t>cont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>
                <a:solidFill>
                  <a:srgbClr val="66FFFF"/>
                </a:solidFill>
                <a:latin typeface="Consolas"/>
                <a:cs typeface="Consolas"/>
              </a:rPr>
              <a:t>Error</a:t>
            </a:r>
            <a:r>
              <a:rPr lang="en-US" dirty="0">
                <a:latin typeface="Consolas"/>
                <a:cs typeface="Consolas"/>
              </a:rPr>
              <a:t> error</a:t>
            </a:r>
            <a:r>
              <a:rPr lang="en-US" dirty="0" smtClean="0">
                <a:latin typeface="Consolas"/>
                <a:cs typeface="Consolas"/>
              </a:rPr>
              <a:t>)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</a:t>
            </a:r>
            <a:r>
              <a:rPr lang="en-US" dirty="0">
                <a:latin typeface="Consolas"/>
                <a:cs typeface="Consolas"/>
              </a:rPr>
              <a:t>{</a:t>
            </a:r>
          </a:p>
          <a:p>
            <a:r>
              <a:rPr lang="en-US" dirty="0" smtClean="0">
                <a:latin typeface="Consolas"/>
                <a:cs typeface="Consolas"/>
              </a:rPr>
              <a:t>    </a:t>
            </a:r>
            <a:r>
              <a:rPr lang="en-US" dirty="0" err="1" smtClean="0">
                <a:latin typeface="Consolas"/>
                <a:cs typeface="Consolas"/>
              </a:rPr>
              <a:t>std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 err="1">
                <a:latin typeface="Consolas"/>
                <a:cs typeface="Consolas"/>
              </a:rPr>
              <a:t>cout</a:t>
            </a:r>
            <a:r>
              <a:rPr lang="en-US" dirty="0">
                <a:latin typeface="Consolas"/>
                <a:cs typeface="Consolas"/>
              </a:rPr>
              <a:t> &lt;&lt; </a:t>
            </a:r>
            <a:r>
              <a:rPr lang="en-US" dirty="0" err="1">
                <a:latin typeface="Consolas"/>
                <a:cs typeface="Consolas"/>
              </a:rPr>
              <a:t>error.GetMessage</a:t>
            </a:r>
            <a:r>
              <a:rPr lang="en-US" dirty="0">
                <a:latin typeface="Consolas"/>
                <a:cs typeface="Consolas"/>
              </a:rPr>
              <a:t>() &lt;&lt; </a:t>
            </a:r>
            <a:r>
              <a:rPr lang="en-US" dirty="0" err="1">
                <a:latin typeface="Consolas"/>
                <a:cs typeface="Consolas"/>
              </a:rPr>
              <a:t>std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 err="1">
                <a:latin typeface="Consolas"/>
                <a:cs typeface="Consolas"/>
              </a:rPr>
              <a:t>endl</a:t>
            </a:r>
            <a:r>
              <a:rPr lang="en-US" dirty="0" smtClean="0">
                <a:latin typeface="Consolas"/>
                <a:cs typeface="Consolas"/>
              </a:rPr>
              <a:t>;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</a:t>
            </a:r>
            <a:r>
              <a:rPr lang="en-US" dirty="0">
                <a:latin typeface="Consolas"/>
                <a:cs typeface="Consolas"/>
              </a:rPr>
              <a:t>return 1;</a:t>
            </a:r>
          </a:p>
          <a:p>
            <a:r>
              <a:rPr lang="en-US" dirty="0" smtClean="0">
                <a:latin typeface="Consolas"/>
                <a:cs typeface="Consolas"/>
              </a:rPr>
              <a:t>    }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 smtClean="0">
                <a:latin typeface="Consolas"/>
                <a:cs typeface="Consolas"/>
              </a:rPr>
              <a:t>  return </a:t>
            </a:r>
            <a:r>
              <a:rPr lang="en-US" dirty="0">
                <a:latin typeface="Consolas"/>
                <a:cs typeface="Consolas"/>
              </a:rPr>
              <a:t>0</a:t>
            </a:r>
            <a:r>
              <a:rPr lang="en-US" dirty="0" smtClean="0">
                <a:latin typeface="Consolas"/>
                <a:cs typeface="Consolas"/>
              </a:rPr>
              <a:t>;</a:t>
            </a:r>
          </a:p>
          <a:p>
            <a:r>
              <a:rPr lang="en-US" dirty="0" smtClean="0">
                <a:latin typeface="Consolas"/>
                <a:cs typeface="Consolas"/>
              </a:rPr>
              <a:t>}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48816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cont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ErrorControlAssert</a:t>
            </a:r>
            <a:endParaRPr lang="en-US" dirty="0" smtClean="0">
              <a:solidFill>
                <a:srgbClr val="66FFFF"/>
              </a:solidFill>
              <a:latin typeface="Consolas"/>
              <a:cs typeface="Consolas"/>
            </a:endParaRPr>
          </a:p>
          <a:p>
            <a:pPr lvl="1"/>
            <a:r>
              <a:rPr lang="en-US" dirty="0" smtClean="0"/>
              <a:t>VTK-m fails an assertion. This might be a bad parameter value (such as an index out of range) with the check removed in release builds.</a:t>
            </a:r>
          </a:p>
          <a:p>
            <a:r>
              <a:rPr lang="en-US" dirty="0" err="1">
                <a:latin typeface="Consolas"/>
                <a:cs typeface="Consolas"/>
              </a:rPr>
              <a:t>vtkm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 err="1">
                <a:latin typeface="Consolas"/>
                <a:cs typeface="Consolas"/>
              </a:rPr>
              <a:t>cont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ErrorControlBadType</a:t>
            </a:r>
            <a:endParaRPr lang="en-US" dirty="0">
              <a:solidFill>
                <a:srgbClr val="66FFFF"/>
              </a:solidFill>
              <a:latin typeface="Consolas"/>
              <a:cs typeface="Consolas"/>
            </a:endParaRPr>
          </a:p>
          <a:p>
            <a:pPr lvl="1"/>
            <a:r>
              <a:rPr lang="en-US" dirty="0"/>
              <a:t>A VTK-m </a:t>
            </a:r>
            <a:r>
              <a:rPr lang="en-US" dirty="0" smtClean="0"/>
              <a:t>encounters an unexpected, invalid, or unknown type.</a:t>
            </a:r>
            <a:endParaRPr lang="en-US" dirty="0"/>
          </a:p>
          <a:p>
            <a:r>
              <a:rPr lang="en-US" dirty="0" err="1">
                <a:latin typeface="Consolas"/>
                <a:cs typeface="Consolas"/>
              </a:rPr>
              <a:t>vtkm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 err="1">
                <a:latin typeface="Consolas"/>
                <a:cs typeface="Consolas"/>
              </a:rPr>
              <a:t>cont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ErrorControlBadValue</a:t>
            </a:r>
            <a:endParaRPr lang="en-US" dirty="0">
              <a:solidFill>
                <a:srgbClr val="66FFFF"/>
              </a:solidFill>
              <a:latin typeface="Consolas"/>
              <a:cs typeface="Consolas"/>
            </a:endParaRPr>
          </a:p>
          <a:p>
            <a:pPr lvl="1"/>
            <a:r>
              <a:rPr lang="en-US" dirty="0"/>
              <a:t>A VTK-m function or method encounters an invalid </a:t>
            </a:r>
            <a:r>
              <a:rPr lang="en-US" dirty="0" smtClean="0"/>
              <a:t>value.</a:t>
            </a:r>
            <a:endParaRPr lang="en-US" dirty="0"/>
          </a:p>
          <a:p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cont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ErrorControlInternal</a:t>
            </a:r>
            <a:endParaRPr lang="en-US" dirty="0" smtClean="0">
              <a:solidFill>
                <a:srgbClr val="66FFFF"/>
              </a:solidFill>
              <a:latin typeface="Consolas"/>
              <a:cs typeface="Consolas"/>
            </a:endParaRPr>
          </a:p>
          <a:p>
            <a:pPr lvl="1"/>
            <a:r>
              <a:rPr lang="en-US" dirty="0" smtClean="0"/>
              <a:t>VTK-m detects an internal state that should never be reached. This error usually indicates a bug in VTK-m or, at best, VTK-m failed to detect an invalid input.</a:t>
            </a:r>
          </a:p>
          <a:p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cont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ErrorControlOutOfMemory</a:t>
            </a:r>
            <a:endParaRPr lang="en-US" dirty="0" smtClean="0">
              <a:solidFill>
                <a:srgbClr val="66FFFF"/>
              </a:solidFill>
              <a:latin typeface="Consolas"/>
              <a:cs typeface="Consolas"/>
            </a:endParaRPr>
          </a:p>
          <a:p>
            <a:pPr lvl="1"/>
            <a:r>
              <a:rPr lang="en-US" dirty="0" smtClean="0"/>
              <a:t>A VTK-m function or method tries to allocate an array and fails.</a:t>
            </a:r>
          </a:p>
        </p:txBody>
      </p:sp>
    </p:spTree>
    <p:extLst>
      <p:ext uri="{BB962C8B-B14F-4D97-AF65-F5344CB8AC3E}">
        <p14:creationId xmlns:p14="http://schemas.microsoft.com/office/powerpoint/2010/main" val="255288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Errors in Worklets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Exceptions cannot be thrown in the execution environment</a:t>
            </a:r>
          </a:p>
          <a:p>
            <a:pPr lvl="1"/>
            <a:r>
              <a:rPr lang="en-US" dirty="0" smtClean="0"/>
              <a:t>Not supported in CUDA. Problematic with multiple threads.</a:t>
            </a:r>
          </a:p>
          <a:p>
            <a:r>
              <a:rPr lang="en-US" dirty="0" smtClean="0"/>
              <a:t>All worklets have a method named </a:t>
            </a:r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RaiseError</a:t>
            </a:r>
            <a:endParaRPr lang="en-US" dirty="0" smtClean="0">
              <a:solidFill>
                <a:srgbClr val="66FFFF"/>
              </a:solidFill>
              <a:latin typeface="Consolas"/>
              <a:cs typeface="Consolas"/>
            </a:endParaRPr>
          </a:p>
          <a:p>
            <a:pPr lvl="1"/>
            <a:r>
              <a:rPr lang="en-US" dirty="0" smtClean="0"/>
              <a:t>Call this method with a message string.</a:t>
            </a:r>
          </a:p>
          <a:p>
            <a:r>
              <a:rPr lang="en-US" dirty="0" smtClean="0"/>
              <a:t>In the control environment, a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cont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solidFill>
                  <a:srgbClr val="66FFFF"/>
                </a:solidFill>
                <a:latin typeface="Consolas"/>
                <a:cs typeface="Consolas"/>
              </a:rPr>
              <a:t>ErrorExecution</a:t>
            </a:r>
            <a:r>
              <a:rPr lang="en-US" dirty="0" smtClean="0">
                <a:solidFill>
                  <a:srgbClr val="66FFFF"/>
                </a:solidFill>
              </a:rPr>
              <a:t> </a:t>
            </a:r>
            <a:r>
              <a:rPr lang="en-US" dirty="0" smtClean="0"/>
              <a:t>will be thrown with the given message</a:t>
            </a:r>
          </a:p>
          <a:p>
            <a:r>
              <a:rPr lang="en-US" dirty="0" smtClean="0"/>
              <a:t>Behaves as if the error was thrown in the </a:t>
            </a:r>
            <a:r>
              <a:rPr lang="en-US" dirty="0" err="1" smtClean="0"/>
              <a:t>worklet</a:t>
            </a:r>
            <a:endParaRPr lang="en-US" dirty="0" smtClean="0"/>
          </a:p>
          <a:p>
            <a:pPr lvl="1"/>
            <a:r>
              <a:rPr lang="en-US" dirty="0" smtClean="0"/>
              <a:t>Be aware, raising an error might not actually halt any execution.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4634" y="4272677"/>
            <a:ext cx="881473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VTKM_EXEC_EXPORT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 smtClean="0">
                <a:latin typeface="Consolas"/>
                <a:cs typeface="Consolas"/>
              </a:rPr>
              <a:t>T </a:t>
            </a:r>
            <a:r>
              <a:rPr lang="en-US" dirty="0">
                <a:latin typeface="Consolas"/>
                <a:cs typeface="Consolas"/>
              </a:rPr>
              <a:t>operator()</a:t>
            </a:r>
            <a:r>
              <a:rPr lang="en-US" dirty="0" smtClean="0">
                <a:latin typeface="Consolas"/>
                <a:cs typeface="Consolas"/>
              </a:rPr>
              <a:t>(T x</a:t>
            </a:r>
            <a:r>
              <a:rPr lang="en-US" dirty="0">
                <a:latin typeface="Consolas"/>
                <a:cs typeface="Consolas"/>
              </a:rPr>
              <a:t>) </a:t>
            </a:r>
            <a:r>
              <a:rPr lang="en-US" dirty="0" err="1" smtClean="0">
                <a:latin typeface="Consolas"/>
                <a:cs typeface="Consolas"/>
              </a:rPr>
              <a:t>const</a:t>
            </a:r>
            <a:endParaRPr lang="en-US" dirty="0" smtClean="0">
              <a:latin typeface="Consolas"/>
              <a:cs typeface="Consolas"/>
            </a:endParaRPr>
          </a:p>
          <a:p>
            <a:r>
              <a:rPr lang="en-US" dirty="0" smtClean="0">
                <a:latin typeface="Consolas"/>
                <a:cs typeface="Consolas"/>
              </a:rPr>
              <a:t>{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 smtClean="0">
                <a:latin typeface="Consolas"/>
                <a:cs typeface="Consolas"/>
              </a:rPr>
              <a:t>  if </a:t>
            </a:r>
            <a:r>
              <a:rPr lang="en-US" dirty="0">
                <a:latin typeface="Consolas"/>
                <a:cs typeface="Consolas"/>
              </a:rPr>
              <a:t>(x &lt; 0</a:t>
            </a:r>
            <a:r>
              <a:rPr lang="en-US" dirty="0" smtClean="0">
                <a:latin typeface="Consolas"/>
                <a:cs typeface="Consolas"/>
              </a:rPr>
              <a:t>)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{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 smtClean="0">
                <a:latin typeface="Consolas"/>
                <a:cs typeface="Consolas"/>
              </a:rPr>
              <a:t>    this</a:t>
            </a:r>
            <a:r>
              <a:rPr lang="en-US" dirty="0">
                <a:latin typeface="Consolas"/>
                <a:cs typeface="Consolas"/>
              </a:rPr>
              <a:t>-&gt;</a:t>
            </a:r>
            <a:r>
              <a:rPr lang="en-US" dirty="0" err="1">
                <a:solidFill>
                  <a:srgbClr val="66FFFF"/>
                </a:solidFill>
                <a:latin typeface="Consolas"/>
                <a:cs typeface="Consolas"/>
              </a:rPr>
              <a:t>RaiseError</a:t>
            </a:r>
            <a:r>
              <a:rPr lang="en-US" dirty="0">
                <a:latin typeface="Consolas"/>
                <a:cs typeface="Consolas"/>
              </a:rPr>
              <a:t>("Cannot take </a:t>
            </a:r>
            <a:r>
              <a:rPr lang="en-US" dirty="0" smtClean="0">
                <a:latin typeface="Consolas"/>
                <a:cs typeface="Consolas"/>
              </a:rPr>
              <a:t>square </a:t>
            </a:r>
            <a:r>
              <a:rPr lang="en-US" dirty="0">
                <a:latin typeface="Consolas"/>
                <a:cs typeface="Consolas"/>
              </a:rPr>
              <a:t>root of </a:t>
            </a:r>
            <a:r>
              <a:rPr lang="en-US" dirty="0" smtClean="0">
                <a:latin typeface="Consolas"/>
                <a:cs typeface="Consolas"/>
              </a:rPr>
              <a:t>negative </a:t>
            </a:r>
            <a:r>
              <a:rPr lang="en-US" dirty="0">
                <a:latin typeface="Consolas"/>
                <a:cs typeface="Consolas"/>
              </a:rPr>
              <a:t>number.");</a:t>
            </a:r>
          </a:p>
          <a:p>
            <a:r>
              <a:rPr lang="en-US" dirty="0" smtClean="0">
                <a:latin typeface="Consolas"/>
                <a:cs typeface="Consolas"/>
              </a:rPr>
              <a:t>  }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 smtClean="0">
                <a:latin typeface="Consolas"/>
                <a:cs typeface="Consolas"/>
              </a:rPr>
              <a:t>  return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</a:t>
            </a:r>
            <a:r>
              <a:rPr lang="en-US" dirty="0">
                <a:latin typeface="Consolas"/>
                <a:cs typeface="Consolas"/>
              </a:rPr>
              <a:t>:math::</a:t>
            </a:r>
            <a:r>
              <a:rPr lang="en-US" dirty="0" err="1">
                <a:latin typeface="Consolas"/>
                <a:cs typeface="Consolas"/>
              </a:rPr>
              <a:t>Sqrt</a:t>
            </a:r>
            <a:r>
              <a:rPr lang="en-US" dirty="0">
                <a:latin typeface="Consolas"/>
                <a:cs typeface="Consolas"/>
              </a:rPr>
              <a:t>(x);</a:t>
            </a:r>
          </a:p>
          <a:p>
            <a:r>
              <a:rPr lang="en-US" dirty="0" smtClean="0">
                <a:latin typeface="Consolas"/>
                <a:cs typeface="Consolas"/>
              </a:rPr>
              <a:t>}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1037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olas"/>
                <a:cs typeface="Consolas"/>
              </a:rPr>
              <a:t>VTKM_ASSERT_CONT</a:t>
            </a:r>
            <a:r>
              <a:rPr lang="en-US" dirty="0" smtClean="0"/>
              <a:t> defined in </a:t>
            </a:r>
            <a:r>
              <a:rPr lang="en-US" dirty="0" err="1" smtClean="0"/>
              <a:t>vtkm</a:t>
            </a:r>
            <a:r>
              <a:rPr lang="en-US" dirty="0" smtClean="0"/>
              <a:t>/</a:t>
            </a:r>
            <a:r>
              <a:rPr lang="en-US" dirty="0" err="1" smtClean="0"/>
              <a:t>cont</a:t>
            </a:r>
            <a:r>
              <a:rPr lang="en-US" dirty="0" smtClean="0"/>
              <a:t>/</a:t>
            </a:r>
            <a:r>
              <a:rPr lang="en-US" dirty="0" err="1" smtClean="0"/>
              <a:t>Assert.h</a:t>
            </a:r>
            <a:endParaRPr lang="en-US" dirty="0" smtClean="0"/>
          </a:p>
          <a:p>
            <a:pPr lvl="1"/>
            <a:r>
              <a:rPr lang="en-US" dirty="0" smtClean="0"/>
              <a:t>Behaves like POSIX assert except that it throws </a:t>
            </a:r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cont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ErrorControlAssert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 smtClean="0"/>
              <a:t>instead of exiting the program.</a:t>
            </a:r>
          </a:p>
          <a:p>
            <a:pPr lvl="1"/>
            <a:r>
              <a:rPr lang="en-US" dirty="0" smtClean="0"/>
              <a:t>Will be removed when </a:t>
            </a:r>
            <a:r>
              <a:rPr lang="en-US" dirty="0" smtClean="0">
                <a:latin typeface="Consolas"/>
                <a:cs typeface="Consolas"/>
              </a:rPr>
              <a:t>NDEBUG</a:t>
            </a:r>
            <a:r>
              <a:rPr lang="en-US" dirty="0" smtClean="0"/>
              <a:t> is defined.</a:t>
            </a:r>
          </a:p>
          <a:p>
            <a:pPr lvl="2"/>
            <a:r>
              <a:rPr lang="en-US" dirty="0" err="1" smtClean="0"/>
              <a:t>CMake</a:t>
            </a:r>
            <a:r>
              <a:rPr lang="en-US" dirty="0" smtClean="0"/>
              <a:t> adds this to Release builds.</a:t>
            </a:r>
          </a:p>
          <a:p>
            <a:r>
              <a:rPr lang="en-US" dirty="0" smtClean="0">
                <a:latin typeface="Consolas"/>
                <a:cs typeface="Consolas"/>
              </a:rPr>
              <a:t>VTKM_ASSERT_EXEC</a:t>
            </a:r>
            <a:r>
              <a:rPr lang="en-US" dirty="0" smtClean="0"/>
              <a:t> defined in </a:t>
            </a:r>
            <a:r>
              <a:rPr lang="en-US" dirty="0" err="1" smtClean="0"/>
              <a:t>vtkm</a:t>
            </a:r>
            <a:r>
              <a:rPr lang="en-US" dirty="0" smtClean="0"/>
              <a:t>/exec/</a:t>
            </a:r>
            <a:r>
              <a:rPr lang="en-US" dirty="0" err="1" smtClean="0"/>
              <a:t>Assert.h</a:t>
            </a:r>
            <a:endParaRPr lang="en-US" dirty="0" smtClean="0"/>
          </a:p>
          <a:p>
            <a:pPr lvl="1"/>
            <a:r>
              <a:rPr lang="en-US" dirty="0" smtClean="0"/>
              <a:t>Takes a second argument that is a </a:t>
            </a:r>
            <a:r>
              <a:rPr lang="en-US" dirty="0" err="1" smtClean="0"/>
              <a:t>worklet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Behaves like POSIX assert except that it throws </a:t>
            </a:r>
            <a:r>
              <a:rPr lang="en-US" dirty="0" smtClean="0">
                <a:latin typeface="Consolas"/>
                <a:cs typeface="Consolas"/>
              </a:rPr>
              <a:t>VTKM:</a:t>
            </a:r>
            <a:r>
              <a:rPr lang="en-US" dirty="0">
                <a:latin typeface="Consolas"/>
                <a:cs typeface="Consolas"/>
              </a:rPr>
              <a:t>:</a:t>
            </a:r>
            <a:r>
              <a:rPr lang="en-US" dirty="0" err="1">
                <a:latin typeface="Consolas"/>
                <a:cs typeface="Consolas"/>
              </a:rPr>
              <a:t>cont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ErrorExecution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/>
              <a:t>instead of exiting the program.</a:t>
            </a:r>
          </a:p>
          <a:p>
            <a:pPr lvl="1"/>
            <a:r>
              <a:rPr lang="en-US" dirty="0"/>
              <a:t>Will be removed when </a:t>
            </a:r>
            <a:r>
              <a:rPr lang="en-US" dirty="0">
                <a:latin typeface="Consolas"/>
                <a:cs typeface="Consolas"/>
              </a:rPr>
              <a:t>NDEBUG</a:t>
            </a:r>
            <a:r>
              <a:rPr lang="en-US" dirty="0"/>
              <a:t> is defined</a:t>
            </a:r>
            <a:r>
              <a:rPr lang="en-US" dirty="0" smtClean="0"/>
              <a:t>.</a:t>
            </a:r>
          </a:p>
          <a:p>
            <a:pPr lvl="2"/>
            <a:r>
              <a:rPr lang="en-US" dirty="0" err="1" smtClean="0"/>
              <a:t>CMake</a:t>
            </a:r>
            <a:r>
              <a:rPr lang="en-US" dirty="0" smtClean="0"/>
              <a:t> adds this to Release builds.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70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0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Parallel Code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err="1" smtClean="0">
                <a:latin typeface="Consolas"/>
                <a:cs typeface="Consolas"/>
              </a:rPr>
              <a:t>cont</a:t>
            </a:r>
            <a:r>
              <a:rPr lang="en-US" dirty="0" smtClean="0">
                <a:latin typeface="Consolas"/>
                <a:cs typeface="Consolas"/>
              </a:rPr>
              <a:t>::</a:t>
            </a:r>
            <a:r>
              <a:rPr lang="en-US" dirty="0" smtClean="0">
                <a:solidFill>
                  <a:srgbClr val="66FFFF"/>
                </a:solidFill>
                <a:latin typeface="Consolas"/>
                <a:cs typeface="Consolas"/>
              </a:rPr>
              <a:t>Timer</a:t>
            </a:r>
            <a:r>
              <a:rPr lang="en-US" dirty="0" smtClean="0"/>
              <a:t> safely times parallel VTK-m algorithms</a:t>
            </a:r>
          </a:p>
          <a:p>
            <a:pPr lvl="1"/>
            <a:r>
              <a:rPr lang="en-US" dirty="0" smtClean="0"/>
              <a:t>Starts on construction or </a:t>
            </a:r>
            <a:r>
              <a:rPr lang="en-US" dirty="0" smtClean="0">
                <a:latin typeface="Consolas"/>
                <a:cs typeface="Consolas"/>
              </a:rPr>
              <a:t>Reset</a:t>
            </a:r>
            <a:r>
              <a:rPr lang="en-US" dirty="0" smtClean="0"/>
              <a:t>. Reports on </a:t>
            </a:r>
            <a:r>
              <a:rPr lang="en-US" dirty="0" err="1" smtClean="0">
                <a:latin typeface="Consolas"/>
                <a:cs typeface="Consolas"/>
              </a:rPr>
              <a:t>GetElapsedTime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5372" y="3276600"/>
            <a:ext cx="805325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</a:t>
            </a:r>
            <a:r>
              <a:rPr lang="en-US" dirty="0">
                <a:latin typeface="Consolas"/>
                <a:cs typeface="Consolas"/>
              </a:rPr>
              <a:t>:</a:t>
            </a:r>
            <a:r>
              <a:rPr lang="en-US" dirty="0" err="1">
                <a:latin typeface="Consolas"/>
                <a:cs typeface="Consolas"/>
              </a:rPr>
              <a:t>cont</a:t>
            </a:r>
            <a:r>
              <a:rPr lang="en-US" dirty="0">
                <a:latin typeface="Consolas"/>
                <a:cs typeface="Consolas"/>
              </a:rPr>
              <a:t>::</a:t>
            </a:r>
            <a:r>
              <a:rPr lang="en-US" dirty="0">
                <a:solidFill>
                  <a:srgbClr val="66FFFF"/>
                </a:solidFill>
                <a:latin typeface="Consolas"/>
                <a:cs typeface="Consolas"/>
              </a:rPr>
              <a:t>Timer</a:t>
            </a:r>
            <a:r>
              <a:rPr lang="en-US" dirty="0">
                <a:latin typeface="Consolas"/>
                <a:cs typeface="Consolas"/>
              </a:rPr>
              <a:t>&lt;&gt; timer;</a:t>
            </a:r>
          </a:p>
          <a:p>
            <a:r>
              <a:rPr lang="en-US" dirty="0" err="1">
                <a:latin typeface="Consolas"/>
                <a:cs typeface="Consolas"/>
              </a:rPr>
              <a:t>dispatcher.Invoke</a:t>
            </a:r>
            <a:r>
              <a:rPr lang="en-US" dirty="0" smtClean="0">
                <a:latin typeface="Consolas"/>
                <a:cs typeface="Consolas"/>
              </a:rPr>
              <a:t>(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</a:t>
            </a:r>
            <a:r>
              <a:rPr lang="en-US" dirty="0" err="1" smtClean="0">
                <a:latin typeface="Consolas"/>
                <a:cs typeface="Consolas"/>
              </a:rPr>
              <a:t>grid.GetCoordinateSystem</a:t>
            </a:r>
            <a:r>
              <a:rPr lang="en-US" dirty="0">
                <a:latin typeface="Consolas"/>
                <a:cs typeface="Consolas"/>
              </a:rPr>
              <a:t>().</a:t>
            </a:r>
            <a:r>
              <a:rPr lang="en-US" dirty="0" err="1">
                <a:latin typeface="Consolas"/>
                <a:cs typeface="Consolas"/>
              </a:rPr>
              <a:t>GetData</a:t>
            </a:r>
            <a:r>
              <a:rPr lang="en-US" dirty="0">
                <a:latin typeface="Consolas"/>
                <a:cs typeface="Consolas"/>
              </a:rPr>
              <a:t>()</a:t>
            </a:r>
            <a:r>
              <a:rPr lang="en-US" dirty="0" err="1">
                <a:latin typeface="Consolas"/>
                <a:cs typeface="Consolas"/>
              </a:rPr>
              <a:t>GetPointCoordinates</a:t>
            </a:r>
            <a:r>
              <a:rPr lang="en-US" dirty="0">
                <a:latin typeface="Consolas"/>
                <a:cs typeface="Consolas"/>
              </a:rPr>
              <a:t>()</a:t>
            </a:r>
            <a:r>
              <a:rPr lang="en-US" dirty="0" smtClean="0">
                <a:latin typeface="Consolas"/>
                <a:cs typeface="Consolas"/>
              </a:rPr>
              <a:t>,</a:t>
            </a:r>
          </a:p>
          <a:p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</a:t>
            </a:r>
            <a:r>
              <a:rPr lang="en-US" dirty="0">
                <a:latin typeface="Consolas"/>
                <a:cs typeface="Consolas"/>
              </a:rPr>
              <a:t>results);</a:t>
            </a:r>
          </a:p>
          <a:p>
            <a:r>
              <a:rPr lang="en-US" dirty="0">
                <a:latin typeface="Consolas"/>
                <a:cs typeface="Consolas"/>
              </a:rPr>
              <a:t>// This call makes sure data is pulled back to the </a:t>
            </a:r>
            <a:r>
              <a:rPr lang="en-US" dirty="0" smtClean="0">
                <a:latin typeface="Consolas"/>
                <a:cs typeface="Consolas"/>
              </a:rPr>
              <a:t>host</a:t>
            </a:r>
          </a:p>
          <a:p>
            <a:r>
              <a:rPr lang="en-US" dirty="0" smtClean="0">
                <a:latin typeface="Consolas"/>
                <a:cs typeface="Consolas"/>
              </a:rPr>
              <a:t>// </a:t>
            </a:r>
            <a:r>
              <a:rPr lang="en-US" dirty="0">
                <a:latin typeface="Consolas"/>
                <a:cs typeface="Consolas"/>
              </a:rPr>
              <a:t>in a host/device architecture</a:t>
            </a:r>
            <a:r>
              <a:rPr lang="en-US" dirty="0" smtClean="0">
                <a:latin typeface="Consolas"/>
                <a:cs typeface="Consolas"/>
              </a:rPr>
              <a:t>.</a:t>
            </a:r>
          </a:p>
          <a:p>
            <a:r>
              <a:rPr lang="en-US" dirty="0" err="1" smtClean="0">
                <a:latin typeface="Consolas"/>
                <a:cs typeface="Consolas"/>
              </a:rPr>
              <a:t>results.GetPortalConstControl</a:t>
            </a:r>
            <a:r>
              <a:rPr lang="en-US" dirty="0">
                <a:latin typeface="Consolas"/>
                <a:cs typeface="Consolas"/>
              </a:rPr>
              <a:t>();</a:t>
            </a:r>
          </a:p>
          <a:p>
            <a:r>
              <a:rPr lang="en-US" dirty="0" err="1" smtClean="0">
                <a:latin typeface="Consolas"/>
                <a:cs typeface="Consolas"/>
              </a:rPr>
              <a:t>vtkm</a:t>
            </a:r>
            <a:r>
              <a:rPr lang="en-US" dirty="0" smtClean="0">
                <a:latin typeface="Consolas"/>
                <a:cs typeface="Consolas"/>
              </a:rPr>
              <a:t>::Float32 </a:t>
            </a:r>
            <a:r>
              <a:rPr lang="en-US" dirty="0" err="1">
                <a:latin typeface="Consolas"/>
                <a:cs typeface="Consolas"/>
              </a:rPr>
              <a:t>elapsedTime</a:t>
            </a:r>
            <a:r>
              <a:rPr lang="en-US" dirty="0">
                <a:latin typeface="Consolas"/>
                <a:cs typeface="Consolas"/>
              </a:rPr>
              <a:t> = </a:t>
            </a:r>
            <a:r>
              <a:rPr lang="en-US" dirty="0" err="1">
                <a:latin typeface="Consolas"/>
                <a:cs typeface="Consolas"/>
              </a:rPr>
              <a:t>timer.GetElapsedTime</a:t>
            </a:r>
            <a:r>
              <a:rPr lang="en-US" dirty="0">
                <a:latin typeface="Consolas"/>
                <a:cs typeface="Consolas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184024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06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required:</a:t>
            </a:r>
          </a:p>
          <a:p>
            <a:pPr lvl="1"/>
            <a:r>
              <a:rPr lang="en-US" dirty="0" err="1" smtClean="0"/>
              <a:t>git</a:t>
            </a:r>
            <a:endParaRPr lang="en-US" dirty="0" smtClean="0"/>
          </a:p>
          <a:p>
            <a:pPr lvl="1"/>
            <a:r>
              <a:rPr lang="en-US" dirty="0" err="1" smtClean="0"/>
              <a:t>CMake</a:t>
            </a:r>
            <a:r>
              <a:rPr lang="en-US" dirty="0" smtClean="0"/>
              <a:t> (2.10 or newer)</a:t>
            </a:r>
          </a:p>
          <a:p>
            <a:pPr lvl="1"/>
            <a:r>
              <a:rPr lang="en-US" dirty="0" smtClean="0"/>
              <a:t>Boost 1.48.0 (or newer)</a:t>
            </a:r>
          </a:p>
          <a:p>
            <a:pPr lvl="1"/>
            <a:r>
              <a:rPr lang="en-US" dirty="0" smtClean="0"/>
              <a:t>Linux, Mac OS X, or MSVC</a:t>
            </a:r>
          </a:p>
          <a:p>
            <a:r>
              <a:rPr lang="en-US" dirty="0" smtClean="0"/>
              <a:t>For CUDA backend:</a:t>
            </a:r>
          </a:p>
          <a:p>
            <a:pPr lvl="1"/>
            <a:r>
              <a:rPr lang="en-US" dirty="0" smtClean="0"/>
              <a:t>CUDA Toolkit 7+</a:t>
            </a:r>
          </a:p>
          <a:p>
            <a:pPr lvl="1"/>
            <a:r>
              <a:rPr lang="en-US" dirty="0" smtClean="0"/>
              <a:t>Thrust (comes with CUDA)</a:t>
            </a:r>
          </a:p>
          <a:p>
            <a:r>
              <a:rPr lang="en-US" dirty="0" smtClean="0"/>
              <a:t>For Intel Threading Building Blocks backend:</a:t>
            </a:r>
          </a:p>
          <a:p>
            <a:pPr lvl="1"/>
            <a:r>
              <a:rPr lang="en-US" dirty="0" smtClean="0"/>
              <a:t>TBB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49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andia_CorpPresentation_Template1">
  <a:themeElements>
    <a:clrScheme name="SandiaDark2012">
      <a:dk1>
        <a:sysClr val="windowText" lastClr="000000"/>
      </a:dk1>
      <a:lt1>
        <a:sysClr val="window" lastClr="FFFFFF"/>
      </a:lt1>
      <a:dk2>
        <a:srgbClr val="464646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063E8F"/>
      </a:accent5>
      <a:accent6>
        <a:srgbClr val="620A00"/>
      </a:accent6>
      <a:hlink>
        <a:srgbClr val="37A6D2"/>
      </a:hlink>
      <a:folHlink>
        <a:srgbClr val="B71A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Sandia_CorpPresentation_Template1.thmx</Template>
  <TotalTime>5009</TotalTime>
  <Words>5433</Words>
  <Application>Microsoft Macintosh PowerPoint</Application>
  <PresentationFormat>On-screen Show (4:3)</PresentationFormat>
  <Paragraphs>1021</Paragraphs>
  <Slides>76</Slides>
  <Notes>10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Sandia_CorpPresentation_Template1</vt:lpstr>
      <vt:lpstr>VTK-m Overview</vt:lpstr>
      <vt:lpstr>Acknowledgements</vt:lpstr>
      <vt:lpstr>VTK-m Combining Dax, PISTON, EAVL</vt:lpstr>
      <vt:lpstr>Motivation</vt:lpstr>
      <vt:lpstr>Supercomputers!</vt:lpstr>
      <vt:lpstr>PowerPoint Presentation</vt:lpstr>
      <vt:lpstr>PowerPoint Presentation</vt:lpstr>
      <vt:lpstr>Getting Started</vt:lpstr>
      <vt:lpstr>Prerequisites</vt:lpstr>
      <vt:lpstr>Getting VTK-m</vt:lpstr>
      <vt:lpstr>Configuring VTK-m</vt:lpstr>
      <vt:lpstr>Important Configuration Parameters</vt:lpstr>
      <vt:lpstr>Building VTK-m</vt:lpstr>
      <vt:lpstr>More Information</vt:lpstr>
      <vt:lpstr>System Overview</vt:lpstr>
      <vt:lpstr>VTK-m Framework</vt:lpstr>
      <vt:lpstr>VTK-m Framework</vt:lpstr>
      <vt:lpstr>VTK-m Framework</vt:lpstr>
      <vt:lpstr>VTK-m Framework</vt:lpstr>
      <vt:lpstr>VTK-m Framework</vt:lpstr>
      <vt:lpstr>Device Adapter Contents</vt:lpstr>
      <vt:lpstr>Defining Data</vt:lpstr>
      <vt:lpstr>Array Handle</vt:lpstr>
      <vt:lpstr>Array Handle Storage</vt:lpstr>
      <vt:lpstr>Array Handle Storage</vt:lpstr>
      <vt:lpstr>Array Handle Storage</vt:lpstr>
      <vt:lpstr>Fancy Array Handles</vt:lpstr>
      <vt:lpstr>Array Handle Resource Management</vt:lpstr>
      <vt:lpstr>Array Handle Resource Management</vt:lpstr>
      <vt:lpstr>Array Handle Resource Management</vt:lpstr>
      <vt:lpstr>ArrayHandle</vt:lpstr>
      <vt:lpstr>Fancy Array Handles</vt:lpstr>
      <vt:lpstr>Other Important ArrayHandle Features We’re Skipping</vt:lpstr>
      <vt:lpstr>DynamicArrayHandle</vt:lpstr>
      <vt:lpstr>Data Model</vt:lpstr>
      <vt:lpstr>A DataSet Has</vt:lpstr>
      <vt:lpstr>Structured Cell Set</vt:lpstr>
      <vt:lpstr>Structured Cell Set</vt:lpstr>
      <vt:lpstr>Example: Making a Structured Grid</vt:lpstr>
      <vt:lpstr>Explicit Connectivity Cell Set</vt:lpstr>
      <vt:lpstr>Running Worklets</vt:lpstr>
      <vt:lpstr>Invoking Worklets</vt:lpstr>
      <vt:lpstr>Example: Invoking a Worklet</vt:lpstr>
      <vt:lpstr>Anatomy of a Worklet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Creating Worklets</vt:lpstr>
      <vt:lpstr>Worklet Types</vt:lpstr>
      <vt:lpstr>Elements of a Worklet</vt:lpstr>
      <vt:lpstr>Worklet Arguments</vt:lpstr>
      <vt:lpstr>Working with Cells</vt:lpstr>
      <vt:lpstr>Cell Shapes</vt:lpstr>
      <vt:lpstr>Generic Cell Shape</vt:lpstr>
      <vt:lpstr>Cell Traits</vt:lpstr>
      <vt:lpstr>Using Cell Shapes in Worklets</vt:lpstr>
      <vt:lpstr>Cell Operations</vt:lpstr>
      <vt:lpstr>Error Handling</vt:lpstr>
      <vt:lpstr>Errors Signaled with Exceptions</vt:lpstr>
      <vt:lpstr>Types of Errors</vt:lpstr>
      <vt:lpstr>Reporting Errors in Worklets</vt:lpstr>
      <vt:lpstr>Asserts</vt:lpstr>
      <vt:lpstr>Timers</vt:lpstr>
      <vt:lpstr>Timing Parallel Code</vt:lpstr>
    </vt:vector>
  </TitlesOfParts>
  <Company>Sandia National Labs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Vittitow, Michael P</dc:creator>
  <cp:lastModifiedBy>Kenneth Moreland</cp:lastModifiedBy>
  <cp:revision>111</cp:revision>
  <dcterms:created xsi:type="dcterms:W3CDTF">2011-10-03T16:15:05Z</dcterms:created>
  <dcterms:modified xsi:type="dcterms:W3CDTF">2015-08-28T17:06:56Z</dcterms:modified>
</cp:coreProperties>
</file>