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66" r:id="rId21"/>
    <p:sldId id="267" r:id="rId22"/>
    <p:sldId id="268" r:id="rId23"/>
    <p:sldId id="269" r:id="rId24"/>
    <p:sldId id="282" r:id="rId25"/>
    <p:sldId id="283" r:id="rId26"/>
    <p:sldId id="284" r:id="rId27"/>
    <p:sldId id="285" r:id="rId28"/>
    <p:sldId id="289" r:id="rId29"/>
    <p:sldId id="288" r:id="rId30"/>
    <p:sldId id="287" r:id="rId31"/>
    <p:sldId id="286" r:id="rId32"/>
    <p:sldId id="257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35" autoAdjust="0"/>
  </p:normalViewPr>
  <p:slideViewPr>
    <p:cSldViewPr snapToObjects="1">
      <p:cViewPr varScale="1">
        <p:scale>
          <a:sx n="151" d="100"/>
          <a:sy n="151" d="100"/>
        </p:scale>
        <p:origin x="-104" y="-232"/>
      </p:cViewPr>
      <p:guideLst>
        <p:guide orient="horz" pos="2952"/>
        <p:guide pos="5568"/>
        <p:guide pos="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(Technically, </a:t>
            </a:r>
            <a:r>
              <a:rPr lang="en-US" baseline="0" noProof="0" dirty="0" smtClean="0"/>
              <a:t>it’s </a:t>
            </a:r>
            <a:r>
              <a:rPr lang="en-US" baseline="0" noProof="0" dirty="0" err="1" smtClean="0"/>
              <a:t>Dennard</a:t>
            </a:r>
            <a:r>
              <a:rPr lang="en-US" baseline="0" noProof="0" dirty="0" smtClean="0"/>
              <a:t> scaling, that power in transistors drops as they shrink, that is dead</a:t>
            </a:r>
            <a:r>
              <a:rPr lang="fr-FR" baseline="0" dirty="0" smtClean="0"/>
              <a:t>.)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Now,</a:t>
            </a:r>
            <a:r>
              <a:rPr lang="en-US" baseline="0" dirty="0" smtClean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NVIDIA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Image: Fuego Volcano,</a:t>
            </a:r>
            <a:r>
              <a:rPr lang="en-US" baseline="0" dirty="0" smtClean="0"/>
              <a:t> Guatemala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Source: National Geographical Institute of Guatemala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Image: Special</a:t>
            </a:r>
            <a:r>
              <a:rPr lang="en-US" baseline="0" dirty="0" smtClean="0"/>
              <a:t> probability function of electrons in hydrogen atom.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1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1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CUDA</a:t>
            </a:r>
            <a:r>
              <a:rPr lang="en-US" baseline="0" dirty="0" smtClean="0"/>
              <a:t> SDK: </a:t>
            </a:r>
            <a:r>
              <a:rPr lang="en-US" baseline="0" dirty="0" err="1" smtClean="0"/>
              <a:t>marchingCubes_kernel.cu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PISTON: </a:t>
            </a:r>
            <a:r>
              <a:rPr lang="en-US" baseline="0" dirty="0" err="1" smtClean="0"/>
              <a:t>marching_cube.h</a:t>
            </a:r>
            <a:r>
              <a:rPr lang="en-US" baseline="0" dirty="0" smtClean="0"/>
              <a:t> (tables removed)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VTK-m: </a:t>
            </a:r>
            <a:r>
              <a:rPr lang="en-US" baseline="0" dirty="0" err="1" smtClean="0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492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1328208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2090210"/>
            <a:ext cx="8228489" cy="3010272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6116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51726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8" name="Picture 17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1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762000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1524000"/>
            <a:ext cx="8228489" cy="357648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6" name="Picture 1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1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3502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219603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8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2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515387"/>
            <a:ext cx="8228489" cy="158509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2015-10003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7" name="Picture 26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2"/>
            <a:ext cx="9144000" cy="551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213558"/>
            <a:ext cx="3768892" cy="15297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213558"/>
            <a:ext cx="2286000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213558"/>
            <a:ext cx="2917136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3065144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826311"/>
            <a:ext cx="8228488" cy="138069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2808112"/>
            <a:ext cx="9144000" cy="331611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2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56168"/>
            <a:ext cx="8991600" cy="49953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537355"/>
            <a:ext cx="7772400" cy="1135062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672416"/>
            <a:ext cx="7772400" cy="1250156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56171"/>
            <a:ext cx="4419600" cy="4995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56172"/>
            <a:ext cx="4419600" cy="49953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656170"/>
            <a:ext cx="4421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190427"/>
            <a:ext cx="4421188" cy="4461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657290"/>
            <a:ext cx="4422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191587"/>
            <a:ext cx="4422775" cy="4459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"/>
            <a:ext cx="8077200" cy="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56168"/>
            <a:ext cx="8991600" cy="49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48167"/>
            <a:ext cx="914400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802" r:id="rId2"/>
    <p:sldLayoutId id="2147483801" r:id="rId3"/>
    <p:sldLayoutId id="2147483796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39.png"/><Relationship Id="rId8" Type="http://schemas.openxmlformats.org/officeDocument/2006/relationships/image" Target="../media/image7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jp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emf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5"/>
            <a:ext cx="8228489" cy="1035451"/>
          </a:xfrm>
        </p:spPr>
        <p:txBody>
          <a:bodyPr/>
          <a:lstStyle/>
          <a:p>
            <a:r>
              <a:rPr lang="en-US" dirty="0" smtClean="0"/>
              <a:t>VTK-m: Building a Visualization Toolkit for Massively Threaded Architectures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788833"/>
            <a:ext cx="8228489" cy="1311647"/>
          </a:xfrm>
        </p:spPr>
        <p:txBody>
          <a:bodyPr/>
          <a:lstStyle/>
          <a:p>
            <a:r>
              <a:rPr lang="en-US" sz="2400" dirty="0" err="1" smtClean="0"/>
              <a:t>Ultrascale</a:t>
            </a:r>
            <a:r>
              <a:rPr lang="en-US" sz="2400" dirty="0" smtClean="0"/>
              <a:t> Visualization Workshop</a:t>
            </a:r>
          </a:p>
          <a:p>
            <a:r>
              <a:rPr lang="en-US" sz="2400" dirty="0" smtClean="0"/>
              <a:t>Kenneth Moreland  </a:t>
            </a:r>
            <a:r>
              <a:rPr lang="en-US" sz="1800" dirty="0" smtClean="0"/>
              <a:t>Sandia National Laboratories</a:t>
            </a:r>
            <a:endParaRPr lang="en-US" sz="2400" dirty="0" smtClean="0"/>
          </a:p>
          <a:p>
            <a:r>
              <a:rPr lang="en-US" sz="1600" dirty="0" smtClean="0"/>
              <a:t>November 16, 2015</a:t>
            </a:r>
            <a:endParaRPr lang="en-US" sz="1600" dirty="0"/>
          </a:p>
        </p:txBody>
      </p:sp>
      <p:pic>
        <p:nvPicPr>
          <p:cNvPr id="5" name="Picture 4" descr="xgc_classifyPoi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b="13192"/>
          <a:stretch/>
        </p:blipFill>
        <p:spPr>
          <a:xfrm>
            <a:off x="4572000" y="1368820"/>
            <a:ext cx="1099866" cy="1420208"/>
          </a:xfrm>
          <a:prstGeom prst="rect">
            <a:avLst/>
          </a:prstGeom>
        </p:spPr>
      </p:pic>
      <p:pic>
        <p:nvPicPr>
          <p:cNvPr id="6" name="Picture 5" descr="xgc_wallHi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415" b="13192"/>
          <a:stretch/>
        </p:blipFill>
        <p:spPr>
          <a:xfrm>
            <a:off x="5542328" y="1368820"/>
            <a:ext cx="1691308" cy="1420208"/>
          </a:xfrm>
          <a:prstGeom prst="rect">
            <a:avLst/>
          </a:prstGeom>
        </p:spPr>
      </p:pic>
      <p:pic>
        <p:nvPicPr>
          <p:cNvPr id="7" name="Picture 6" descr="Entropy_compress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7722"/>
          <a:stretch/>
        </p:blipFill>
        <p:spPr>
          <a:xfrm>
            <a:off x="0" y="1368820"/>
            <a:ext cx="2232120" cy="1420208"/>
          </a:xfrm>
          <a:prstGeom prst="rect">
            <a:avLst/>
          </a:prstGeom>
        </p:spPr>
      </p:pic>
      <p:pic>
        <p:nvPicPr>
          <p:cNvPr id="8" name="Picture 7" descr="Contour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24379"/>
          <a:stretch/>
        </p:blipFill>
        <p:spPr>
          <a:xfrm>
            <a:off x="2362202" y="1368820"/>
            <a:ext cx="2051303" cy="1420208"/>
          </a:xfrm>
          <a:prstGeom prst="rect">
            <a:avLst/>
          </a:prstGeom>
        </p:spPr>
      </p:pic>
      <p:pic>
        <p:nvPicPr>
          <p:cNvPr id="9" name="Picture 8" descr="SurfaceSimplification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40" y="1368820"/>
            <a:ext cx="1775260" cy="1420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5600" y="2171700"/>
            <a:ext cx="1371600" cy="1371600"/>
            <a:chOff x="2895600" y="2921412"/>
            <a:chExt cx="1371600" cy="1371600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53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>
            <a:off x="2895600" y="2191998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840925" y="3511974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40925" y="2140992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16194" y="35125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16194" y="21409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7439" y="351259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51476" y="3511104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-3.5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51476" y="1896122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-1.2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27439" y="189463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4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00401" y="4114800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62400" y="2870406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4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88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124200" y="3009901"/>
            <a:ext cx="118911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9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5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en-US" dirty="0" smtClean="0"/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661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1118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576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0" name="Rectangle 39"/>
          <p:cNvSpPr>
            <a:spLocks noChangeAspect="1"/>
          </p:cNvSpPr>
          <p:nvPr/>
        </p:nvSpPr>
        <p:spPr>
          <a:xfrm>
            <a:off x="2033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>
            <a:off x="2490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2947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+2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3404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3862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4319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4776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5233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8" name="Rectangle 47"/>
          <p:cNvSpPr>
            <a:spLocks noChangeAspect="1"/>
          </p:cNvSpPr>
          <p:nvPr/>
        </p:nvSpPr>
        <p:spPr>
          <a:xfrm>
            <a:off x="5690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37826" y="4968423"/>
            <a:ext cx="304799" cy="228598"/>
            <a:chOff x="762000" y="6096002"/>
            <a:chExt cx="304799" cy="228598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195028" y="4968423"/>
            <a:ext cx="304799" cy="228598"/>
            <a:chOff x="762000" y="6096002"/>
            <a:chExt cx="304799" cy="22859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652228" y="4968423"/>
            <a:ext cx="304799" cy="228598"/>
            <a:chOff x="762000" y="6096002"/>
            <a:chExt cx="304799" cy="228598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109428" y="4968423"/>
            <a:ext cx="304799" cy="228598"/>
            <a:chOff x="762000" y="6096002"/>
            <a:chExt cx="304799" cy="228598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566630" y="4968423"/>
            <a:ext cx="304799" cy="228598"/>
            <a:chOff x="762000" y="6096002"/>
            <a:chExt cx="304799" cy="228598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023830" y="4968423"/>
            <a:ext cx="304799" cy="228598"/>
            <a:chOff x="762000" y="6096002"/>
            <a:chExt cx="304799" cy="228598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81030" y="4968423"/>
            <a:ext cx="304799" cy="228598"/>
            <a:chOff x="762000" y="6096002"/>
            <a:chExt cx="304799" cy="228598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938230" y="4968423"/>
            <a:ext cx="304799" cy="228598"/>
            <a:chOff x="762000" y="6096002"/>
            <a:chExt cx="304799" cy="228598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4395429" y="4968423"/>
            <a:ext cx="304799" cy="228598"/>
            <a:chOff x="762000" y="6096002"/>
            <a:chExt cx="304799" cy="228598"/>
          </a:xfrm>
        </p:grpSpPr>
        <p:cxnSp>
          <p:nvCxnSpPr>
            <p:cNvPr id="90" name="Straight Arrow Connector 89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4852629" y="4968423"/>
            <a:ext cx="304799" cy="228598"/>
            <a:chOff x="762000" y="6096002"/>
            <a:chExt cx="304799" cy="228598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309829" y="4968423"/>
            <a:ext cx="304799" cy="228598"/>
            <a:chOff x="762000" y="6096002"/>
            <a:chExt cx="304799" cy="228598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767029" y="4968423"/>
            <a:ext cx="304799" cy="228598"/>
            <a:chOff x="762000" y="6096002"/>
            <a:chExt cx="304799" cy="228598"/>
          </a:xfrm>
        </p:grpSpPr>
        <p:cxnSp>
          <p:nvCxnSpPr>
            <p:cNvPr id="99" name="Straight Arrow Connector 98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3" name="Rectangle 112"/>
          <p:cNvSpPr>
            <a:spLocks noChangeAspect="1"/>
          </p:cNvSpPr>
          <p:nvPr/>
        </p:nvSpPr>
        <p:spPr>
          <a:xfrm>
            <a:off x="5995625" y="5065788"/>
            <a:ext cx="9906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Total: 11</a:t>
            </a:r>
          </a:p>
        </p:txBody>
      </p:sp>
    </p:spTree>
    <p:extLst>
      <p:ext uri="{BB962C8B-B14F-4D97-AF65-F5344CB8AC3E}">
        <p14:creationId xmlns:p14="http://schemas.microsoft.com/office/powerpoint/2010/main" val="11354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81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Scale: Threads, Threads Threads!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trend in supercomputing is ever increasing parallelism</a:t>
            </a:r>
          </a:p>
          <a:p>
            <a:r>
              <a:rPr lang="en-US" dirty="0" smtClean="0"/>
              <a:t>Clock increases are long gone</a:t>
            </a:r>
          </a:p>
          <a:p>
            <a:pPr lvl="1"/>
            <a:r>
              <a:rPr lang="en-US" dirty="0" smtClean="0"/>
              <a:t>“The Free Lunch Is Over” (Herb Sutter)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07249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79107"/>
              </p:ext>
            </p:extLst>
          </p:nvPr>
        </p:nvGraphicFramePr>
        <p:xfrm>
          <a:off x="304800" y="2460978"/>
          <a:ext cx="8305802" cy="181920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/>
                <a:gridCol w="1828800"/>
                <a:gridCol w="2438400"/>
                <a:gridCol w="2514602"/>
              </a:tblGrid>
              <a:tr h="412044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Jaguar – XT5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Titan – XK7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Exascale*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61976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Cores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299,008 and</a:t>
                      </a:r>
                    </a:p>
                    <a:p>
                      <a:r>
                        <a:rPr lang="en-US" sz="1700" dirty="0" smtClean="0"/>
                        <a:t>18,688 </a:t>
                      </a:r>
                      <a:r>
                        <a:rPr lang="en-US" sz="1700" dirty="0" err="1" smtClean="0"/>
                        <a:t>gpu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 billion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3753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Concurrency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 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</a:t>
                      </a:r>
                      <a:r>
                        <a:rPr lang="en-US" sz="1700" baseline="0" dirty="0" smtClean="0"/>
                        <a:t> – 500 million </a:t>
                      </a:r>
                      <a:r>
                        <a:rPr lang="en-US" sz="1700" dirty="0" smtClean="0"/>
                        <a:t>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 – 100 </a:t>
                      </a:r>
                      <a:r>
                        <a:rPr lang="en-US" sz="1700" baseline="0" dirty="0" smtClean="0"/>
                        <a:t>billion way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41204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Memory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300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700</a:t>
                      </a:r>
                      <a:r>
                        <a:rPr lang="en-US" sz="1700" baseline="0" dirty="0" smtClean="0"/>
                        <a:t>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128 </a:t>
                      </a:r>
                      <a:r>
                        <a:rPr lang="en-US" sz="1700" dirty="0" err="1" smtClean="0"/>
                        <a:t>Petabytes</a:t>
                      </a:r>
                      <a:endParaRPr lang="en-US" sz="1700" dirty="0"/>
                    </a:p>
                  </a:txBody>
                  <a:tcPr marT="50800" marB="508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6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Architectures to Support?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(NVIDIA)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Sub-architectures:</a:t>
            </a:r>
          </a:p>
          <a:p>
            <a:pPr lvl="1"/>
            <a:r>
              <a:rPr lang="en-US" dirty="0" smtClean="0"/>
              <a:t>Fermi, </a:t>
            </a:r>
            <a:r>
              <a:rPr lang="en-US" dirty="0" err="1" smtClean="0"/>
              <a:t>Kepler</a:t>
            </a:r>
            <a:r>
              <a:rPr lang="en-US" dirty="0" smtClean="0"/>
              <a:t>, Maxwell</a:t>
            </a:r>
          </a:p>
          <a:p>
            <a:r>
              <a:rPr lang="en-US" dirty="0" smtClean="0"/>
              <a:t>Multiple Memory Types:</a:t>
            </a:r>
          </a:p>
          <a:p>
            <a:pPr lvl="1"/>
            <a:r>
              <a:rPr lang="en-US" dirty="0" smtClean="0"/>
              <a:t>Global, shared, constant, texture</a:t>
            </a:r>
          </a:p>
          <a:p>
            <a:r>
              <a:rPr lang="en-US" dirty="0" smtClean="0"/>
              <a:t>Memory Amount: </a:t>
            </a:r>
            <a:r>
              <a:rPr lang="en-US" sz="2000" dirty="0" smtClean="0"/>
              <a:t>Up to 12 GB</a:t>
            </a:r>
            <a:endParaRPr lang="en-US" dirty="0" smtClean="0"/>
          </a:p>
          <a:p>
            <a:r>
              <a:rPr lang="en-US" dirty="0" smtClean="0"/>
              <a:t>1000s of threads</a:t>
            </a:r>
          </a:p>
          <a:p>
            <a:pPr lvl="1"/>
            <a:r>
              <a:rPr lang="en-US" dirty="0" smtClean="0"/>
              <a:t>Grids, blocks, and warps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CPU/MIC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Mulple</a:t>
            </a:r>
            <a:r>
              <a:rPr lang="en-US" dirty="0" smtClean="0"/>
              <a:t> ISAs:</a:t>
            </a:r>
          </a:p>
          <a:p>
            <a:pPr lvl="1"/>
            <a:r>
              <a:rPr lang="en-US" dirty="0" smtClean="0"/>
              <a:t>Vector unit widths: 2,4,8 / 16</a:t>
            </a:r>
          </a:p>
          <a:p>
            <a:r>
              <a:rPr lang="en-US" dirty="0" smtClean="0"/>
              <a:t>Single Memory Type</a:t>
            </a:r>
          </a:p>
          <a:p>
            <a:pPr lvl="1"/>
            <a:r>
              <a:rPr lang="en-US" dirty="0" smtClean="0"/>
              <a:t>Except when not (cache, HSM)</a:t>
            </a:r>
          </a:p>
          <a:p>
            <a:r>
              <a:rPr lang="en-US" dirty="0" smtClean="0"/>
              <a:t>Larger Memory Size</a:t>
            </a:r>
          </a:p>
          <a:p>
            <a:r>
              <a:rPr lang="en-US" dirty="0" smtClean="0"/>
              <a:t>Up to 60/260 threads</a:t>
            </a:r>
          </a:p>
          <a:p>
            <a:pPr lvl="1"/>
            <a:r>
              <a:rPr lang="en-US" dirty="0" smtClean="0"/>
              <a:t>No explicit organization</a:t>
            </a:r>
            <a:endParaRPr lang="en-US" dirty="0"/>
          </a:p>
        </p:txBody>
      </p:sp>
      <p:pic>
        <p:nvPicPr>
          <p:cNvPr id="7" name="Picture 6" descr="nvidia-k6000-2013-07-2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974690"/>
            <a:ext cx="3173506" cy="1740310"/>
          </a:xfrm>
          <a:prstGeom prst="rect">
            <a:avLst/>
          </a:prstGeom>
        </p:spPr>
      </p:pic>
      <p:pic>
        <p:nvPicPr>
          <p:cNvPr id="8" name="Picture 7" descr="_423047_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3" y="4042169"/>
            <a:ext cx="1905000" cy="1633538"/>
          </a:xfrm>
          <a:prstGeom prst="rect">
            <a:avLst/>
          </a:prstGeom>
        </p:spPr>
      </p:pic>
      <p:pic>
        <p:nvPicPr>
          <p:cNvPr id="9" name="Picture 8" descr="Xeon_Phi_Active_Angl_W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85" y="3924301"/>
            <a:ext cx="2692017" cy="17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8100" y="1481366"/>
            <a:ext cx="9067800" cy="2752271"/>
            <a:chOff x="0" y="2086429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6" idx="0"/>
            </p:cNvCxnSpPr>
            <p:nvPr/>
          </p:nvCxnSpPr>
          <p:spPr>
            <a:xfrm flipH="1">
              <a:off x="1695450" y="2438400"/>
              <a:ext cx="647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2"/>
              <a:endCxn id="7" idx="0"/>
            </p:cNvCxnSpPr>
            <p:nvPr/>
          </p:nvCxnSpPr>
          <p:spPr>
            <a:xfrm>
              <a:off x="2343150" y="2438400"/>
              <a:ext cx="723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3" idx="2"/>
              <a:endCxn id="8" idx="0"/>
            </p:cNvCxnSpPr>
            <p:nvPr/>
          </p:nvCxnSpPr>
          <p:spPr>
            <a:xfrm>
              <a:off x="2343150" y="2438400"/>
              <a:ext cx="2095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3" idx="2"/>
              <a:endCxn id="9" idx="0"/>
            </p:cNvCxnSpPr>
            <p:nvPr/>
          </p:nvCxnSpPr>
          <p:spPr>
            <a:xfrm>
              <a:off x="2343150" y="2438400"/>
              <a:ext cx="34671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3" idx="2"/>
              <a:endCxn id="10" idx="0"/>
            </p:cNvCxnSpPr>
            <p:nvPr/>
          </p:nvCxnSpPr>
          <p:spPr>
            <a:xfrm>
              <a:off x="2343150" y="2438400"/>
              <a:ext cx="4838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" idx="2"/>
              <a:endCxn id="11" idx="0"/>
            </p:cNvCxnSpPr>
            <p:nvPr/>
          </p:nvCxnSpPr>
          <p:spPr>
            <a:xfrm>
              <a:off x="2343150" y="2438400"/>
              <a:ext cx="6210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2"/>
              <a:endCxn id="6" idx="0"/>
            </p:cNvCxnSpPr>
            <p:nvPr/>
          </p:nvCxnSpPr>
          <p:spPr>
            <a:xfrm flipH="1">
              <a:off x="1695450" y="2438400"/>
              <a:ext cx="2514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" idx="2"/>
              <a:endCxn id="7" idx="0"/>
            </p:cNvCxnSpPr>
            <p:nvPr/>
          </p:nvCxnSpPr>
          <p:spPr>
            <a:xfrm flipH="1">
              <a:off x="3067050" y="2438400"/>
              <a:ext cx="11430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4" idx="2"/>
              <a:endCxn id="8" idx="0"/>
            </p:cNvCxnSpPr>
            <p:nvPr/>
          </p:nvCxnSpPr>
          <p:spPr>
            <a:xfrm>
              <a:off x="4210050" y="2438400"/>
              <a:ext cx="228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4" idx="2"/>
              <a:endCxn id="9" idx="0"/>
            </p:cNvCxnSpPr>
            <p:nvPr/>
          </p:nvCxnSpPr>
          <p:spPr>
            <a:xfrm>
              <a:off x="4210050" y="2438400"/>
              <a:ext cx="16002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4" idx="2"/>
              <a:endCxn id="11" idx="0"/>
            </p:cNvCxnSpPr>
            <p:nvPr/>
          </p:nvCxnSpPr>
          <p:spPr>
            <a:xfrm>
              <a:off x="4210050" y="2438400"/>
              <a:ext cx="43434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2"/>
              <a:endCxn id="10" idx="0"/>
            </p:cNvCxnSpPr>
            <p:nvPr/>
          </p:nvCxnSpPr>
          <p:spPr>
            <a:xfrm>
              <a:off x="4210050" y="2438400"/>
              <a:ext cx="29718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2"/>
              <a:endCxn id="11" idx="0"/>
            </p:cNvCxnSpPr>
            <p:nvPr/>
          </p:nvCxnSpPr>
          <p:spPr>
            <a:xfrm>
              <a:off x="6076950" y="2438400"/>
              <a:ext cx="2476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" idx="2"/>
              <a:endCxn id="10" idx="0"/>
            </p:cNvCxnSpPr>
            <p:nvPr/>
          </p:nvCxnSpPr>
          <p:spPr>
            <a:xfrm>
              <a:off x="6076950" y="2438400"/>
              <a:ext cx="1104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" idx="2"/>
              <a:endCxn id="9" idx="0"/>
            </p:cNvCxnSpPr>
            <p:nvPr/>
          </p:nvCxnSpPr>
          <p:spPr>
            <a:xfrm flipH="1">
              <a:off x="5810250" y="2438400"/>
              <a:ext cx="266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5" idx="2"/>
              <a:endCxn id="8" idx="0"/>
            </p:cNvCxnSpPr>
            <p:nvPr/>
          </p:nvCxnSpPr>
          <p:spPr>
            <a:xfrm flipH="1">
              <a:off x="4438650" y="2438400"/>
              <a:ext cx="1638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5" idx="2"/>
              <a:endCxn id="7" idx="0"/>
            </p:cNvCxnSpPr>
            <p:nvPr/>
          </p:nvCxnSpPr>
          <p:spPr>
            <a:xfrm flipH="1">
              <a:off x="3067050" y="2438400"/>
              <a:ext cx="3009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5" idx="2"/>
              <a:endCxn id="6" idx="0"/>
            </p:cNvCxnSpPr>
            <p:nvPr/>
          </p:nvCxnSpPr>
          <p:spPr>
            <a:xfrm flipH="1">
              <a:off x="1695450" y="2438400"/>
              <a:ext cx="4381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75" y="436761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208642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Architecture</a:t>
              </a:r>
              <a:endParaRPr lang="en-US" dirty="0"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00900" y="2104709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3" name="Straight Connector 32"/>
            <p:cNvCxnSpPr>
              <a:stCxn id="32" idx="2"/>
              <a:endCxn id="6" idx="0"/>
            </p:cNvCxnSpPr>
            <p:nvPr/>
          </p:nvCxnSpPr>
          <p:spPr>
            <a:xfrm flipH="1">
              <a:off x="1695450" y="2447609"/>
              <a:ext cx="62484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2"/>
              <a:endCxn id="7" idx="0"/>
            </p:cNvCxnSpPr>
            <p:nvPr/>
          </p:nvCxnSpPr>
          <p:spPr>
            <a:xfrm flipH="1">
              <a:off x="3067050" y="2447609"/>
              <a:ext cx="48768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2" idx="2"/>
              <a:endCxn id="8" idx="0"/>
            </p:cNvCxnSpPr>
            <p:nvPr/>
          </p:nvCxnSpPr>
          <p:spPr>
            <a:xfrm flipH="1">
              <a:off x="4438650" y="2447609"/>
              <a:ext cx="35052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9" idx="0"/>
            </p:cNvCxnSpPr>
            <p:nvPr/>
          </p:nvCxnSpPr>
          <p:spPr>
            <a:xfrm flipH="1">
              <a:off x="5810250" y="2447609"/>
              <a:ext cx="2133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2"/>
              <a:endCxn id="10" idx="0"/>
            </p:cNvCxnSpPr>
            <p:nvPr/>
          </p:nvCxnSpPr>
          <p:spPr>
            <a:xfrm flipH="1">
              <a:off x="7181850" y="2447609"/>
              <a:ext cx="7620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2"/>
              <a:endCxn id="11" idx="0"/>
            </p:cNvCxnSpPr>
            <p:nvPr/>
          </p:nvCxnSpPr>
          <p:spPr>
            <a:xfrm>
              <a:off x="7943850" y="2447609"/>
              <a:ext cx="609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100" y="1481366"/>
            <a:ext cx="9067800" cy="2752271"/>
            <a:chOff x="0" y="3193546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25" idx="0"/>
            </p:cNvCxnSpPr>
            <p:nvPr/>
          </p:nvCxnSpPr>
          <p:spPr>
            <a:xfrm>
              <a:off x="2343150" y="3545517"/>
              <a:ext cx="27813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4" idx="2"/>
              <a:endCxn id="25" idx="0"/>
            </p:cNvCxnSpPr>
            <p:nvPr/>
          </p:nvCxnSpPr>
          <p:spPr>
            <a:xfrm>
              <a:off x="4210050" y="3545517"/>
              <a:ext cx="9144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5" idx="2"/>
              <a:endCxn id="11" idx="0"/>
            </p:cNvCxnSpPr>
            <p:nvPr/>
          </p:nvCxnSpPr>
          <p:spPr>
            <a:xfrm>
              <a:off x="5124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25" idx="0"/>
            </p:cNvCxnSpPr>
            <p:nvPr/>
          </p:nvCxnSpPr>
          <p:spPr>
            <a:xfrm flipH="1">
              <a:off x="5124450" y="3545517"/>
              <a:ext cx="9525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75" y="5474732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19354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Backend</a:t>
              </a:r>
              <a:endParaRPr lang="en-US" dirty="0"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00900" y="3211826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25" idx="2"/>
              <a:endCxn id="6" idx="0"/>
            </p:cNvCxnSpPr>
            <p:nvPr/>
          </p:nvCxnSpPr>
          <p:spPr>
            <a:xfrm flipH="1">
              <a:off x="1695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5" idx="2"/>
              <a:endCxn id="7" idx="0"/>
            </p:cNvCxnSpPr>
            <p:nvPr/>
          </p:nvCxnSpPr>
          <p:spPr>
            <a:xfrm flipH="1">
              <a:off x="30670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8" idx="0"/>
            </p:cNvCxnSpPr>
            <p:nvPr/>
          </p:nvCxnSpPr>
          <p:spPr>
            <a:xfrm flipH="1">
              <a:off x="44386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5" idx="2"/>
              <a:endCxn id="9" idx="0"/>
            </p:cNvCxnSpPr>
            <p:nvPr/>
          </p:nvCxnSpPr>
          <p:spPr>
            <a:xfrm>
              <a:off x="51244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5" idx="2"/>
              <a:endCxn id="10" idx="0"/>
            </p:cNvCxnSpPr>
            <p:nvPr/>
          </p:nvCxnSpPr>
          <p:spPr>
            <a:xfrm>
              <a:off x="51244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25" idx="0"/>
            </p:cNvCxnSpPr>
            <p:nvPr/>
          </p:nvCxnSpPr>
          <p:spPr>
            <a:xfrm flipH="1">
              <a:off x="5124450" y="3554726"/>
              <a:ext cx="2819400" cy="5195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4438650" y="4074290"/>
              <a:ext cx="1371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VTK-m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Framework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314" y="838200"/>
            <a:ext cx="8229600" cy="48768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Cell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Field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Basic Math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Make Cells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Control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Grid Topology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Array Handle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solidFill>
              <a:srgbClr val="00804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Device Adapter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Allocate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Transfer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Schedule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Sort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…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Worklet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113904" y="1"/>
            <a:ext cx="1819847" cy="5789831"/>
            <a:chOff x="1113902" y="0"/>
            <a:chExt cx="1819847" cy="5789831"/>
          </a:xfrm>
        </p:grpSpPr>
        <p:pic>
          <p:nvPicPr>
            <p:cNvPr id="14" name="Picture 13" descr="MC_CUDA_SD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02" y="0"/>
              <a:ext cx="874522" cy="56578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82134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47651" y="1"/>
            <a:ext cx="1320096" cy="5419421"/>
            <a:chOff x="4047651" y="0"/>
            <a:chExt cx="1320096" cy="5419421"/>
          </a:xfrm>
        </p:grpSpPr>
        <p:pic>
          <p:nvPicPr>
            <p:cNvPr id="15" name="Picture 14" descr="MC_PIST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651" y="0"/>
              <a:ext cx="1131570" cy="50962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298223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81651" y="1"/>
            <a:ext cx="1548449" cy="3199031"/>
            <a:chOff x="6481649" y="0"/>
            <a:chExt cx="1548449" cy="3199031"/>
          </a:xfrm>
        </p:grpSpPr>
        <p:pic>
          <p:nvPicPr>
            <p:cNvPr id="16" name="Picture 15" descr="MC_VTK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49" y="0"/>
              <a:ext cx="701294" cy="286105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60574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1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3904" y="1"/>
            <a:ext cx="1819847" cy="5789831"/>
            <a:chOff x="1609153" y="0"/>
            <a:chExt cx="1819847" cy="5789831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7651" y="1"/>
            <a:ext cx="1320096" cy="5419421"/>
            <a:chOff x="4092828" y="0"/>
            <a:chExt cx="1320096" cy="5419421"/>
          </a:xfrm>
        </p:grpSpPr>
        <p:pic>
          <p:nvPicPr>
            <p:cNvPr id="17" name="Picture 16" descr="MC_PISTON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828" y="0"/>
              <a:ext cx="1131570" cy="50962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43400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81651" y="1"/>
            <a:ext cx="1548449" cy="3199031"/>
            <a:chOff x="6833551" y="0"/>
            <a:chExt cx="1548449" cy="3199031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00200" y="543093"/>
            <a:ext cx="5943600" cy="2485522"/>
            <a:chOff x="1600200" y="371978"/>
            <a:chExt cx="5943600" cy="2485522"/>
          </a:xfrm>
        </p:grpSpPr>
        <p:sp>
          <p:nvSpPr>
            <p:cNvPr id="4" name="Rectangle 3"/>
            <p:cNvSpPr/>
            <p:nvPr/>
          </p:nvSpPr>
          <p:spPr>
            <a:xfrm>
              <a:off x="1600200" y="371978"/>
              <a:ext cx="5943600" cy="2485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 descr="ContourTim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876300"/>
              <a:ext cx="5791200" cy="1866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92637" y="371978"/>
              <a:ext cx="1558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Contour Times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00200" y="3571708"/>
            <a:ext cx="5943600" cy="1600200"/>
            <a:chOff x="1600200" y="3543300"/>
            <a:chExt cx="5943600" cy="1600200"/>
          </a:xfrm>
        </p:grpSpPr>
        <p:sp>
          <p:nvSpPr>
            <p:cNvPr id="6" name="Rectangle 5"/>
            <p:cNvSpPr/>
            <p:nvPr/>
          </p:nvSpPr>
          <p:spPr>
            <a:xfrm>
              <a:off x="1600200" y="3543300"/>
              <a:ext cx="5943600" cy="16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implificationTime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3975100"/>
              <a:ext cx="5715000" cy="1092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63032" y="3543300"/>
              <a:ext cx="2817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Surface Simplification Times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7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not a replacement for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661" y="807002"/>
            <a:ext cx="748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My new computer's got the clocks, it rocks</a:t>
            </a:r>
          </a:p>
          <a:p>
            <a:pPr algn="ctr"/>
            <a:r>
              <a:rPr lang="en-US" sz="3200" dirty="0"/>
              <a:t>But it was obsolete before I opened the </a:t>
            </a:r>
            <a:r>
              <a:rPr lang="en-US" sz="3200" dirty="0" smtClean="0"/>
              <a:t>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773" y="1790700"/>
            <a:ext cx="58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“Weird” Al </a:t>
            </a:r>
            <a:r>
              <a:rPr lang="en-US" dirty="0" err="1" smtClean="0"/>
              <a:t>Yankovic</a:t>
            </a:r>
            <a:r>
              <a:rPr lang="en-US" dirty="0" smtClean="0"/>
              <a:t>, </a:t>
            </a:r>
            <a:r>
              <a:rPr lang="en-US" i="1" dirty="0" smtClean="0"/>
              <a:t>It’s All About the Pentiums</a:t>
            </a:r>
            <a:r>
              <a:rPr lang="en-US" dirty="0" smtClean="0"/>
              <a:t>, circa 1999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7275" y="2984500"/>
            <a:ext cx="3709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936" y="3467100"/>
            <a:ext cx="282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Gordon Moore, circa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</a:t>
            </a:r>
            <a:r>
              <a:rPr lang="en-US" dirty="0" err="1" smtClean="0"/>
              <a:t>Pugmire</a:t>
            </a:r>
            <a:r>
              <a:rPr lang="en-US" dirty="0" smtClean="0"/>
              <a:t>, </a:t>
            </a:r>
            <a:r>
              <a:rPr lang="en-US" dirty="0" err="1" smtClean="0"/>
              <a:t>Berk</a:t>
            </a:r>
            <a:r>
              <a:rPr lang="en-US" dirty="0" smtClean="0"/>
              <a:t> </a:t>
            </a:r>
            <a:r>
              <a:rPr lang="en-US" dirty="0" err="1" smtClean="0"/>
              <a:t>Geveci</a:t>
            </a:r>
            <a:r>
              <a:rPr lang="en-US" dirty="0" smtClean="0"/>
              <a:t>, Robert Maynard, Hank Childs,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Amdahl vs. Gustafson-</a:t>
            </a:r>
            <a:r>
              <a:rPr lang="en-US" dirty="0" err="1" smtClean="0"/>
              <a:t>Barsis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Amdahl’s Law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59533"/>
            <a:ext cx="4421188" cy="4037969"/>
          </a:xfrm>
        </p:spPr>
        <p:txBody>
          <a:bodyPr/>
          <a:lstStyle/>
          <a:p>
            <a:r>
              <a:rPr lang="en-US" dirty="0" smtClean="0"/>
              <a:t>Any algorithm has data dependencies that makes some fraction of the software inherently serial. Parallelism is ultimately limited by this serial fraction.</a:t>
            </a:r>
          </a:p>
          <a:p>
            <a:r>
              <a:rPr lang="en-US" dirty="0" smtClean="0"/>
              <a:t>See also Span Law.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Gustafson-</a:t>
            </a:r>
            <a:r>
              <a:rPr lang="en-US" dirty="0" err="1" smtClean="0"/>
              <a:t>Barsis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31" y="1360650"/>
            <a:ext cx="4422775" cy="4036849"/>
          </a:xfrm>
        </p:spPr>
        <p:txBody>
          <a:bodyPr/>
          <a:lstStyle/>
          <a:p>
            <a:r>
              <a:rPr lang="en-US" dirty="0" smtClean="0"/>
              <a:t>Increasing the amount of data can potentially increase the amount of independent operations and allow an algorithm to increase parallelism indefinitely.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4298950"/>
            <a:ext cx="44069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4" y="4076700"/>
            <a:ext cx="3670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"/>
            <a:ext cx="4206240" cy="439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9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4576" y="34035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22304" y="439026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NVIDIA GPU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2852" y="3202515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2913" y="42474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162302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0540" y="4749669"/>
            <a:ext cx="252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2,880 cores collected in 15 SMX</a:t>
            </a:r>
          </a:p>
          <a:p>
            <a:r>
              <a:rPr lang="en-US" sz="1400" dirty="0" smtClean="0"/>
              <a:t>Shared PC, Cache, </a:t>
            </a:r>
            <a:r>
              <a:rPr lang="en-US" sz="1400" dirty="0" err="1" smtClean="0"/>
              <a:t>Mem</a:t>
            </a:r>
            <a:r>
              <a:rPr lang="en-US" sz="1400" dirty="0" smtClean="0"/>
              <a:t> Fetches</a:t>
            </a:r>
          </a:p>
          <a:p>
            <a:r>
              <a:rPr lang="en-US" sz="1400" dirty="0" smtClean="0"/>
              <a:t>Reduced control logic</a:t>
            </a:r>
          </a:p>
          <a:p>
            <a:r>
              <a:rPr lang="en-US" sz="1400" dirty="0" smtClean="0"/>
              <a:t>MPI-Only not feasible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1942186" cy="66674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3510643" y="3428744"/>
            <a:ext cx="2113939" cy="84390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9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6" y="3484673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44919" y="43154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Kepler</a:t>
            </a:r>
            <a:endParaRPr lang="en-US" sz="1400" dirty="0" smtClean="0"/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24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1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Intra-Node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3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7671" y="1794817"/>
            <a:ext cx="3117531" cy="1828800"/>
            <a:chOff x="3662409" y="1791285"/>
            <a:chExt cx="3117531" cy="1828800"/>
          </a:xfrm>
        </p:grpSpPr>
        <p:pic>
          <p:nvPicPr>
            <p:cNvPr id="14" name="Picture 13" descr="xgc_classifyPoin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409" y="1791285"/>
              <a:ext cx="1195281" cy="1828800"/>
            </a:xfrm>
            <a:prstGeom prst="rect">
              <a:avLst/>
            </a:prstGeom>
          </p:spPr>
        </p:pic>
        <p:pic>
          <p:nvPicPr>
            <p:cNvPr id="15" name="Picture 14" descr="xgc_wallHi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941" y="1791285"/>
              <a:ext cx="1945999" cy="1828800"/>
            </a:xfrm>
            <a:prstGeom prst="rect">
              <a:avLst/>
            </a:prstGeom>
          </p:spPr>
        </p:pic>
      </p:grpSp>
      <p:pic>
        <p:nvPicPr>
          <p:cNvPr id="2" name="Picture 1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472"/>
            <a:ext cx="4572000" cy="1749428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86402" y="190500"/>
            <a:ext cx="3386149" cy="457200"/>
            <a:chOff x="2209800" y="3857367"/>
            <a:chExt cx="5079224" cy="685800"/>
          </a:xfrm>
        </p:grpSpPr>
        <p:pic>
          <p:nvPicPr>
            <p:cNvPr id="4" name="Picture 3" descr="Los_Alamos_logo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895" y="3857367"/>
              <a:ext cx="1497435" cy="685800"/>
            </a:xfrm>
            <a:prstGeom prst="rect">
              <a:avLst/>
            </a:prstGeom>
          </p:spPr>
        </p:pic>
        <p:pic>
          <p:nvPicPr>
            <p:cNvPr id="5" name="Picture 4" descr="Oak_Ridge_National_Laboratory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857367"/>
              <a:ext cx="1345424" cy="685800"/>
            </a:xfrm>
            <a:prstGeom prst="rect">
              <a:avLst/>
            </a:prstGeom>
          </p:spPr>
        </p:pic>
        <p:pic>
          <p:nvPicPr>
            <p:cNvPr id="6" name="Picture 5" descr="SNL_Stacked_White_Blu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857367"/>
              <a:ext cx="1647825" cy="685800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42981" y="745990"/>
            <a:ext cx="3072991" cy="365760"/>
            <a:chOff x="2514599" y="4730084"/>
            <a:chExt cx="3841239" cy="457200"/>
          </a:xfrm>
        </p:grpSpPr>
        <p:pic>
          <p:nvPicPr>
            <p:cNvPr id="8" name="Picture 7" descr="Kitwarelogo-4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4730084"/>
              <a:ext cx="1777130" cy="457200"/>
            </a:xfrm>
            <a:prstGeom prst="rect">
              <a:avLst/>
            </a:prstGeom>
          </p:spPr>
        </p:pic>
        <p:pic>
          <p:nvPicPr>
            <p:cNvPr id="9" name="Picture 8" descr="Uof_Oregon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998" y="4801712"/>
              <a:ext cx="1767840" cy="3139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729498" y="1210041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11" name="Picture 10" descr="Entropy_compress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2095500"/>
            <a:ext cx="3497949" cy="3276600"/>
          </a:xfrm>
          <a:prstGeom prst="rect">
            <a:avLst/>
          </a:prstGeom>
        </p:spPr>
      </p:pic>
      <p:pic>
        <p:nvPicPr>
          <p:cNvPr id="12" name="Picture 11" descr="Contour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13" y="3457005"/>
            <a:ext cx="2406389" cy="2257996"/>
          </a:xfrm>
          <a:prstGeom prst="rect">
            <a:avLst/>
          </a:prstGeom>
        </p:spPr>
      </p:pic>
      <p:pic>
        <p:nvPicPr>
          <p:cNvPr id="13" name="Picture 12" descr="SurfaceSimplification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154680"/>
            <a:ext cx="3200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Algorithm: Contours</a:t>
            </a:r>
            <a:endParaRPr lang="en-US" dirty="0"/>
          </a:p>
        </p:txBody>
      </p:sp>
      <p:pic>
        <p:nvPicPr>
          <p:cNvPr id="3" name="Picture 2" descr="f2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825"/>
            <a:ext cx="4419600" cy="4995176"/>
          </a:xfrm>
          <a:prstGeom prst="rect">
            <a:avLst/>
          </a:prstGeom>
        </p:spPr>
      </p:pic>
      <p:pic>
        <p:nvPicPr>
          <p:cNvPr id="5" name="Picture 4" descr="HydrogenAt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4653"/>
          <a:stretch/>
        </p:blipFill>
        <p:spPr>
          <a:xfrm>
            <a:off x="4657484" y="719825"/>
            <a:ext cx="4486516" cy="49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3241</TotalTime>
  <Words>961</Words>
  <Application>Microsoft Macintosh PowerPoint</Application>
  <PresentationFormat>On-screen Show (16:10)</PresentationFormat>
  <Paragraphs>243</Paragraphs>
  <Slides>32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Sandia_CorpPresentation_Template1</vt:lpstr>
      <vt:lpstr>VTK-m: Building a Visualization Toolkit for Massively Threaded Architectures</vt:lpstr>
      <vt:lpstr>Extreme Scale: Threads, Threads Threads!</vt:lpstr>
      <vt:lpstr>PowerPoint Presentation</vt:lpstr>
      <vt:lpstr>Amdahl vs. Gustafson-Barsis</vt:lpstr>
      <vt:lpstr>PowerPoint Presentation</vt:lpstr>
      <vt:lpstr>PowerPoint Presentation</vt:lpstr>
      <vt:lpstr>PowerPoint Presentation</vt:lpstr>
      <vt:lpstr>PowerPoint Presentation</vt:lpstr>
      <vt:lpstr>Example Algorithm: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Architectures to Support?</vt:lpstr>
      <vt:lpstr>Performance Portability</vt:lpstr>
      <vt:lpstr>Performance Portability</vt:lpstr>
      <vt:lpstr>VTK-m Framework</vt:lpstr>
      <vt:lpstr>PowerPoint Presentation</vt:lpstr>
      <vt:lpstr>PowerPoint Presentation</vt:lpstr>
      <vt:lpstr>PowerPoint Presentation</vt:lpstr>
      <vt:lpstr>VTK-m is separate from VTK</vt:lpstr>
      <vt:lpstr>VTK-m is separate from VTK</vt:lpstr>
      <vt:lpstr>VTK-m is not a replacement for VTK</vt:lpstr>
      <vt:lpstr>PowerPoint Presentation</vt:lpstr>
      <vt:lpstr>PowerPoint Presentation</vt:lpstr>
      <vt:lpstr>Acknowledgements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Kenneth Moreland</cp:lastModifiedBy>
  <cp:revision>76</cp:revision>
  <dcterms:created xsi:type="dcterms:W3CDTF">2011-10-03T16:15:05Z</dcterms:created>
  <dcterms:modified xsi:type="dcterms:W3CDTF">2015-11-12T16:58:56Z</dcterms:modified>
</cp:coreProperties>
</file>