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56" r:id="rId5"/>
    <p:sldMasterId id="2147483965" r:id="rId6"/>
    <p:sldMasterId id="2147483974" r:id="rId7"/>
  </p:sldMasterIdLst>
  <p:notesMasterIdLst>
    <p:notesMasterId r:id="rId48"/>
  </p:notesMasterIdLst>
  <p:handoutMasterIdLst>
    <p:handoutMasterId r:id="rId49"/>
  </p:handoutMasterIdLst>
  <p:sldIdLst>
    <p:sldId id="897" r:id="rId8"/>
    <p:sldId id="899" r:id="rId9"/>
    <p:sldId id="949" r:id="rId10"/>
    <p:sldId id="950" r:id="rId11"/>
    <p:sldId id="951" r:id="rId12"/>
    <p:sldId id="952" r:id="rId13"/>
    <p:sldId id="953" r:id="rId14"/>
    <p:sldId id="954" r:id="rId15"/>
    <p:sldId id="955" r:id="rId16"/>
    <p:sldId id="902" r:id="rId17"/>
    <p:sldId id="903" r:id="rId18"/>
    <p:sldId id="904" r:id="rId19"/>
    <p:sldId id="956" r:id="rId20"/>
    <p:sldId id="905" r:id="rId21"/>
    <p:sldId id="957" r:id="rId22"/>
    <p:sldId id="923" r:id="rId23"/>
    <p:sldId id="924" r:id="rId24"/>
    <p:sldId id="925" r:id="rId25"/>
    <p:sldId id="926" r:id="rId26"/>
    <p:sldId id="927" r:id="rId27"/>
    <p:sldId id="961" r:id="rId28"/>
    <p:sldId id="937" r:id="rId29"/>
    <p:sldId id="938" r:id="rId30"/>
    <p:sldId id="939" r:id="rId31"/>
    <p:sldId id="941" r:id="rId32"/>
    <p:sldId id="942" r:id="rId33"/>
    <p:sldId id="943" r:id="rId34"/>
    <p:sldId id="944" r:id="rId35"/>
    <p:sldId id="945" r:id="rId36"/>
    <p:sldId id="946" r:id="rId37"/>
    <p:sldId id="962" r:id="rId38"/>
    <p:sldId id="898" r:id="rId39"/>
    <p:sldId id="828" r:id="rId40"/>
    <p:sldId id="829" r:id="rId41"/>
    <p:sldId id="958" r:id="rId42"/>
    <p:sldId id="831" r:id="rId43"/>
    <p:sldId id="959" r:id="rId44"/>
    <p:sldId id="834" r:id="rId45"/>
    <p:sldId id="835" r:id="rId46"/>
    <p:sldId id="960" r:id="rId47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C2F"/>
    <a:srgbClr val="C59C27"/>
    <a:srgbClr val="D13940"/>
    <a:srgbClr val="EF9A1A"/>
    <a:srgbClr val="907262"/>
    <a:srgbClr val="B3CD1F"/>
    <a:srgbClr val="43B1E5"/>
    <a:srgbClr val="00B8BB"/>
    <a:srgbClr val="426FB6"/>
    <a:srgbClr val="1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07" autoAdjust="0"/>
    <p:restoredTop sz="96571" autoAdjust="0"/>
  </p:normalViewPr>
  <p:slideViewPr>
    <p:cSldViewPr snapToGrid="0" showGuides="1">
      <p:cViewPr varScale="1">
        <p:scale>
          <a:sx n="113" d="100"/>
          <a:sy n="113" d="100"/>
        </p:scale>
        <p:origin x="200" y="1040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0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8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09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7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7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" y="483164"/>
            <a:ext cx="2050840" cy="935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96" y="0"/>
            <a:ext cx="11372473" cy="914400"/>
          </a:xfrm>
        </p:spPr>
        <p:txBody>
          <a:bodyPr numCol="1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914400"/>
            <a:ext cx="11369809" cy="48707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1293669" y="63192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3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  <p:sldLayoutId id="2147483982" r:id="rId7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21392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15332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>
                <a:solidFill>
                  <a:srgbClr val="FF0000"/>
                </a:solidFill>
              </a:rPr>
              <a:t>Concepts behind VTK-m development</a:t>
            </a:r>
          </a:p>
          <a:p>
            <a:r>
              <a:rPr lang="en-US" dirty="0"/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56" y="3237686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Worklet</a:t>
            </a:r>
            <a:r>
              <a:rPr lang="en-US" dirty="0"/>
              <a:t> in VTK-m: a programming construct 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functor</a:t>
            </a:r>
            <a:r>
              <a:rPr lang="en-US" dirty="0"/>
              <a:t> or kernel designed to operate on a small element of data</a:t>
            </a:r>
          </a:p>
          <a:p>
            <a:pPr lvl="2"/>
            <a:r>
              <a:rPr lang="en-US" dirty="0"/>
              <a:t>What is a </a:t>
            </a:r>
            <a:r>
              <a:rPr lang="en-US" dirty="0" err="1"/>
              <a:t>functor</a:t>
            </a:r>
            <a:r>
              <a:rPr lang="en-US" dirty="0"/>
              <a:t>? – a C </a:t>
            </a:r>
            <a:r>
              <a:rPr lang="en-US" dirty="0" err="1"/>
              <a:t>struct</a:t>
            </a:r>
            <a:r>
              <a:rPr lang="en-US" dirty="0"/>
              <a:t>/class with an overloaded ::operator()</a:t>
            </a:r>
          </a:p>
          <a:p>
            <a:pPr lvl="2"/>
            <a:r>
              <a:rPr lang="en-US" dirty="0"/>
              <a:t>::operator() must be declared </a:t>
            </a:r>
            <a:r>
              <a:rPr lang="en-US" dirty="0" err="1"/>
              <a:t>const</a:t>
            </a:r>
            <a:r>
              <a:rPr lang="en-US" dirty="0"/>
              <a:t> – cannot modify state in main instance</a:t>
            </a:r>
          </a:p>
          <a:p>
            <a:pPr lvl="1"/>
            <a:r>
              <a:rPr lang="en-US" dirty="0"/>
              <a:t>And: significant metadata alongside </a:t>
            </a:r>
            <a:r>
              <a:rPr lang="en-US" dirty="0" err="1"/>
              <a:t>functor</a:t>
            </a:r>
            <a:endParaRPr lang="en-US" dirty="0"/>
          </a:p>
          <a:p>
            <a:pPr lvl="2"/>
            <a:r>
              <a:rPr lang="en-US" dirty="0"/>
              <a:t>How data is managed</a:t>
            </a:r>
          </a:p>
          <a:p>
            <a:pPr lvl="2"/>
            <a:r>
              <a:rPr lang="en-US" dirty="0"/>
              <a:t>How execution is structured</a:t>
            </a:r>
          </a:p>
          <a:p>
            <a:pPr lvl="1"/>
            <a:endParaRPr lang="en-US" dirty="0"/>
          </a:p>
          <a:p>
            <a:r>
              <a:rPr lang="en-US" dirty="0"/>
              <a:t>The name “worklet” is meant to apply a small amount of work</a:t>
            </a:r>
          </a:p>
          <a:p>
            <a:r>
              <a:rPr lang="en-US" dirty="0"/>
              <a:t>But: for VTK-m, amount of data is small, </a:t>
            </a:r>
          </a:p>
          <a:p>
            <a:r>
              <a:rPr lang="mr-IN" dirty="0"/>
              <a:t>…</a:t>
            </a:r>
            <a:r>
              <a:rPr lang="en-US" dirty="0"/>
              <a:t> *not* necessarily the amount of instructions performed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870C55D-31EA-1D4F-A4EA-063C5C3840C8}"/>
              </a:ext>
            </a:extLst>
          </p:cNvPr>
          <p:cNvSpPr txBox="1">
            <a:spLocks/>
          </p:cNvSpPr>
          <p:nvPr/>
        </p:nvSpPr>
        <p:spPr>
          <a:xfrm>
            <a:off x="872243" y="1824384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VTK-m, worklets must be </a:t>
            </a:r>
            <a:r>
              <a:rPr lang="en-US" u="sng" dirty="0"/>
              <a:t>serial</a:t>
            </a:r>
            <a:r>
              <a:rPr lang="en-US" dirty="0"/>
              <a:t> and </a:t>
            </a:r>
            <a:r>
              <a:rPr lang="en-US" u="sng" dirty="0"/>
              <a:t>stateless</a:t>
            </a:r>
            <a:r>
              <a:rPr lang="en-US" dirty="0"/>
              <a:t> </a:t>
            </a:r>
            <a:r>
              <a:rPr lang="en-US" dirty="0" smtClean="0"/>
              <a:t>functions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 but this serial </a:t>
            </a:r>
            <a:r>
              <a:rPr lang="en-US" dirty="0" err="1" smtClean="0"/>
              <a:t>worklet</a:t>
            </a:r>
            <a:r>
              <a:rPr lang="en-US" dirty="0" smtClean="0"/>
              <a:t> code is invoked in parallel on many cores</a:t>
            </a:r>
            <a:endParaRPr lang="en-US" dirty="0" smtClean="0"/>
          </a:p>
          <a:p>
            <a:r>
              <a:rPr lang="en-US" dirty="0" smtClean="0"/>
              <a:t>Serial/stateless </a:t>
            </a:r>
            <a:r>
              <a:rPr lang="en-US" dirty="0"/>
              <a:t>enables three critical goals: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Pervasive parallelism</a:t>
            </a:r>
            <a:r>
              <a:rPr lang="en-US" dirty="0"/>
              <a:t>.  Allows VTK-m to schedule worklet invocations on many independent concurrent threads.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Thread safety</a:t>
            </a:r>
            <a:r>
              <a:rPr lang="en-US" dirty="0"/>
              <a:t>. By controlling the memory access the toolkit can insure that no worklet will have any memory collisions, false sharing, or other parallel programming pitfalls. 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Good programming practices</a:t>
            </a:r>
            <a:r>
              <a:rPr lang="en-US" dirty="0"/>
              <a:t>. The worklet model provides a natural approach to visualization algorithm design that also has good general performance characteristics.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(1/2)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Developers write worklets as serial components</a:t>
            </a:r>
          </a:p>
          <a:p>
            <a:r>
              <a:rPr lang="en-US" dirty="0"/>
              <a:t>VTK-m handles whatever layers of concurrency are necessary, thereby removing the onus from the visualization algorithm developer</a:t>
            </a:r>
          </a:p>
          <a:p>
            <a:pPr lvl="1"/>
            <a:r>
              <a:rPr lang="en-US" dirty="0"/>
              <a:t>Concurrency within CUDA, TBB, OpenMP, etc.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545239" y="1238596"/>
            <a:ext cx="5653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“A VTK-m algorithm”:</a:t>
            </a:r>
          </a:p>
          <a:p>
            <a:pPr lvl="1"/>
            <a:r>
              <a:rPr lang="en-US" dirty="0"/>
              <a:t>Invoke ParallelPattern1 with Worklet1 on inputs I11, I12, </a:t>
            </a:r>
            <a:r>
              <a:rPr lang="mr-IN" dirty="0"/>
              <a:t>…</a:t>
            </a:r>
            <a:r>
              <a:rPr lang="en-US" dirty="0"/>
              <a:t>, I1N to produce outputs O11, O12, </a:t>
            </a:r>
            <a:r>
              <a:rPr lang="mr-IN" dirty="0"/>
              <a:t>…</a:t>
            </a:r>
            <a:r>
              <a:rPr lang="en-US" dirty="0"/>
              <a:t>, O1N</a:t>
            </a:r>
          </a:p>
          <a:p>
            <a:pPr lvl="1"/>
            <a:r>
              <a:rPr lang="en-US" dirty="0"/>
              <a:t>Invoke ParallelPattern2 with Worklet2 on inputs I21, I22, </a:t>
            </a:r>
            <a:r>
              <a:rPr lang="mr-IN" dirty="0"/>
              <a:t>…</a:t>
            </a:r>
            <a:r>
              <a:rPr lang="en-US" dirty="0"/>
              <a:t>, I2N to produce outputs O21, O22, </a:t>
            </a:r>
            <a:r>
              <a:rPr lang="mr-IN" dirty="0"/>
              <a:t>…</a:t>
            </a:r>
            <a:r>
              <a:rPr lang="en-US" dirty="0"/>
              <a:t>, O2N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Invoke </a:t>
            </a:r>
            <a:r>
              <a:rPr lang="en-US" dirty="0" err="1"/>
              <a:t>ParallelPatternM</a:t>
            </a:r>
            <a:r>
              <a:rPr lang="en-US" dirty="0"/>
              <a:t> with </a:t>
            </a:r>
            <a:r>
              <a:rPr lang="en-US" dirty="0" err="1"/>
              <a:t>WorkletM</a:t>
            </a:r>
            <a:r>
              <a:rPr lang="en-US" dirty="0"/>
              <a:t> on inputs IM1, IM2, </a:t>
            </a:r>
            <a:r>
              <a:rPr lang="mr-IN" dirty="0"/>
              <a:t>…</a:t>
            </a:r>
            <a:r>
              <a:rPr lang="en-US" dirty="0"/>
              <a:t>, IMN to produce outputs OM1, OM2, </a:t>
            </a:r>
            <a:r>
              <a:rPr lang="mr-IN" dirty="0"/>
              <a:t>…</a:t>
            </a:r>
            <a:r>
              <a:rPr lang="en-US" dirty="0"/>
              <a:t>, OMN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6143068" y="1238595"/>
            <a:ext cx="5653680" cy="4437809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observations:</a:t>
            </a:r>
          </a:p>
          <a:p>
            <a:pPr lvl="1"/>
            <a:r>
              <a:rPr lang="en-US" dirty="0"/>
              <a:t>Parallel patterns and/or </a:t>
            </a:r>
            <a:r>
              <a:rPr lang="en-US" dirty="0" err="1"/>
              <a:t>worklets</a:t>
            </a:r>
            <a:r>
              <a:rPr lang="en-US" dirty="0"/>
              <a:t> may be re-used many times</a:t>
            </a:r>
          </a:p>
          <a:p>
            <a:pPr lvl="1"/>
            <a:r>
              <a:rPr lang="en-US" dirty="0"/>
              <a:t>The outputs of one invocation can be used as inputs in another invocation</a:t>
            </a:r>
          </a:p>
          <a:p>
            <a:pPr lvl="1"/>
            <a:r>
              <a:rPr lang="en-US" dirty="0"/>
              <a:t>The inputs/outputs can be either </a:t>
            </a:r>
            <a:r>
              <a:rPr lang="en-US" dirty="0" err="1"/>
              <a:t>vtkm</a:t>
            </a:r>
            <a:r>
              <a:rPr lang="en-US" dirty="0"/>
              <a:t> </a:t>
            </a:r>
            <a:r>
              <a:rPr lang="en-US" dirty="0" err="1"/>
              <a:t>DataSet</a:t>
            </a:r>
            <a:r>
              <a:rPr lang="en-US" dirty="0"/>
              <a:t> or </a:t>
            </a:r>
            <a:r>
              <a:rPr lang="en-US" dirty="0" err="1"/>
              <a:t>vtkm</a:t>
            </a:r>
            <a:r>
              <a:rPr lang="en-US" dirty="0"/>
              <a:t> Array Handles</a:t>
            </a:r>
          </a:p>
          <a:p>
            <a:pPr lvl="1"/>
            <a:r>
              <a:rPr lang="en-US" dirty="0"/>
              <a:t>Algorithms (i.e., a sequence of invoking patterns with </a:t>
            </a:r>
            <a:r>
              <a:rPr lang="en-US" dirty="0" err="1"/>
              <a:t>worklets</a:t>
            </a:r>
            <a:r>
              <a:rPr lang="en-US" dirty="0"/>
              <a:t> on inputs to create outputs) are typically placed inside filters</a:t>
            </a:r>
          </a:p>
          <a:p>
            <a:pPr lvl="2"/>
            <a:r>
              <a:rPr lang="en-US" dirty="0"/>
              <a:t>This spares users from having to understand details of parallel patterns / </a:t>
            </a:r>
            <a:r>
              <a:rPr lang="en-US" dirty="0" err="1"/>
              <a:t>worklets</a:t>
            </a:r>
            <a:r>
              <a:rPr lang="en-US" dirty="0"/>
              <a:t>, and how inputs/outputs connect</a:t>
            </a:r>
          </a:p>
          <a:p>
            <a:pPr lvl="1"/>
            <a:r>
              <a:rPr lang="en-US" dirty="0"/>
              <a:t>Invocations happen in control environment, but they spawn </a:t>
            </a:r>
            <a:r>
              <a:rPr lang="en-US" dirty="0" err="1"/>
              <a:t>worklets</a:t>
            </a:r>
            <a:r>
              <a:rPr lang="en-US" dirty="0"/>
              <a:t> in execution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22F84-F65C-0F44-887F-45661692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Array handles: </a:t>
            </a:r>
          </a:p>
          <a:p>
            <a:pPr lvl="1"/>
            <a:r>
              <a:rPr lang="en-US" dirty="0"/>
              <a:t>a link in the control environment to arrays that exist in the execution environment</a:t>
            </a:r>
          </a:p>
          <a:p>
            <a:pPr lvl="1"/>
            <a:r>
              <a:rPr lang="en-US" dirty="0"/>
              <a:t>automate data transfers between host and device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Invoking parallel patterns</a:t>
            </a:r>
          </a:p>
          <a:p>
            <a:pPr lvl="2"/>
            <a:r>
              <a:rPr lang="en-US" dirty="0"/>
              <a:t>This occurs in control environment</a:t>
            </a:r>
          </a:p>
          <a:p>
            <a:pPr lvl="2"/>
            <a:r>
              <a:rPr lang="en-US" dirty="0"/>
              <a:t>Invokers take array handles as input</a:t>
            </a:r>
          </a:p>
          <a:p>
            <a:pPr lvl="1"/>
            <a:r>
              <a:rPr lang="en-US" dirty="0"/>
              <a:t>Data access</a:t>
            </a:r>
          </a:p>
          <a:p>
            <a:pPr lvl="2"/>
            <a:r>
              <a:rPr lang="en-US" dirty="0"/>
              <a:t>get results from execution environment back to control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parallel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570090" y="10769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parallel patterns set up to work with </a:t>
            </a:r>
            <a:r>
              <a:rPr lang="en-US" dirty="0" err="1"/>
              <a:t>worklets</a:t>
            </a:r>
            <a:r>
              <a:rPr lang="en-US" dirty="0"/>
              <a:t> (simplifies programming)</a:t>
            </a:r>
          </a:p>
          <a:p>
            <a:pPr lvl="1"/>
            <a:r>
              <a:rPr lang="en-US" dirty="0"/>
              <a:t>Map Field (upcoming slide)</a:t>
            </a:r>
          </a:p>
          <a:p>
            <a:pPr lvl="1"/>
            <a:r>
              <a:rPr lang="en-US" dirty="0"/>
              <a:t>Visit Point With Cells (upcoming slide)</a:t>
            </a:r>
          </a:p>
          <a:p>
            <a:pPr lvl="1"/>
            <a:r>
              <a:rPr lang="en-US" dirty="0"/>
              <a:t>Visit Cell With Points (upcoming slide)</a:t>
            </a:r>
          </a:p>
          <a:p>
            <a:pPr lvl="1"/>
            <a:r>
              <a:rPr lang="en-US" dirty="0"/>
              <a:t>Point Neighborhood</a:t>
            </a:r>
          </a:p>
          <a:p>
            <a:pPr lvl="1"/>
            <a:r>
              <a:rPr lang="en-US" dirty="0"/>
              <a:t>Reduce By Key</a:t>
            </a:r>
          </a:p>
          <a:p>
            <a:r>
              <a:rPr lang="en-US" dirty="0"/>
              <a:t>Also a wide range of parallel primitive algorithms, but with a</a:t>
            </a:r>
            <a:br>
              <a:rPr lang="en-US" dirty="0"/>
            </a:br>
            <a:r>
              <a:rPr lang="en-US" dirty="0"/>
              <a:t>lower level API</a:t>
            </a:r>
          </a:p>
          <a:p>
            <a:pPr lvl="1"/>
            <a:r>
              <a:rPr lang="en-US" dirty="0"/>
              <a:t>Copy, </a:t>
            </a:r>
            <a:r>
              <a:rPr lang="en-US" dirty="0" err="1"/>
              <a:t>CopyIf</a:t>
            </a:r>
            <a:r>
              <a:rPr lang="en-US" dirty="0"/>
              <a:t>, </a:t>
            </a:r>
            <a:r>
              <a:rPr lang="en-US" dirty="0" err="1"/>
              <a:t>CopySubRange</a:t>
            </a:r>
            <a:r>
              <a:rPr lang="en-US" dirty="0"/>
              <a:t>, </a:t>
            </a:r>
            <a:r>
              <a:rPr lang="en-US" dirty="0" err="1"/>
              <a:t>CountSetBits</a:t>
            </a:r>
            <a:r>
              <a:rPr lang="en-US" dirty="0"/>
              <a:t>, Fill, </a:t>
            </a:r>
            <a:r>
              <a:rPr lang="en-US" dirty="0" err="1"/>
              <a:t>LowerBounds</a:t>
            </a:r>
            <a:r>
              <a:rPr lang="en-US" dirty="0"/>
              <a:t>, Reduce, </a:t>
            </a:r>
            <a:r>
              <a:rPr lang="en-US" dirty="0" err="1"/>
              <a:t>ReduceByKey</a:t>
            </a:r>
            <a:r>
              <a:rPr lang="en-US" dirty="0"/>
              <a:t>, </a:t>
            </a:r>
            <a:r>
              <a:rPr lang="en-US" dirty="0" err="1"/>
              <a:t>ScanInclusive</a:t>
            </a:r>
            <a:r>
              <a:rPr lang="en-US" dirty="0"/>
              <a:t>, </a:t>
            </a:r>
            <a:r>
              <a:rPr lang="en-US" dirty="0" err="1"/>
              <a:t>ScanInclusiveByKey</a:t>
            </a:r>
            <a:r>
              <a:rPr lang="en-US" dirty="0"/>
              <a:t>, </a:t>
            </a:r>
            <a:r>
              <a:rPr lang="en-US" dirty="0" err="1"/>
              <a:t>ScanExclusive</a:t>
            </a:r>
            <a:r>
              <a:rPr lang="en-US" dirty="0"/>
              <a:t>, </a:t>
            </a:r>
            <a:r>
              <a:rPr lang="en-US" dirty="0" err="1"/>
              <a:t>ScanExclusiveByKey</a:t>
            </a:r>
            <a:r>
              <a:rPr lang="en-US" dirty="0"/>
              <a:t>, </a:t>
            </a:r>
            <a:r>
              <a:rPr lang="en-US" dirty="0" err="1"/>
              <a:t>ScanExtended</a:t>
            </a:r>
            <a:r>
              <a:rPr lang="en-US" dirty="0"/>
              <a:t>, Sort, </a:t>
            </a:r>
            <a:r>
              <a:rPr lang="en-US" dirty="0" err="1"/>
              <a:t>SortByKey</a:t>
            </a:r>
            <a:r>
              <a:rPr lang="en-US" dirty="0"/>
              <a:t>, Synchronize, Transform, Unique, </a:t>
            </a:r>
            <a:r>
              <a:rPr lang="en-US" dirty="0" err="1"/>
              <a:t>UpperBounds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Map Field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1549047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700088" y="147593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EA8C6D-0704-0648-83FF-D1590C3EE2AC}"/>
              </a:ext>
            </a:extLst>
          </p:cNvPr>
          <p:cNvSpPr txBox="1"/>
          <p:nvPr/>
        </p:nvSpPr>
        <p:spPr>
          <a:xfrm>
            <a:off x="700088" y="2285559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461241" y="418579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974713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472C51D1-5BF3-3349-B312-A20F255F9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446" y="2329101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4258908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7D6FDA50-5C29-E64D-9C73-32E12CFD3C18}"/>
              </a:ext>
            </a:extLst>
          </p:cNvPr>
          <p:cNvSpPr/>
          <p:nvPr/>
        </p:nvSpPr>
        <p:spPr>
          <a:xfrm>
            <a:off x="2842096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672068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627F2E14-6309-CB42-9DB7-DC95276109FB}"/>
              </a:ext>
            </a:extLst>
          </p:cNvPr>
          <p:cNvSpPr/>
          <p:nvPr/>
        </p:nvSpPr>
        <p:spPr>
          <a:xfrm>
            <a:off x="3539451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380215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60D24085-718D-3642-A051-2ED039DA1A29}"/>
              </a:ext>
            </a:extLst>
          </p:cNvPr>
          <p:cNvSpPr/>
          <p:nvPr/>
        </p:nvSpPr>
        <p:spPr>
          <a:xfrm>
            <a:off x="4247598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5077570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37969219-A595-C34A-A9BA-35CC92AFC901}"/>
              </a:ext>
            </a:extLst>
          </p:cNvPr>
          <p:cNvSpPr/>
          <p:nvPr/>
        </p:nvSpPr>
        <p:spPr>
          <a:xfrm>
            <a:off x="4944953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742801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B9F17C9B-7014-EC4E-80FA-886688AD3780}"/>
              </a:ext>
            </a:extLst>
          </p:cNvPr>
          <p:cNvSpPr/>
          <p:nvPr/>
        </p:nvSpPr>
        <p:spPr>
          <a:xfrm>
            <a:off x="5610184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440156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F0C0EAD2-1947-E14B-A82E-72B1CB00B890}"/>
              </a:ext>
            </a:extLst>
          </p:cNvPr>
          <p:cNvSpPr/>
          <p:nvPr/>
        </p:nvSpPr>
        <p:spPr>
          <a:xfrm>
            <a:off x="6307539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7132277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71FF977B-ABCC-D540-9B57-0BD92516D3A3}"/>
              </a:ext>
            </a:extLst>
          </p:cNvPr>
          <p:cNvSpPr/>
          <p:nvPr/>
        </p:nvSpPr>
        <p:spPr>
          <a:xfrm>
            <a:off x="6999660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829632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F27D56C3-74BD-EF41-8326-AA1B23D0A19B}"/>
              </a:ext>
            </a:extLst>
          </p:cNvPr>
          <p:cNvSpPr/>
          <p:nvPr/>
        </p:nvSpPr>
        <p:spPr>
          <a:xfrm>
            <a:off x="7697015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E6E88CA-FF17-5245-9EF2-F859E84AA310}"/>
              </a:ext>
            </a:extLst>
          </p:cNvPr>
          <p:cNvSpPr/>
          <p:nvPr/>
        </p:nvSpPr>
        <p:spPr>
          <a:xfrm>
            <a:off x="8537779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xmlns="" id="{CC4B13D9-B542-7144-A2B5-22B6BADB066F}"/>
              </a:ext>
            </a:extLst>
          </p:cNvPr>
          <p:cNvSpPr/>
          <p:nvPr/>
        </p:nvSpPr>
        <p:spPr>
          <a:xfrm>
            <a:off x="8405162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802D2EC-8AEA-6E4F-BF46-1CD282F00DFE}"/>
              </a:ext>
            </a:extLst>
          </p:cNvPr>
          <p:cNvSpPr/>
          <p:nvPr/>
        </p:nvSpPr>
        <p:spPr>
          <a:xfrm>
            <a:off x="9235134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xmlns="" id="{5DDD1899-194F-944A-82BC-545D1F86118E}"/>
              </a:ext>
            </a:extLst>
          </p:cNvPr>
          <p:cNvSpPr/>
          <p:nvPr/>
        </p:nvSpPr>
        <p:spPr>
          <a:xfrm>
            <a:off x="9102517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F9887D3-54F2-1845-BF10-FEE1C9F00ED1}"/>
              </a:ext>
            </a:extLst>
          </p:cNvPr>
          <p:cNvSpPr/>
          <p:nvPr/>
        </p:nvSpPr>
        <p:spPr>
          <a:xfrm>
            <a:off x="9900365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01F7D961-7568-DB4D-981E-FB517FBAACB4}"/>
              </a:ext>
            </a:extLst>
          </p:cNvPr>
          <p:cNvCxnSpPr>
            <a:cxnSpLocks/>
          </p:cNvCxnSpPr>
          <p:nvPr/>
        </p:nvCxnSpPr>
        <p:spPr>
          <a:xfrm>
            <a:off x="10147014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C89AC926-C02A-3942-9908-56678368EE3E}"/>
              </a:ext>
            </a:extLst>
          </p:cNvPr>
          <p:cNvSpPr/>
          <p:nvPr/>
        </p:nvSpPr>
        <p:spPr>
          <a:xfrm>
            <a:off x="9767748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A481F2C4-25BF-AF4B-AAFF-81BEC0F28F7B}"/>
              </a:ext>
            </a:extLst>
          </p:cNvPr>
          <p:cNvCxnSpPr>
            <a:cxnSpLocks/>
          </p:cNvCxnSpPr>
          <p:nvPr/>
        </p:nvCxnSpPr>
        <p:spPr>
          <a:xfrm>
            <a:off x="10128921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F174BFB4-9A54-3E4F-A772-1E888998E503}"/>
              </a:ext>
            </a:extLst>
          </p:cNvPr>
          <p:cNvSpPr/>
          <p:nvPr/>
        </p:nvSpPr>
        <p:spPr>
          <a:xfrm>
            <a:off x="10597720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030D5DB0-2768-4547-8C04-CE9D0DA01638}"/>
              </a:ext>
            </a:extLst>
          </p:cNvPr>
          <p:cNvCxnSpPr>
            <a:cxnSpLocks/>
          </p:cNvCxnSpPr>
          <p:nvPr/>
        </p:nvCxnSpPr>
        <p:spPr>
          <a:xfrm>
            <a:off x="10844369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xmlns="" id="{4FACE4FA-3538-8C48-91DC-B198F265C273}"/>
              </a:ext>
            </a:extLst>
          </p:cNvPr>
          <p:cNvSpPr/>
          <p:nvPr/>
        </p:nvSpPr>
        <p:spPr>
          <a:xfrm>
            <a:off x="10465103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691223D1-CB47-7043-AEC8-7F0DB20612A0}"/>
              </a:ext>
            </a:extLst>
          </p:cNvPr>
          <p:cNvCxnSpPr>
            <a:cxnSpLocks/>
          </p:cNvCxnSpPr>
          <p:nvPr/>
        </p:nvCxnSpPr>
        <p:spPr>
          <a:xfrm>
            <a:off x="10826276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1967824-2B68-A141-A264-05ACE1D2561C}"/>
              </a:ext>
            </a:extLst>
          </p:cNvPr>
          <p:cNvSpPr txBox="1"/>
          <p:nvPr/>
        </p:nvSpPr>
        <p:spPr>
          <a:xfrm>
            <a:off x="1143000" y="5465220"/>
            <a:ext cx="6931000" cy="1071062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All arrays must be the same size.</a:t>
            </a:r>
          </a:p>
          <a:p>
            <a:pPr algn="l">
              <a:lnSpc>
                <a:spcPct val="90000"/>
              </a:lnSpc>
            </a:pPr>
            <a:r>
              <a:rPr lang="en-US" sz="3200" dirty="0"/>
              <a:t>Arrays can come from cells or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Create output for each point. 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Values from incident cells are available to </a:t>
            </a:r>
            <a:r>
              <a:rPr lang="en-US" sz="2000" dirty="0" err="1" smtClean="0"/>
              <a:t>worklet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496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195B77-EF0C-0249-97D2-81330E1B684F}"/>
              </a:ext>
            </a:extLst>
          </p:cNvPr>
          <p:cNvSpPr/>
          <p:nvPr/>
        </p:nvSpPr>
        <p:spPr>
          <a:xfrm>
            <a:off x="10587040" y="2085983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A2F7064-83B1-6443-893F-37869BA375A4}"/>
              </a:ext>
            </a:extLst>
          </p:cNvPr>
          <p:cNvCxnSpPr>
            <a:cxnSpLocks/>
          </p:cNvCxnSpPr>
          <p:nvPr/>
        </p:nvCxnSpPr>
        <p:spPr>
          <a:xfrm flipH="1" flipV="1">
            <a:off x="10232584" y="1514475"/>
            <a:ext cx="383032" cy="571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C407C318-56E4-EC4C-9270-5F88F433CC28}"/>
              </a:ext>
            </a:extLst>
          </p:cNvPr>
          <p:cNvCxnSpPr>
            <a:cxnSpLocks/>
          </p:cNvCxnSpPr>
          <p:nvPr/>
        </p:nvCxnSpPr>
        <p:spPr>
          <a:xfrm flipH="1">
            <a:off x="10424100" y="2243491"/>
            <a:ext cx="191516" cy="35242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9CCE9FAE-FACC-BB43-878F-74F5890CA208}"/>
              </a:ext>
            </a:extLst>
          </p:cNvPr>
          <p:cNvCxnSpPr>
            <a:cxnSpLocks/>
          </p:cNvCxnSpPr>
          <p:nvPr/>
        </p:nvCxnSpPr>
        <p:spPr>
          <a:xfrm flipV="1">
            <a:off x="10929938" y="2214915"/>
            <a:ext cx="191516" cy="29191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8542538" y="4343399"/>
            <a:ext cx="3378529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smtClean="0"/>
              <a:t>Create output for </a:t>
            </a:r>
            <a:r>
              <a:rPr lang="en-US" sz="2000" dirty="0" smtClean="0"/>
              <a:t>point #3. 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Values from incident cells --- #’s 1, 3, and 4 --- are available to </a:t>
            </a:r>
            <a:r>
              <a:rPr lang="en-US" sz="2000" dirty="0" err="1" smtClean="0"/>
              <a:t>worklet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493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Create output for each cell. 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Values from incident points are available to </a:t>
            </a:r>
            <a:r>
              <a:rPr lang="en-US" sz="2000" dirty="0" err="1" smtClean="0"/>
              <a:t>worklet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739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737D-8667-5042-AABA-FC2BBB1D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VTK-m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F1266-8CB6-0242-A5E4-AA934836CF5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VTK-m split into two environments: </a:t>
            </a:r>
            <a:r>
              <a:rPr lang="en-US" u="sng" dirty="0"/>
              <a:t>control</a:t>
            </a:r>
            <a:r>
              <a:rPr lang="en-US" dirty="0"/>
              <a:t> and </a:t>
            </a:r>
            <a:r>
              <a:rPr lang="en-US" u="sng" dirty="0"/>
              <a:t>execution</a:t>
            </a:r>
          </a:p>
          <a:p>
            <a:r>
              <a:rPr lang="en-US" dirty="0"/>
              <a:t>Each has its own API</a:t>
            </a:r>
          </a:p>
          <a:p>
            <a:r>
              <a:rPr lang="en-US" dirty="0"/>
              <a:t>Direct interaction between the environments is disallowed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CC26FA5-B9E7-134B-9009-24F14CE07789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89E1F55-2C31-5844-9134-AA4D808449D1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670153B-77E9-DA45-A6C1-DB15741CB1E3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414E4A5-4E49-164B-BBE7-EA34EC4A0206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530011" y="4343399"/>
            <a:ext cx="3391055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Create output for cell #2. 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Values from incident points --- #’s 1, 2, and 5 --- are available to </a:t>
            </a:r>
            <a:r>
              <a:rPr lang="en-US" sz="2000" dirty="0" err="1" smtClean="0"/>
              <a:t>worklet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692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F2C3D-529F-9244-9757-4E7419F2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9 SLIDES MAY NEED UPDATE B/C OF POSSIBLE CHANGES TO EXECUTION/CONTROL SIGNATURE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F90BD1-89F0-7D4B-BAC4-4A7541731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05232-AC70-874D-9946-7EED0ABEE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189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47563-4AC9-9F41-B23B-E9699E6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worklet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047322-B63A-FD40-979A-83E98695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" y="1164558"/>
            <a:ext cx="12002379" cy="5050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9417B5-4D71-A244-9E24-D859F41A162D}"/>
              </a:ext>
            </a:extLst>
          </p:cNvPr>
          <p:cNvSpPr txBox="1"/>
          <p:nvPr/>
        </p:nvSpPr>
        <p:spPr>
          <a:xfrm>
            <a:off x="4909457" y="137072"/>
            <a:ext cx="6712158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HANK WILL RE-WRITE THIS SLIDE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68244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4EB0B-FEFA-3045-A051-FF854ED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Signature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6C6578-C677-DA44-BC1B-438806AC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939"/>
            <a:ext cx="12188825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4EB0B-FEFA-3045-A051-FF854ED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Signature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CE4089-E876-584E-AF3F-4D787F5B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6" y="2215058"/>
            <a:ext cx="11472863" cy="18280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449DE4-876F-064E-96E4-2568769144B8}"/>
              </a:ext>
            </a:extLst>
          </p:cNvPr>
          <p:cNvGrpSpPr/>
          <p:nvPr/>
        </p:nvGrpSpPr>
        <p:grpSpPr>
          <a:xfrm>
            <a:off x="814388" y="3913369"/>
            <a:ext cx="11217275" cy="1018899"/>
            <a:chOff x="814388" y="3913369"/>
            <a:chExt cx="11217275" cy="1018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97884BD-A3CE-E348-B6DE-06FEB8281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1" t="79763"/>
            <a:stretch/>
          </p:blipFill>
          <p:spPr>
            <a:xfrm>
              <a:off x="814388" y="4601982"/>
              <a:ext cx="11217275" cy="33028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E7524897-775A-D943-ADEE-072063D3FC24}"/>
                </a:ext>
              </a:extLst>
            </p:cNvPr>
            <p:cNvCxnSpPr/>
            <p:nvPr/>
          </p:nvCxnSpPr>
          <p:spPr>
            <a:xfrm>
              <a:off x="4714875" y="3929063"/>
              <a:ext cx="3800475" cy="657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7BB40F9-256A-D54C-8487-CB3309E5FFA1}"/>
                </a:ext>
              </a:extLst>
            </p:cNvPr>
            <p:cNvCxnSpPr>
              <a:cxnSpLocks/>
            </p:cNvCxnSpPr>
            <p:nvPr/>
          </p:nvCxnSpPr>
          <p:spPr>
            <a:xfrm>
              <a:off x="5129213" y="3913369"/>
              <a:ext cx="808037" cy="67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5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51F6A-9D21-6542-B9A0-6F8EE55A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Operator – define the </a:t>
            </a:r>
            <a:r>
              <a:rPr lang="en-US" dirty="0" err="1"/>
              <a:t>functor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437FB9-0D17-8E4F-817A-5ED63242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747962"/>
            <a:ext cx="8750300" cy="76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90E021F-51E3-3542-BB4A-E09EC2F7AB53}"/>
              </a:ext>
            </a:extLst>
          </p:cNvPr>
          <p:cNvGrpSpPr/>
          <p:nvPr/>
        </p:nvGrpSpPr>
        <p:grpSpPr>
          <a:xfrm>
            <a:off x="7886700" y="3387373"/>
            <a:ext cx="3398157" cy="1884242"/>
            <a:chOff x="6098321" y="4949837"/>
            <a:chExt cx="3398157" cy="188424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EACEBDF9-BA63-C04C-A810-3AD2F8673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0759" y="4949837"/>
              <a:ext cx="192358" cy="13256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9E69C28-B320-6249-97D6-72D335FB0193}"/>
                </a:ext>
              </a:extLst>
            </p:cNvPr>
            <p:cNvSpPr txBox="1"/>
            <p:nvPr/>
          </p:nvSpPr>
          <p:spPr>
            <a:xfrm>
              <a:off x="6098321" y="6400114"/>
              <a:ext cx="3398157" cy="4339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18872" tIns="91440" rIns="118872" bIns="91440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Must be </a:t>
              </a:r>
              <a:r>
                <a:rPr lang="en-US" dirty="0" err="1"/>
                <a:t>const</a:t>
              </a:r>
              <a:r>
                <a:rPr lang="en-US" dirty="0"/>
                <a:t> for thread safety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732D6D-93C8-C348-BD3B-2992104B799D}"/>
              </a:ext>
            </a:extLst>
          </p:cNvPr>
          <p:cNvGrpSpPr/>
          <p:nvPr/>
        </p:nvGrpSpPr>
        <p:grpSpPr>
          <a:xfrm>
            <a:off x="1036681" y="2504842"/>
            <a:ext cx="2345209" cy="1520802"/>
            <a:chOff x="3549639" y="4444881"/>
            <a:chExt cx="2345209" cy="15208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011250D-7D83-6541-8871-049DDBEF2299}"/>
                </a:ext>
              </a:extLst>
            </p:cNvPr>
            <p:cNvSpPr/>
            <p:nvPr/>
          </p:nvSpPr>
          <p:spPr>
            <a:xfrm>
              <a:off x="3889093" y="4790096"/>
              <a:ext cx="1620073" cy="5968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C08B68B-83A8-BC47-AC5A-B917B76C910D}"/>
                </a:ext>
              </a:extLst>
            </p:cNvPr>
            <p:cNvSpPr txBox="1"/>
            <p:nvPr/>
          </p:nvSpPr>
          <p:spPr>
            <a:xfrm>
              <a:off x="3549639" y="5088520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8EC2A4-F378-F84E-B412-7940040C38A8}"/>
                </a:ext>
              </a:extLst>
            </p:cNvPr>
            <p:cNvSpPr txBox="1"/>
            <p:nvPr/>
          </p:nvSpPr>
          <p:spPr>
            <a:xfrm>
              <a:off x="5298916" y="4444881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8430EAA-3F6F-3240-9E95-5A1D9CDBD948}"/>
                </a:ext>
              </a:extLst>
            </p:cNvPr>
            <p:cNvSpPr txBox="1"/>
            <p:nvPr/>
          </p:nvSpPr>
          <p:spPr>
            <a:xfrm>
              <a:off x="5295158" y="5088520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EE69CAC-D9E2-EE4C-B5F3-AE5BEC8E194E}"/>
                </a:ext>
              </a:extLst>
            </p:cNvPr>
            <p:cNvSpPr txBox="1"/>
            <p:nvPr/>
          </p:nvSpPr>
          <p:spPr>
            <a:xfrm>
              <a:off x="3553397" y="4509782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9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VTKM_EXEC, VTKM_CONT, VTKM_EXEC_CONT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 macros that instruct compiler what architecture to compile for</a:t>
            </a:r>
          </a:p>
          <a:p>
            <a:r>
              <a:rPr lang="en-US" dirty="0"/>
              <a:t>VTKM_EXEC: execution environment</a:t>
            </a:r>
          </a:p>
          <a:p>
            <a:r>
              <a:rPr lang="en-US" dirty="0"/>
              <a:t>VTKM_CONT: control environment</a:t>
            </a:r>
          </a:p>
          <a:p>
            <a:r>
              <a:rPr lang="en-US" dirty="0"/>
              <a:t>VTKM_EXEC_CONT: both environments</a:t>
            </a:r>
          </a:p>
        </p:txBody>
      </p:sp>
    </p:spTree>
    <p:extLst>
      <p:ext uri="{BB962C8B-B14F-4D97-AF65-F5344CB8AC3E}">
        <p14:creationId xmlns:p14="http://schemas.microsoft.com/office/powerpoint/2010/main" val="203098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47563-4AC9-9F41-B23B-E9699E6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4621F-1D46-5246-B769-807315B5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0" y="868680"/>
            <a:ext cx="10429876" cy="5789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3973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8F563-7650-D248-8F6F-30CA11D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 on worklets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07FB6-BC86-3446-8D5B-0AD3CCF5AA5A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Worklet types</a:t>
            </a:r>
          </a:p>
          <a:p>
            <a:r>
              <a:rPr lang="en-US" dirty="0"/>
              <a:t>Dispatchers</a:t>
            </a:r>
          </a:p>
          <a:p>
            <a:r>
              <a:rPr lang="en-US" dirty="0"/>
              <a:t>Elements of a worklet</a:t>
            </a:r>
          </a:p>
          <a:p>
            <a:r>
              <a:rPr lang="en-US" dirty="0">
                <a:solidFill>
                  <a:srgbClr val="FF0000"/>
                </a:solidFill>
              </a:rPr>
              <a:t>Example reference for one worklet type (</a:t>
            </a:r>
            <a:r>
              <a:rPr lang="en-US" dirty="0" err="1">
                <a:solidFill>
                  <a:srgbClr val="FF0000"/>
                </a:solidFill>
              </a:rPr>
              <a:t>FieldMap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95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A42D0-8A00-2544-9C44-CEC9DE4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149090" cy="914400"/>
          </a:xfrm>
        </p:spPr>
        <p:txBody>
          <a:bodyPr/>
          <a:lstStyle/>
          <a:p>
            <a:r>
              <a:rPr lang="en-US" dirty="0"/>
              <a:t>Screenshots from users manual on reference material for </a:t>
            </a:r>
            <a:br>
              <a:rPr lang="en-US" dirty="0"/>
            </a:br>
            <a:r>
              <a:rPr lang="en-US" dirty="0"/>
              <a:t>Field Map worklet</a:t>
            </a:r>
            <a:br>
              <a:rPr lang="en-US" dirty="0"/>
            </a:br>
            <a:r>
              <a:rPr lang="en-US" dirty="0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C45710-7B09-4E49-BC32-A4D680179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31" y="0"/>
            <a:ext cx="788999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B16C73-E9CA-704E-B209-D88E40AD0569}"/>
              </a:ext>
            </a:extLst>
          </p:cNvPr>
          <p:cNvSpPr txBox="1"/>
          <p:nvPr/>
        </p:nvSpPr>
        <p:spPr>
          <a:xfrm>
            <a:off x="261257" y="3397880"/>
            <a:ext cx="393774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ROB QUESTIONS VALUE OF THIS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58719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computational portion of algorithms are executed</a:t>
            </a:r>
          </a:p>
          <a:p>
            <a:r>
              <a:rPr lang="en-US" dirty="0"/>
              <a:t>Code for the execution environment is designed to always execute on a very large number of threads</a:t>
            </a:r>
          </a:p>
          <a:p>
            <a:endParaRPr lang="en-US" dirty="0"/>
          </a:p>
          <a:p>
            <a:r>
              <a:rPr lang="en-US" dirty="0"/>
              <a:t>VTK-m supports multiple parallel processing patterns</a:t>
            </a:r>
          </a:p>
          <a:p>
            <a:r>
              <a:rPr lang="en-US" dirty="0"/>
              <a:t>Each pattern is customized via a “</a:t>
            </a:r>
            <a:r>
              <a:rPr lang="en-US" dirty="0" err="1"/>
              <a:t>worklet</a:t>
            </a:r>
            <a:r>
              <a:rPr lang="en-US" dirty="0"/>
              <a:t>” (sometimes called </a:t>
            </a:r>
            <a:r>
              <a:rPr lang="en-US" dirty="0" err="1"/>
              <a:t>functors</a:t>
            </a:r>
            <a:r>
              <a:rPr lang="en-US" dirty="0"/>
              <a:t>)</a:t>
            </a:r>
          </a:p>
          <a:p>
            <a:r>
              <a:rPr lang="en-US" dirty="0"/>
              <a:t>VTK-m algorithm developers decide which patterns to use and write </a:t>
            </a:r>
            <a:r>
              <a:rPr lang="en-US" dirty="0" err="1"/>
              <a:t>worklets</a:t>
            </a:r>
            <a:r>
              <a:rPr lang="en-US" dirty="0"/>
              <a:t> for these patterns</a:t>
            </a:r>
          </a:p>
          <a:p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this is the subject of the tutorial after the break (NOW!)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9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A42D0-8A00-2544-9C44-CEC9DE4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149090" cy="914400"/>
          </a:xfrm>
        </p:spPr>
        <p:txBody>
          <a:bodyPr/>
          <a:lstStyle/>
          <a:p>
            <a:r>
              <a:rPr lang="en-US" dirty="0"/>
              <a:t>Screenshots from users manual on reference material for </a:t>
            </a:r>
            <a:br>
              <a:rPr lang="en-US" dirty="0"/>
            </a:br>
            <a:r>
              <a:rPr lang="en-US" dirty="0"/>
              <a:t>Field Map worklet</a:t>
            </a:r>
            <a:br>
              <a:rPr lang="en-US" dirty="0"/>
            </a:br>
            <a:r>
              <a:rPr lang="en-US" dirty="0"/>
              <a:t>(2/2)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188C1E-9550-934A-A256-EE15A4E6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42" y="0"/>
            <a:ext cx="778148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7C1C08-D384-D44C-80A3-9BFBBBEE72FB}"/>
              </a:ext>
            </a:extLst>
          </p:cNvPr>
          <p:cNvSpPr txBox="1"/>
          <p:nvPr/>
        </p:nvSpPr>
        <p:spPr>
          <a:xfrm>
            <a:off x="261257" y="3397880"/>
            <a:ext cx="393774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ROB QUESTIONS VALUE OF THIS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323713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F2C3D-529F-9244-9757-4E7419F2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PRECEDING 9 SLIDES MAY NEED UPDATE B/C OF POSSIBLE CHANGES TO EXECUTION/CONTROL SIGNATURE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F90BD1-89F0-7D4B-BAC4-4A7541731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05232-AC70-874D-9946-7EED0ABEE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0661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Concepts behind VTK-m development</a:t>
            </a:r>
          </a:p>
          <a:p>
            <a:r>
              <a:rPr lang="en-US" dirty="0">
                <a:solidFill>
                  <a:srgbClr val="FF0000"/>
                </a:solidFill>
              </a:rPr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22" y="3761249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7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Worklet called </a:t>
            </a:r>
            <a:r>
              <a:rPr lang="en-US" dirty="0" err="1">
                <a:solidFill>
                  <a:srgbClr val="FF0000"/>
                </a:solidFill>
              </a:rPr>
              <a:t>ComputeMagnitude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MapField</a:t>
            </a:r>
            <a:r>
              <a:rPr lang="en-US" dirty="0">
                <a:solidFill>
                  <a:srgbClr val="FF0000"/>
                </a:solidFill>
              </a:rPr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1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ComputeMagnitude</a:t>
            </a:r>
            <a:r>
              <a:rPr lang="en-US" dirty="0"/>
              <a:t> </a:t>
            </a:r>
            <a:r>
              <a:rPr lang="en-US" dirty="0" err="1"/>
              <a:t>worklet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25880"/>
            <a:ext cx="11434884" cy="4820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F0920B-AD60-DE4D-8394-F908BC0FA392}"/>
              </a:ext>
            </a:extLst>
          </p:cNvPr>
          <p:cNvSpPr txBox="1"/>
          <p:nvPr/>
        </p:nvSpPr>
        <p:spPr>
          <a:xfrm>
            <a:off x="5769429" y="434715"/>
            <a:ext cx="47328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156480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>
                <a:solidFill>
                  <a:srgbClr val="FF0000"/>
                </a:solidFill>
              </a:rPr>
              <a:t>Filter called </a:t>
            </a:r>
            <a:r>
              <a:rPr lang="en-US" dirty="0" err="1">
                <a:solidFill>
                  <a:srgbClr val="FF0000"/>
                </a:solidFill>
              </a:rPr>
              <a:t>FieldMagnitude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45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FieldMagnitude</a:t>
            </a:r>
            <a:r>
              <a:rPr lang="en-US" dirty="0"/>
              <a:t> filter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22" y="0"/>
            <a:ext cx="74638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48B30D-6B30-CE43-9657-DA69CA2B6340}"/>
              </a:ext>
            </a:extLst>
          </p:cNvPr>
          <p:cNvSpPr txBox="1"/>
          <p:nvPr/>
        </p:nvSpPr>
        <p:spPr>
          <a:xfrm>
            <a:off x="178942" y="2252629"/>
            <a:ext cx="47328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1485928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>
                <a:solidFill>
                  <a:srgbClr val="FF0000"/>
                </a:solidFill>
              </a:rPr>
              <a:t>Main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FieldMagnitudeFilter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6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D1D28-F7D0-B442-AB9E-8EFB1390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59" y="0"/>
            <a:ext cx="92688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E2BD7F-9DFA-3543-99DC-C9ED066D5615}"/>
              </a:ext>
            </a:extLst>
          </p:cNvPr>
          <p:cNvSpPr txBox="1"/>
          <p:nvPr/>
        </p:nvSpPr>
        <p:spPr>
          <a:xfrm>
            <a:off x="456317" y="2280380"/>
            <a:ext cx="2373086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UPDATE: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CALL </a:t>
            </a:r>
            <a:r>
              <a:rPr lang="en-US" dirty="0" err="1">
                <a:solidFill>
                  <a:srgbClr val="FF0000"/>
                </a:solidFill>
              </a:rPr>
              <a:t>mag.Execute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194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pattern for developing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5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code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 err="1"/>
              <a:t>Worklet</a:t>
            </a:r>
            <a:r>
              <a:rPr lang="en-US" dirty="0"/>
              <a:t> currently calculates magnitude of a vector</a:t>
            </a:r>
          </a:p>
          <a:p>
            <a:r>
              <a:rPr lang="en-US" dirty="0"/>
              <a:t>Instead, modify </a:t>
            </a:r>
            <a:r>
              <a:rPr lang="en-US" dirty="0" err="1"/>
              <a:t>worket</a:t>
            </a:r>
            <a:r>
              <a:rPr lang="en-US" dirty="0"/>
              <a:t> to calculate the maximum component.</a:t>
            </a:r>
          </a:p>
        </p:txBody>
      </p:sp>
    </p:spTree>
    <p:extLst>
      <p:ext uri="{BB962C8B-B14F-4D97-AF65-F5344CB8AC3E}">
        <p14:creationId xmlns:p14="http://schemas.microsoft.com/office/powerpoint/2010/main" val="143073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very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 </a:t>
            </a:r>
            <a:r>
              <a:rPr lang="en-US" dirty="0">
                <a:solidFill>
                  <a:srgbClr val="FF0000"/>
                </a:solidFill>
              </a:rPr>
              <a:t>--- map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 </a:t>
            </a:r>
            <a:r>
              <a:rPr lang="en-US" dirty="0">
                <a:solidFill>
                  <a:srgbClr val="FF0000"/>
                </a:solidFill>
              </a:rPr>
              <a:t>--- plus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map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905304" y="1515418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Half of “Map-Reduce”</a:t>
            </a:r>
          </a:p>
          <a:p>
            <a:r>
              <a:rPr lang="en-US" dirty="0"/>
              <a:t>Input/output:</a:t>
            </a:r>
          </a:p>
          <a:p>
            <a:pPr lvl="1"/>
            <a:r>
              <a:rPr lang="en-US" dirty="0"/>
              <a:t>Input: M arrays --- In_1, In_2, … </a:t>
            </a:r>
            <a:r>
              <a:rPr lang="en-US" dirty="0" err="1"/>
              <a:t>In_m</a:t>
            </a:r>
            <a:endParaRPr lang="en-US" dirty="0"/>
          </a:p>
          <a:p>
            <a:pPr lvl="1"/>
            <a:r>
              <a:rPr lang="en-US" dirty="0"/>
              <a:t>Output: N arrays --- Out_1, Out_2, … </a:t>
            </a:r>
            <a:r>
              <a:rPr lang="en-US" dirty="0" err="1"/>
              <a:t>Out_n</a:t>
            </a:r>
            <a:endParaRPr lang="en-US" dirty="0"/>
          </a:p>
          <a:p>
            <a:pPr lvl="1"/>
            <a:r>
              <a:rPr lang="en-US" dirty="0"/>
              <a:t>All arrays have same size: || In_1 || = … = || </a:t>
            </a:r>
            <a:r>
              <a:rPr lang="en-US" dirty="0" err="1"/>
              <a:t>In_M</a:t>
            </a:r>
            <a:r>
              <a:rPr lang="en-US" dirty="0"/>
              <a:t> || = || Out_1 || = … = || </a:t>
            </a:r>
            <a:r>
              <a:rPr lang="en-US" dirty="0" err="1"/>
              <a:t>Out_n</a:t>
            </a:r>
            <a:r>
              <a:rPr lang="en-US" dirty="0"/>
              <a:t> ||</a:t>
            </a:r>
          </a:p>
          <a:p>
            <a:r>
              <a:rPr lang="en-US" dirty="0"/>
              <a:t>How execution works</a:t>
            </a:r>
          </a:p>
          <a:p>
            <a:pPr lvl="1"/>
            <a:r>
              <a:rPr lang="en-US" dirty="0"/>
              <a:t>For each element K,</a:t>
            </a:r>
          </a:p>
          <a:p>
            <a:pPr marL="346075" lvl="1" indent="0">
              <a:buNone/>
            </a:pPr>
            <a:r>
              <a:rPr lang="en-US" dirty="0"/>
              <a:t>		</a:t>
            </a:r>
            <a:r>
              <a:rPr lang="en-US" dirty="0" err="1"/>
              <a:t>Out_j</a:t>
            </a:r>
            <a:r>
              <a:rPr lang="en-US" dirty="0"/>
              <a:t>[K] = function(In_1[K], In_2[K], …, </a:t>
            </a:r>
            <a:r>
              <a:rPr lang="en-US" dirty="0" err="1"/>
              <a:t>In_m</a:t>
            </a:r>
            <a:r>
              <a:rPr lang="en-US" dirty="0"/>
              <a:t>[K])</a:t>
            </a:r>
          </a:p>
          <a:p>
            <a:pPr lvl="1"/>
            <a:r>
              <a:rPr lang="en-US" dirty="0">
                <a:sym typeface="Wingdings" pitchFamily="2" charset="2"/>
              </a:rPr>
              <a:t> key point: </a:t>
            </a:r>
            <a:r>
              <a:rPr lang="en-US" dirty="0" err="1">
                <a:sym typeface="Wingdings" pitchFamily="2" charset="2"/>
              </a:rPr>
              <a:t>Out_j</a:t>
            </a:r>
            <a:r>
              <a:rPr lang="en-US" dirty="0">
                <a:sym typeface="Wingdings" pitchFamily="2" charset="2"/>
              </a:rPr>
              <a:t>[K] does not depend on </a:t>
            </a:r>
            <a:r>
              <a:rPr lang="en-US" dirty="0" err="1">
                <a:sym typeface="Wingdings" pitchFamily="2" charset="2"/>
              </a:rPr>
              <a:t>In_i</a:t>
            </a:r>
            <a:r>
              <a:rPr lang="en-US" dirty="0">
                <a:sym typeface="Wingdings" pitchFamily="2" charset="2"/>
              </a:rPr>
              <a:t>(X) for any X != K</a:t>
            </a:r>
          </a:p>
          <a:p>
            <a:r>
              <a:rPr lang="en-US" dirty="0">
                <a:sym typeface="Wingdings" pitchFamily="2" charset="2"/>
              </a:rPr>
              <a:t>Why is this good?</a:t>
            </a:r>
          </a:p>
          <a:p>
            <a:pPr lvl="1"/>
            <a:r>
              <a:rPr lang="en-US" dirty="0">
                <a:sym typeface="Wingdings" pitchFamily="2" charset="2"/>
              </a:rPr>
              <a:t>each element of the array can be calculated independently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Worklet</a:t>
            </a:r>
            <a:r>
              <a:rPr lang="en-US" dirty="0"/>
              <a:t> for Map: 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1003988" y="132588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int</a:t>
            </a:r>
            <a:r>
              <a:rPr lang="en-US" sz="2800" dirty="0"/>
              <a:t>  Plus(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A_i</a:t>
            </a:r>
            <a:r>
              <a:rPr lang="en-US" sz="2800" dirty="0"/>
              <a:t>, 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B_i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{</a:t>
            </a:r>
          </a:p>
          <a:p>
            <a:pPr marL="0" indent="0">
              <a:buNone/>
            </a:pPr>
            <a:r>
              <a:rPr lang="en-US" sz="2800" dirty="0"/>
              <a:t>    return </a:t>
            </a:r>
            <a:r>
              <a:rPr lang="en-US" sz="2800" dirty="0" err="1"/>
              <a:t>A_i+B_i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/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0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790924" y="1894051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IntArray</a:t>
            </a:r>
            <a:r>
              <a:rPr lang="en-US" sz="2000" dirty="0"/>
              <a:t> A = { 1, 3, 5, 9, 11 };</a:t>
            </a:r>
          </a:p>
          <a:p>
            <a:pPr marL="0" indent="0">
              <a:buNone/>
            </a:pPr>
            <a:r>
              <a:rPr lang="en-US" sz="2000" dirty="0" err="1"/>
              <a:t>IntArray</a:t>
            </a:r>
            <a:r>
              <a:rPr lang="en-US" sz="2000" dirty="0"/>
              <a:t> B = { 2, 4, 6, 10, 12 };</a:t>
            </a:r>
          </a:p>
          <a:p>
            <a:pPr marL="0" indent="0">
              <a:buNone/>
            </a:pPr>
            <a:r>
              <a:rPr lang="en-US" sz="2000" dirty="0" err="1"/>
              <a:t>IntArray</a:t>
            </a:r>
            <a:r>
              <a:rPr lang="en-US" sz="2000" dirty="0"/>
              <a:t> C;</a:t>
            </a:r>
          </a:p>
          <a:p>
            <a:pPr marL="0" indent="0">
              <a:buNone/>
            </a:pPr>
            <a:r>
              <a:rPr lang="en-US" sz="2000" dirty="0"/>
              <a:t>C = </a:t>
            </a:r>
            <a:r>
              <a:rPr lang="en-US" sz="2000" dirty="0" err="1"/>
              <a:t>InvokeMap</a:t>
            </a:r>
            <a:r>
              <a:rPr lang="en-US" sz="2000" dirty="0"/>
              <a:t>&lt;Plus&gt;(A, B);</a:t>
            </a:r>
          </a:p>
        </p:txBody>
      </p:sp>
    </p:spTree>
    <p:extLst>
      <p:ext uri="{BB962C8B-B14F-4D97-AF65-F5344CB8AC3E}">
        <p14:creationId xmlns:p14="http://schemas.microsoft.com/office/powerpoint/2010/main" val="15761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790924" y="1894051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IntArray</a:t>
            </a:r>
            <a:r>
              <a:rPr lang="en-US" sz="2000" dirty="0"/>
              <a:t> A = { 1, 3, 5, 9, 11 };</a:t>
            </a:r>
          </a:p>
          <a:p>
            <a:pPr marL="0" indent="0">
              <a:buNone/>
            </a:pPr>
            <a:r>
              <a:rPr lang="en-US" sz="2000" dirty="0" err="1"/>
              <a:t>IntArray</a:t>
            </a:r>
            <a:r>
              <a:rPr lang="en-US" sz="2000" dirty="0"/>
              <a:t> B = { 2, 4, 6, 10, 12 };</a:t>
            </a:r>
          </a:p>
          <a:p>
            <a:pPr marL="0" indent="0">
              <a:buNone/>
            </a:pPr>
            <a:r>
              <a:rPr lang="en-US" sz="2000" dirty="0" err="1"/>
              <a:t>IntArray</a:t>
            </a:r>
            <a:r>
              <a:rPr lang="en-US" sz="2000" dirty="0"/>
              <a:t> C;</a:t>
            </a:r>
          </a:p>
          <a:p>
            <a:pPr marL="0" indent="0">
              <a:buNone/>
            </a:pPr>
            <a:r>
              <a:rPr lang="en-US" sz="2000" dirty="0"/>
              <a:t>C = </a:t>
            </a:r>
            <a:r>
              <a:rPr lang="en-US" sz="2000" dirty="0" err="1"/>
              <a:t>InvokeMap</a:t>
            </a:r>
            <a:r>
              <a:rPr lang="en-US" sz="2000" dirty="0"/>
              <a:t>&lt;Plus&gt;(A, B);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03752" y="3206542"/>
            <a:ext cx="7131376" cy="2871370"/>
            <a:chOff x="5203752" y="3206542"/>
            <a:chExt cx="7131376" cy="2871370"/>
          </a:xfrm>
        </p:grpSpPr>
        <p:grpSp>
          <p:nvGrpSpPr>
            <p:cNvPr id="18" name="Group 17"/>
            <p:cNvGrpSpPr/>
            <p:nvPr/>
          </p:nvGrpSpPr>
          <p:grpSpPr>
            <a:xfrm>
              <a:off x="5203752" y="3789013"/>
              <a:ext cx="6457245" cy="2266270"/>
              <a:chOff x="5576711" y="3793067"/>
              <a:chExt cx="6457245" cy="226627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76711" y="3804356"/>
                <a:ext cx="6457245" cy="2223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tailEnd type="none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683022" y="3793067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907866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913271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0346265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141762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1495983" y="4844958"/>
                <a:ext cx="470898" cy="433965"/>
              </a:xfrm>
              <a:prstGeom prst="rect">
                <a:avLst/>
              </a:prstGeom>
              <a:noFill/>
            </p:spPr>
            <p:txBody>
              <a:bodyPr wrap="none" lIns="118872" tIns="91440" rIns="118872" bIns="91440" rtlCol="0" anchor="ctr" anchorCtr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mr-IN"/>
                  <a:t>…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889604" y="3206542"/>
              <a:ext cx="1445524" cy="683264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Many-Core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Device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6449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4828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06824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82286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91892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39491" y="1095060"/>
            <a:ext cx="7119317" cy="2111482"/>
            <a:chOff x="4239491" y="1095060"/>
            <a:chExt cx="7119317" cy="2111482"/>
          </a:xfrm>
        </p:grpSpPr>
        <p:grpSp>
          <p:nvGrpSpPr>
            <p:cNvPr id="8" name="Group 7"/>
            <p:cNvGrpSpPr/>
            <p:nvPr/>
          </p:nvGrpSpPr>
          <p:grpSpPr>
            <a:xfrm>
              <a:off x="6289013" y="1095060"/>
              <a:ext cx="2563478" cy="1553137"/>
              <a:chOff x="1305018" y="4261281"/>
              <a:chExt cx="2563478" cy="155313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05018" y="4261281"/>
                <a:ext cx="2251454" cy="15531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Map</a:t>
                </a:r>
              </a:p>
            </p:txBody>
          </p:sp>
          <p:sp>
            <p:nvSpPr>
              <p:cNvPr id="5" name="Diamond 4"/>
              <p:cNvSpPr/>
              <p:nvPr/>
            </p:nvSpPr>
            <p:spPr>
              <a:xfrm>
                <a:off x="3184916" y="4749325"/>
                <a:ext cx="683580" cy="577048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4239491" y="2196935"/>
              <a:ext cx="1116958" cy="1009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56449" y="1695091"/>
              <a:ext cx="919739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/>
                <a:t>Invoke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5110" y="1615263"/>
              <a:ext cx="496546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/>
                <a:t>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28105" y="1279653"/>
              <a:ext cx="1851661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1, 3, 5, 9, 11 }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25971" y="1726973"/>
              <a:ext cx="1932837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2, 4, 6, 10, 12 }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5118" y="4490846"/>
            <a:ext cx="5438198" cy="613048"/>
            <a:chOff x="5415118" y="4490846"/>
            <a:chExt cx="5438198" cy="613048"/>
          </a:xfrm>
        </p:grpSpPr>
        <p:sp>
          <p:nvSpPr>
            <p:cNvPr id="32" name="Diamond 31"/>
            <p:cNvSpPr/>
            <p:nvPr/>
          </p:nvSpPr>
          <p:spPr>
            <a:xfrm>
              <a:off x="5415118" y="4526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" name="Diamond 32"/>
            <p:cNvSpPr/>
            <p:nvPr/>
          </p:nvSpPr>
          <p:spPr>
            <a:xfrm>
              <a:off x="6600803" y="4494864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Diamond 33"/>
            <p:cNvSpPr/>
            <p:nvPr/>
          </p:nvSpPr>
          <p:spPr>
            <a:xfrm>
              <a:off x="7893554" y="4518358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" name="Diamond 34"/>
            <p:cNvSpPr/>
            <p:nvPr/>
          </p:nvSpPr>
          <p:spPr>
            <a:xfrm>
              <a:off x="9049866" y="4492847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0169736" y="4490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4838" y="4523062"/>
            <a:ext cx="406162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</a:t>
            </a:r>
            <a:r>
              <a:rPr lang="en-US" dirty="0" err="1"/>
              <a:t>worklet</a:t>
            </a:r>
            <a:r>
              <a:rPr lang="en-US" dirty="0"/>
              <a:t> code on each core of the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many-core device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56449" y="4235392"/>
            <a:ext cx="5737340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1      2         3      4         5        6        9   10      11    12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0860" y="3915795"/>
            <a:ext cx="2971583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inputs to each </a:t>
            </a:r>
            <a:r>
              <a:rPr lang="en-US" dirty="0" err="1"/>
              <a:t>worklet</a:t>
            </a:r>
            <a:r>
              <a:rPr lang="en-US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arranged on each core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3704" y="5099169"/>
            <a:ext cx="52884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3                 7                 11               19              23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866" y="5154643"/>
            <a:ext cx="4356577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Cause </a:t>
            </a:r>
            <a:r>
              <a:rPr lang="en-US" dirty="0" err="1"/>
              <a:t>worklet</a:t>
            </a:r>
            <a:r>
              <a:rPr lang="en-US" dirty="0"/>
              <a:t> to execute on each core,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creating outputs that are placed in C</a:t>
            </a:r>
          </a:p>
        </p:txBody>
      </p:sp>
    </p:spTree>
    <p:extLst>
      <p:ext uri="{BB962C8B-B14F-4D97-AF65-F5344CB8AC3E}">
        <p14:creationId xmlns:p14="http://schemas.microsoft.com/office/powerpoint/2010/main" val="14352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2.xml><?xml version="1.0" encoding="utf-8"?>
<a:theme xmlns:a="http://schemas.openxmlformats.org/drawingml/2006/main" name="1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ECP_PowerPoint_Template-v1.0_20171106</Template>
  <TotalTime>35427</TotalTime>
  <Words>1621</Words>
  <Application>Microsoft Macintosh PowerPoint</Application>
  <PresentationFormat>Custom</PresentationFormat>
  <Paragraphs>348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 Black</vt:lpstr>
      <vt:lpstr>Arial Narrow</vt:lpstr>
      <vt:lpstr>Calibri</vt:lpstr>
      <vt:lpstr>Mangal</vt:lpstr>
      <vt:lpstr>Symbol</vt:lpstr>
      <vt:lpstr>Wingdings</vt:lpstr>
      <vt:lpstr>Arial</vt:lpstr>
      <vt:lpstr>Presentations (Wide Screen)</vt:lpstr>
      <vt:lpstr>1_Presentations (Wide Screen)</vt:lpstr>
      <vt:lpstr>2_Presentations (Wide Screen)</vt:lpstr>
      <vt:lpstr>3_Presentations (Wide Screen)</vt:lpstr>
      <vt:lpstr>Tutorial Schedule</vt:lpstr>
      <vt:lpstr>Design of VTK-m (SLIDE REPEAT)</vt:lpstr>
      <vt:lpstr>Execution Environment (SLIDE REPEAT)</vt:lpstr>
      <vt:lpstr>Typical pattern for developing code </vt:lpstr>
      <vt:lpstr>Let’s start with a very simple example</vt:lpstr>
      <vt:lpstr>What is the map pattern?</vt:lpstr>
      <vt:lpstr>Worklet for Map: Plus</vt:lpstr>
      <vt:lpstr>Invoking Map Parallel Pattern With Plus Worklet (Notional)</vt:lpstr>
      <vt:lpstr>Invoking Map Parallel Pattern With Plus Worklet (Notional)</vt:lpstr>
      <vt:lpstr>What is a worklet? (1/2)</vt:lpstr>
      <vt:lpstr>What is a worklet? (2/2)</vt:lpstr>
      <vt:lpstr>How do worklets become usable code in VTK-m? (1/2)</vt:lpstr>
      <vt:lpstr>How do worklets become usable code in VTK-m? (2/2)</vt:lpstr>
      <vt:lpstr>Array Handles</vt:lpstr>
      <vt:lpstr>What are the parallel patterns?</vt:lpstr>
      <vt:lpstr>VTK-m Parallel Pattern: Map Field</vt:lpstr>
      <vt:lpstr>VTK-m Parallel Pattern: Visit Point With Cells</vt:lpstr>
      <vt:lpstr>VTK-m Parallel Pattern: Visit Point With Cells</vt:lpstr>
      <vt:lpstr>VTK-m Parallel Pattern: Visit Cell With Points </vt:lpstr>
      <vt:lpstr>VTK-m Parallel Pattern: Visit Cell With Points </vt:lpstr>
      <vt:lpstr>FOLLOWING 9 SLIDES MAY NEED UPDATE B/C OF POSSIBLE CHANGES TO EXECUTION/CONTROL SIGNATURE</vt:lpstr>
      <vt:lpstr>Elements of a worklet</vt:lpstr>
      <vt:lpstr>Control Signature</vt:lpstr>
      <vt:lpstr>Execution Signature</vt:lpstr>
      <vt:lpstr>Worklet Operator – define the functor!</vt:lpstr>
      <vt:lpstr>VTKM_EXEC, VTKM_CONT, VTKM_EXEC_CONT</vt:lpstr>
      <vt:lpstr>Worklet Example</vt:lpstr>
      <vt:lpstr>Going deep on worklets</vt:lpstr>
      <vt:lpstr>Screenshots from users manual on reference material for  Field Map worklet (1/2)</vt:lpstr>
      <vt:lpstr>Screenshots from users manual on reference material for  Field Map worklet (2/2)</vt:lpstr>
      <vt:lpstr>PRECEDING 9 SLIDES MAY NEED UPDATE B/C OF POSSIBLE CHANGES TO EXECUTION/CONTROL SIGNATURE</vt:lpstr>
      <vt:lpstr>Tutorial Schedule</vt:lpstr>
      <vt:lpstr>New filter that calculates magnitude of a vector field</vt:lpstr>
      <vt:lpstr>New filter that calculates magnitude of a vector field</vt:lpstr>
      <vt:lpstr>ComputeMagnitude worklet</vt:lpstr>
      <vt:lpstr>New filter that calculates magnitude of a vector field</vt:lpstr>
      <vt:lpstr>FieldMagnitude filter</vt:lpstr>
      <vt:lpstr>New filter that calculates magnitude of a vector field</vt:lpstr>
      <vt:lpstr>main function</vt:lpstr>
      <vt:lpstr>Hands-On #1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Exascale Computing</dc:title>
  <dc:creator>Hank Chidls</dc:creator>
  <cp:lastModifiedBy>Hank Chidls</cp:lastModifiedBy>
  <cp:revision>214</cp:revision>
  <cp:lastPrinted>2017-11-02T18:35:01Z</cp:lastPrinted>
  <dcterms:created xsi:type="dcterms:W3CDTF">2018-12-26T23:30:49Z</dcterms:created>
  <dcterms:modified xsi:type="dcterms:W3CDTF">2019-10-15T03:29:04Z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