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  <p:sldMasterId id="2147483956" r:id="rId5"/>
    <p:sldMasterId id="2147483965" r:id="rId6"/>
    <p:sldMasterId id="2147483974" r:id="rId7"/>
  </p:sldMasterIdLst>
  <p:notesMasterIdLst>
    <p:notesMasterId r:id="rId271"/>
  </p:notesMasterIdLst>
  <p:handoutMasterIdLst>
    <p:handoutMasterId r:id="rId272"/>
  </p:handoutMasterIdLst>
  <p:sldIdLst>
    <p:sldId id="398" r:id="rId8"/>
    <p:sldId id="403" r:id="rId9"/>
    <p:sldId id="719" r:id="rId10"/>
    <p:sldId id="934" r:id="rId11"/>
    <p:sldId id="936" r:id="rId12"/>
    <p:sldId id="939" r:id="rId13"/>
    <p:sldId id="898" r:id="rId14"/>
    <p:sldId id="911" r:id="rId15"/>
    <p:sldId id="901" r:id="rId16"/>
    <p:sldId id="900" r:id="rId17"/>
    <p:sldId id="912" r:id="rId18"/>
    <p:sldId id="908" r:id="rId19"/>
    <p:sldId id="910" r:id="rId20"/>
    <p:sldId id="909" r:id="rId21"/>
    <p:sldId id="913" r:id="rId22"/>
    <p:sldId id="399" r:id="rId23"/>
    <p:sldId id="914" r:id="rId24"/>
    <p:sldId id="929" r:id="rId25"/>
    <p:sldId id="906" r:id="rId26"/>
    <p:sldId id="931" r:id="rId27"/>
    <p:sldId id="930" r:id="rId28"/>
    <p:sldId id="907" r:id="rId29"/>
    <p:sldId id="915" r:id="rId30"/>
    <p:sldId id="933" r:id="rId31"/>
    <p:sldId id="916" r:id="rId32"/>
    <p:sldId id="693" r:id="rId33"/>
    <p:sldId id="271" r:id="rId34"/>
    <p:sldId id="272" r:id="rId35"/>
    <p:sldId id="273" r:id="rId36"/>
    <p:sldId id="274" r:id="rId37"/>
    <p:sldId id="275" r:id="rId38"/>
    <p:sldId id="918" r:id="rId39"/>
    <p:sldId id="920" r:id="rId40"/>
    <p:sldId id="921" r:id="rId41"/>
    <p:sldId id="922" r:id="rId42"/>
    <p:sldId id="923" r:id="rId43"/>
    <p:sldId id="927" r:id="rId44"/>
    <p:sldId id="928" r:id="rId45"/>
    <p:sldId id="940" r:id="rId46"/>
    <p:sldId id="737" r:id="rId47"/>
    <p:sldId id="797" r:id="rId48"/>
    <p:sldId id="738" r:id="rId49"/>
    <p:sldId id="739" r:id="rId50"/>
    <p:sldId id="740" r:id="rId51"/>
    <p:sldId id="741" r:id="rId52"/>
    <p:sldId id="941" r:id="rId53"/>
    <p:sldId id="742" r:id="rId54"/>
    <p:sldId id="769" r:id="rId55"/>
    <p:sldId id="882" r:id="rId56"/>
    <p:sldId id="881" r:id="rId57"/>
    <p:sldId id="772" r:id="rId58"/>
    <p:sldId id="773" r:id="rId59"/>
    <p:sldId id="775" r:id="rId60"/>
    <p:sldId id="883" r:id="rId61"/>
    <p:sldId id="778" r:id="rId62"/>
    <p:sldId id="884" r:id="rId63"/>
    <p:sldId id="780" r:id="rId64"/>
    <p:sldId id="942" r:id="rId65"/>
    <p:sldId id="943" r:id="rId66"/>
    <p:sldId id="885" r:id="rId67"/>
    <p:sldId id="1067" r:id="rId68"/>
    <p:sldId id="886" r:id="rId69"/>
    <p:sldId id="887" r:id="rId70"/>
    <p:sldId id="889" r:id="rId71"/>
    <p:sldId id="892" r:id="rId72"/>
    <p:sldId id="893" r:id="rId73"/>
    <p:sldId id="894" r:id="rId74"/>
    <p:sldId id="1068" r:id="rId75"/>
    <p:sldId id="888" r:id="rId76"/>
    <p:sldId id="895" r:id="rId77"/>
    <p:sldId id="790" r:id="rId78"/>
    <p:sldId id="1069" r:id="rId79"/>
    <p:sldId id="944" r:id="rId80"/>
    <p:sldId id="917" r:id="rId81"/>
    <p:sldId id="743" r:id="rId82"/>
    <p:sldId id="744" r:id="rId83"/>
    <p:sldId id="745" r:id="rId84"/>
    <p:sldId id="746" r:id="rId85"/>
    <p:sldId id="747" r:id="rId86"/>
    <p:sldId id="748" r:id="rId87"/>
    <p:sldId id="749" r:id="rId88"/>
    <p:sldId id="750" r:id="rId89"/>
    <p:sldId id="751" r:id="rId90"/>
    <p:sldId id="752" r:id="rId91"/>
    <p:sldId id="753" r:id="rId92"/>
    <p:sldId id="754" r:id="rId93"/>
    <p:sldId id="755" r:id="rId94"/>
    <p:sldId id="897" r:id="rId95"/>
    <p:sldId id="873" r:id="rId96"/>
    <p:sldId id="256" r:id="rId97"/>
    <p:sldId id="257" r:id="rId98"/>
    <p:sldId id="875" r:id="rId99"/>
    <p:sldId id="258" r:id="rId100"/>
    <p:sldId id="259" r:id="rId101"/>
    <p:sldId id="260" r:id="rId102"/>
    <p:sldId id="876" r:id="rId103"/>
    <p:sldId id="263" r:id="rId104"/>
    <p:sldId id="264" r:id="rId105"/>
    <p:sldId id="877" r:id="rId106"/>
    <p:sldId id="266" r:id="rId107"/>
    <p:sldId id="267" r:id="rId108"/>
    <p:sldId id="878" r:id="rId109"/>
    <p:sldId id="868" r:id="rId110"/>
    <p:sldId id="869" r:id="rId111"/>
    <p:sldId id="870" r:id="rId112"/>
    <p:sldId id="871" r:id="rId113"/>
    <p:sldId id="872" r:id="rId114"/>
    <p:sldId id="277" r:id="rId115"/>
    <p:sldId id="874" r:id="rId116"/>
    <p:sldId id="795" r:id="rId117"/>
    <p:sldId id="802" r:id="rId118"/>
    <p:sldId id="803" r:id="rId119"/>
    <p:sldId id="804" r:id="rId120"/>
    <p:sldId id="805" r:id="rId121"/>
    <p:sldId id="796" r:id="rId122"/>
    <p:sldId id="793" r:id="rId123"/>
    <p:sldId id="800" r:id="rId124"/>
    <p:sldId id="806" r:id="rId125"/>
    <p:sldId id="896" r:id="rId126"/>
    <p:sldId id="801" r:id="rId127"/>
    <p:sldId id="808" r:id="rId128"/>
    <p:sldId id="945" r:id="rId129"/>
    <p:sldId id="899" r:id="rId130"/>
    <p:sldId id="946" r:id="rId131"/>
    <p:sldId id="947" r:id="rId132"/>
    <p:sldId id="902" r:id="rId133"/>
    <p:sldId id="903" r:id="rId134"/>
    <p:sldId id="904" r:id="rId135"/>
    <p:sldId id="948" r:id="rId136"/>
    <p:sldId id="988" r:id="rId137"/>
    <p:sldId id="989" r:id="rId138"/>
    <p:sldId id="990" r:id="rId139"/>
    <p:sldId id="991" r:id="rId140"/>
    <p:sldId id="992" r:id="rId141"/>
    <p:sldId id="1062" r:id="rId142"/>
    <p:sldId id="993" r:id="rId143"/>
    <p:sldId id="994" r:id="rId144"/>
    <p:sldId id="949" r:id="rId145"/>
    <p:sldId id="950" r:id="rId146"/>
    <p:sldId id="951" r:id="rId147"/>
    <p:sldId id="1000" r:id="rId148"/>
    <p:sldId id="963" r:id="rId149"/>
    <p:sldId id="964" r:id="rId150"/>
    <p:sldId id="965" r:id="rId151"/>
    <p:sldId id="1001" r:id="rId152"/>
    <p:sldId id="1002" r:id="rId153"/>
    <p:sldId id="1003" r:id="rId154"/>
    <p:sldId id="1004" r:id="rId155"/>
    <p:sldId id="1005" r:id="rId156"/>
    <p:sldId id="905" r:id="rId157"/>
    <p:sldId id="957" r:id="rId158"/>
    <p:sldId id="1006" r:id="rId159"/>
    <p:sldId id="924" r:id="rId160"/>
    <p:sldId id="925" r:id="rId161"/>
    <p:sldId id="926" r:id="rId162"/>
    <p:sldId id="1007" r:id="rId163"/>
    <p:sldId id="983" r:id="rId164"/>
    <p:sldId id="984" r:id="rId165"/>
    <p:sldId id="985" r:id="rId166"/>
    <p:sldId id="1008" r:id="rId167"/>
    <p:sldId id="1009" r:id="rId168"/>
    <p:sldId id="1010" r:id="rId169"/>
    <p:sldId id="1011" r:id="rId170"/>
    <p:sldId id="976" r:id="rId171"/>
    <p:sldId id="1012" r:id="rId172"/>
    <p:sldId id="1013" r:id="rId173"/>
    <p:sldId id="1014" r:id="rId174"/>
    <p:sldId id="995" r:id="rId175"/>
    <p:sldId id="1015" r:id="rId176"/>
    <p:sldId id="996" r:id="rId177"/>
    <p:sldId id="1016" r:id="rId178"/>
    <p:sldId id="1017" r:id="rId179"/>
    <p:sldId id="1018" r:id="rId180"/>
    <p:sldId id="1019" r:id="rId181"/>
    <p:sldId id="1020" r:id="rId182"/>
    <p:sldId id="1021" r:id="rId183"/>
    <p:sldId id="997" r:id="rId184"/>
    <p:sldId id="1022" r:id="rId185"/>
    <p:sldId id="999" r:id="rId186"/>
    <p:sldId id="1063" r:id="rId187"/>
    <p:sldId id="1064" r:id="rId188"/>
    <p:sldId id="1024" r:id="rId189"/>
    <p:sldId id="401" r:id="rId190"/>
    <p:sldId id="400" r:id="rId191"/>
    <p:sldId id="428" r:id="rId192"/>
    <p:sldId id="1025" r:id="rId193"/>
    <p:sldId id="409" r:id="rId194"/>
    <p:sldId id="410" r:id="rId195"/>
    <p:sldId id="1026" r:id="rId196"/>
    <p:sldId id="1027" r:id="rId197"/>
    <p:sldId id="412" r:id="rId198"/>
    <p:sldId id="408" r:id="rId199"/>
    <p:sldId id="411" r:id="rId200"/>
    <p:sldId id="413" r:id="rId201"/>
    <p:sldId id="414" r:id="rId202"/>
    <p:sldId id="406" r:id="rId203"/>
    <p:sldId id="416" r:id="rId204"/>
    <p:sldId id="417" r:id="rId205"/>
    <p:sldId id="415" r:id="rId206"/>
    <p:sldId id="418" r:id="rId207"/>
    <p:sldId id="405" r:id="rId208"/>
    <p:sldId id="419" r:id="rId209"/>
    <p:sldId id="420" r:id="rId210"/>
    <p:sldId id="404" r:id="rId211"/>
    <p:sldId id="421" r:id="rId212"/>
    <p:sldId id="422" r:id="rId213"/>
    <p:sldId id="423" r:id="rId214"/>
    <p:sldId id="424" r:id="rId215"/>
    <p:sldId id="426" r:id="rId216"/>
    <p:sldId id="425" r:id="rId217"/>
    <p:sldId id="427" r:id="rId218"/>
    <p:sldId id="1065" r:id="rId219"/>
    <p:sldId id="1029" r:id="rId220"/>
    <p:sldId id="1030" r:id="rId221"/>
    <p:sldId id="430" r:id="rId222"/>
    <p:sldId id="431" r:id="rId223"/>
    <p:sldId id="432" r:id="rId224"/>
    <p:sldId id="433" r:id="rId225"/>
    <p:sldId id="434" r:id="rId226"/>
    <p:sldId id="440" r:id="rId227"/>
    <p:sldId id="1031" r:id="rId228"/>
    <p:sldId id="437" r:id="rId229"/>
    <p:sldId id="438" r:id="rId230"/>
    <p:sldId id="1032" r:id="rId231"/>
    <p:sldId id="439" r:id="rId232"/>
    <p:sldId id="441" r:id="rId233"/>
    <p:sldId id="1033" r:id="rId234"/>
    <p:sldId id="442" r:id="rId235"/>
    <p:sldId id="848" r:id="rId236"/>
    <p:sldId id="849" r:id="rId237"/>
    <p:sldId id="851" r:id="rId238"/>
    <p:sldId id="852" r:id="rId239"/>
    <p:sldId id="853" r:id="rId240"/>
    <p:sldId id="1034" r:id="rId241"/>
    <p:sldId id="1035" r:id="rId242"/>
    <p:sldId id="1036" r:id="rId243"/>
    <p:sldId id="1037" r:id="rId244"/>
    <p:sldId id="1038" r:id="rId245"/>
    <p:sldId id="1039" r:id="rId246"/>
    <p:sldId id="1040" r:id="rId247"/>
    <p:sldId id="1041" r:id="rId248"/>
    <p:sldId id="1042" r:id="rId249"/>
    <p:sldId id="1043" r:id="rId250"/>
    <p:sldId id="1044" r:id="rId251"/>
    <p:sldId id="1045" r:id="rId252"/>
    <p:sldId id="1046" r:id="rId253"/>
    <p:sldId id="1047" r:id="rId254"/>
    <p:sldId id="1048" r:id="rId255"/>
    <p:sldId id="1049" r:id="rId256"/>
    <p:sldId id="1050" r:id="rId257"/>
    <p:sldId id="1051" r:id="rId258"/>
    <p:sldId id="1052" r:id="rId259"/>
    <p:sldId id="1053" r:id="rId260"/>
    <p:sldId id="1054" r:id="rId261"/>
    <p:sldId id="1055" r:id="rId262"/>
    <p:sldId id="1056" r:id="rId263"/>
    <p:sldId id="1057" r:id="rId264"/>
    <p:sldId id="1058" r:id="rId265"/>
    <p:sldId id="919" r:id="rId266"/>
    <p:sldId id="1059" r:id="rId267"/>
    <p:sldId id="1060" r:id="rId268"/>
    <p:sldId id="1066" r:id="rId269"/>
    <p:sldId id="1061" r:id="rId270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8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39C2F"/>
    <a:srgbClr val="C59C27"/>
    <a:srgbClr val="D13940"/>
    <a:srgbClr val="EF9A1A"/>
    <a:srgbClr val="907262"/>
    <a:srgbClr val="B3CD1F"/>
    <a:srgbClr val="43B1E5"/>
    <a:srgbClr val="00B8BB"/>
    <a:srgbClr val="426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26" autoAdjust="0"/>
    <p:restoredTop sz="96571" autoAdjust="0"/>
  </p:normalViewPr>
  <p:slideViewPr>
    <p:cSldViewPr snapToGrid="0" showGuides="1">
      <p:cViewPr varScale="1">
        <p:scale>
          <a:sx n="93" d="100"/>
          <a:sy n="93" d="100"/>
        </p:scale>
        <p:origin x="240" y="1216"/>
      </p:cViewPr>
      <p:guideLst>
        <p:guide orient="horz" pos="88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63" Type="http://schemas.openxmlformats.org/officeDocument/2006/relationships/slide" Target="slides/slide56.xml"/><Relationship Id="rId159" Type="http://schemas.openxmlformats.org/officeDocument/2006/relationships/slide" Target="slides/slide152.xml"/><Relationship Id="rId170" Type="http://schemas.openxmlformats.org/officeDocument/2006/relationships/slide" Target="slides/slide163.xml"/><Relationship Id="rId226" Type="http://schemas.openxmlformats.org/officeDocument/2006/relationships/slide" Target="slides/slide219.xml"/><Relationship Id="rId268" Type="http://schemas.openxmlformats.org/officeDocument/2006/relationships/slide" Target="slides/slide261.xml"/><Relationship Id="rId32" Type="http://schemas.openxmlformats.org/officeDocument/2006/relationships/slide" Target="slides/slide25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81" Type="http://schemas.openxmlformats.org/officeDocument/2006/relationships/slide" Target="slides/slide174.xml"/><Relationship Id="rId216" Type="http://schemas.openxmlformats.org/officeDocument/2006/relationships/slide" Target="slides/slide209.xml"/><Relationship Id="rId237" Type="http://schemas.openxmlformats.org/officeDocument/2006/relationships/slide" Target="slides/slide230.xml"/><Relationship Id="rId258" Type="http://schemas.openxmlformats.org/officeDocument/2006/relationships/slide" Target="slides/slide251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64" Type="http://schemas.openxmlformats.org/officeDocument/2006/relationships/slide" Target="slides/slide57.xml"/><Relationship Id="rId118" Type="http://schemas.openxmlformats.org/officeDocument/2006/relationships/slide" Target="slides/slide111.xml"/><Relationship Id="rId139" Type="http://schemas.openxmlformats.org/officeDocument/2006/relationships/slide" Target="slides/slide132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71" Type="http://schemas.openxmlformats.org/officeDocument/2006/relationships/slide" Target="slides/slide164.xml"/><Relationship Id="rId192" Type="http://schemas.openxmlformats.org/officeDocument/2006/relationships/slide" Target="slides/slide185.xml"/><Relationship Id="rId206" Type="http://schemas.openxmlformats.org/officeDocument/2006/relationships/slide" Target="slides/slide199.xml"/><Relationship Id="rId227" Type="http://schemas.openxmlformats.org/officeDocument/2006/relationships/slide" Target="slides/slide220.xml"/><Relationship Id="rId248" Type="http://schemas.openxmlformats.org/officeDocument/2006/relationships/slide" Target="slides/slide241.xml"/><Relationship Id="rId269" Type="http://schemas.openxmlformats.org/officeDocument/2006/relationships/slide" Target="slides/slide262.xml"/><Relationship Id="rId12" Type="http://schemas.openxmlformats.org/officeDocument/2006/relationships/slide" Target="slides/slide5.xml"/><Relationship Id="rId33" Type="http://schemas.openxmlformats.org/officeDocument/2006/relationships/slide" Target="slides/slide26.xml"/><Relationship Id="rId108" Type="http://schemas.openxmlformats.org/officeDocument/2006/relationships/slide" Target="slides/slide101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5" Type="http://schemas.openxmlformats.org/officeDocument/2006/relationships/slide" Target="slides/slide68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61" Type="http://schemas.openxmlformats.org/officeDocument/2006/relationships/slide" Target="slides/slide154.xml"/><Relationship Id="rId182" Type="http://schemas.openxmlformats.org/officeDocument/2006/relationships/slide" Target="slides/slide175.xml"/><Relationship Id="rId217" Type="http://schemas.openxmlformats.org/officeDocument/2006/relationships/slide" Target="slides/slide210.xml"/><Relationship Id="rId6" Type="http://schemas.openxmlformats.org/officeDocument/2006/relationships/slideMaster" Target="slideMasters/slideMaster3.xml"/><Relationship Id="rId238" Type="http://schemas.openxmlformats.org/officeDocument/2006/relationships/slide" Target="slides/slide231.xml"/><Relationship Id="rId259" Type="http://schemas.openxmlformats.org/officeDocument/2006/relationships/slide" Target="slides/slide252.xml"/><Relationship Id="rId23" Type="http://schemas.openxmlformats.org/officeDocument/2006/relationships/slide" Target="slides/slide16.xml"/><Relationship Id="rId119" Type="http://schemas.openxmlformats.org/officeDocument/2006/relationships/slide" Target="slides/slide112.xml"/><Relationship Id="rId270" Type="http://schemas.openxmlformats.org/officeDocument/2006/relationships/slide" Target="slides/slide263.xml"/><Relationship Id="rId44" Type="http://schemas.openxmlformats.org/officeDocument/2006/relationships/slide" Target="slides/slide37.xml"/><Relationship Id="rId65" Type="http://schemas.openxmlformats.org/officeDocument/2006/relationships/slide" Target="slides/slide58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51" Type="http://schemas.openxmlformats.org/officeDocument/2006/relationships/slide" Target="slides/slide144.xml"/><Relationship Id="rId172" Type="http://schemas.openxmlformats.org/officeDocument/2006/relationships/slide" Target="slides/slide165.xml"/><Relationship Id="rId193" Type="http://schemas.openxmlformats.org/officeDocument/2006/relationships/slide" Target="slides/slide186.xml"/><Relationship Id="rId207" Type="http://schemas.openxmlformats.org/officeDocument/2006/relationships/slide" Target="slides/slide200.xml"/><Relationship Id="rId228" Type="http://schemas.openxmlformats.org/officeDocument/2006/relationships/slide" Target="slides/slide221.xml"/><Relationship Id="rId249" Type="http://schemas.openxmlformats.org/officeDocument/2006/relationships/slide" Target="slides/slide242.xml"/><Relationship Id="rId13" Type="http://schemas.openxmlformats.org/officeDocument/2006/relationships/slide" Target="slides/slide6.xml"/><Relationship Id="rId109" Type="http://schemas.openxmlformats.org/officeDocument/2006/relationships/slide" Target="slides/slide102.xml"/><Relationship Id="rId260" Type="http://schemas.openxmlformats.org/officeDocument/2006/relationships/slide" Target="slides/slide253.xml"/><Relationship Id="rId34" Type="http://schemas.openxmlformats.org/officeDocument/2006/relationships/slide" Target="slides/slide27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20" Type="http://schemas.openxmlformats.org/officeDocument/2006/relationships/slide" Target="slides/slide113.xml"/><Relationship Id="rId141" Type="http://schemas.openxmlformats.org/officeDocument/2006/relationships/slide" Target="slides/slide134.xml"/><Relationship Id="rId7" Type="http://schemas.openxmlformats.org/officeDocument/2006/relationships/slideMaster" Target="slideMasters/slideMaster4.xml"/><Relationship Id="rId162" Type="http://schemas.openxmlformats.org/officeDocument/2006/relationships/slide" Target="slides/slide155.xml"/><Relationship Id="rId183" Type="http://schemas.openxmlformats.org/officeDocument/2006/relationships/slide" Target="slides/slide176.xml"/><Relationship Id="rId218" Type="http://schemas.openxmlformats.org/officeDocument/2006/relationships/slide" Target="slides/slide211.xml"/><Relationship Id="rId239" Type="http://schemas.openxmlformats.org/officeDocument/2006/relationships/slide" Target="slides/slide232.xml"/><Relationship Id="rId250" Type="http://schemas.openxmlformats.org/officeDocument/2006/relationships/slide" Target="slides/slide243.xml"/><Relationship Id="rId271" Type="http://schemas.openxmlformats.org/officeDocument/2006/relationships/notesMaster" Target="notesMasters/notesMaster1.xml"/><Relationship Id="rId24" Type="http://schemas.openxmlformats.org/officeDocument/2006/relationships/slide" Target="slides/slide17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31" Type="http://schemas.openxmlformats.org/officeDocument/2006/relationships/slide" Target="slides/slide124.xml"/><Relationship Id="rId152" Type="http://schemas.openxmlformats.org/officeDocument/2006/relationships/slide" Target="slides/slide145.xml"/><Relationship Id="rId173" Type="http://schemas.openxmlformats.org/officeDocument/2006/relationships/slide" Target="slides/slide166.xml"/><Relationship Id="rId194" Type="http://schemas.openxmlformats.org/officeDocument/2006/relationships/slide" Target="slides/slide187.xml"/><Relationship Id="rId208" Type="http://schemas.openxmlformats.org/officeDocument/2006/relationships/slide" Target="slides/slide201.xml"/><Relationship Id="rId229" Type="http://schemas.openxmlformats.org/officeDocument/2006/relationships/slide" Target="slides/slide222.xml"/><Relationship Id="rId240" Type="http://schemas.openxmlformats.org/officeDocument/2006/relationships/slide" Target="slides/slide233.xml"/><Relationship Id="rId261" Type="http://schemas.openxmlformats.org/officeDocument/2006/relationships/slide" Target="slides/slide254.xml"/><Relationship Id="rId14" Type="http://schemas.openxmlformats.org/officeDocument/2006/relationships/slide" Target="slides/slide7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8" Type="http://schemas.openxmlformats.org/officeDocument/2006/relationships/slide" Target="slides/slide1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184" Type="http://schemas.openxmlformats.org/officeDocument/2006/relationships/slide" Target="slides/slide177.xml"/><Relationship Id="rId219" Type="http://schemas.openxmlformats.org/officeDocument/2006/relationships/slide" Target="slides/slide212.xml"/><Relationship Id="rId230" Type="http://schemas.openxmlformats.org/officeDocument/2006/relationships/slide" Target="slides/slide223.xml"/><Relationship Id="rId251" Type="http://schemas.openxmlformats.org/officeDocument/2006/relationships/slide" Target="slides/slide244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72" Type="http://schemas.openxmlformats.org/officeDocument/2006/relationships/handoutMaster" Target="handoutMasters/handoutMaster1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Relationship Id="rId174" Type="http://schemas.openxmlformats.org/officeDocument/2006/relationships/slide" Target="slides/slide167.xml"/><Relationship Id="rId195" Type="http://schemas.openxmlformats.org/officeDocument/2006/relationships/slide" Target="slides/slide188.xml"/><Relationship Id="rId209" Type="http://schemas.openxmlformats.org/officeDocument/2006/relationships/slide" Target="slides/slide202.xml"/><Relationship Id="rId220" Type="http://schemas.openxmlformats.org/officeDocument/2006/relationships/slide" Target="slides/slide213.xml"/><Relationship Id="rId241" Type="http://schemas.openxmlformats.org/officeDocument/2006/relationships/slide" Target="slides/slide234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262" Type="http://schemas.openxmlformats.org/officeDocument/2006/relationships/slide" Target="slides/slide255.xml"/><Relationship Id="rId78" Type="http://schemas.openxmlformats.org/officeDocument/2006/relationships/slide" Target="slides/slide71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64" Type="http://schemas.openxmlformats.org/officeDocument/2006/relationships/slide" Target="slides/slide157.xml"/><Relationship Id="rId185" Type="http://schemas.openxmlformats.org/officeDocument/2006/relationships/slide" Target="slides/slide178.xml"/><Relationship Id="rId9" Type="http://schemas.openxmlformats.org/officeDocument/2006/relationships/slide" Target="slides/slide2.xml"/><Relationship Id="rId210" Type="http://schemas.openxmlformats.org/officeDocument/2006/relationships/slide" Target="slides/slide203.xml"/><Relationship Id="rId26" Type="http://schemas.openxmlformats.org/officeDocument/2006/relationships/slide" Target="slides/slide19.xml"/><Relationship Id="rId231" Type="http://schemas.openxmlformats.org/officeDocument/2006/relationships/slide" Target="slides/slide224.xml"/><Relationship Id="rId252" Type="http://schemas.openxmlformats.org/officeDocument/2006/relationships/slide" Target="slides/slide245.xml"/><Relationship Id="rId273" Type="http://schemas.openxmlformats.org/officeDocument/2006/relationships/presProps" Target="presProps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slide" Target="slides/slide147.xml"/><Relationship Id="rId175" Type="http://schemas.openxmlformats.org/officeDocument/2006/relationships/slide" Target="slides/slide168.xml"/><Relationship Id="rId196" Type="http://schemas.openxmlformats.org/officeDocument/2006/relationships/slide" Target="slides/slide189.xml"/><Relationship Id="rId200" Type="http://schemas.openxmlformats.org/officeDocument/2006/relationships/slide" Target="slides/slide193.xml"/><Relationship Id="rId16" Type="http://schemas.openxmlformats.org/officeDocument/2006/relationships/slide" Target="slides/slide9.xml"/><Relationship Id="rId221" Type="http://schemas.openxmlformats.org/officeDocument/2006/relationships/slide" Target="slides/slide214.xml"/><Relationship Id="rId242" Type="http://schemas.openxmlformats.org/officeDocument/2006/relationships/slide" Target="slides/slide235.xml"/><Relationship Id="rId263" Type="http://schemas.openxmlformats.org/officeDocument/2006/relationships/slide" Target="slides/slide256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Relationship Id="rId165" Type="http://schemas.openxmlformats.org/officeDocument/2006/relationships/slide" Target="slides/slide158.xml"/><Relationship Id="rId186" Type="http://schemas.openxmlformats.org/officeDocument/2006/relationships/slide" Target="slides/slide179.xml"/><Relationship Id="rId211" Type="http://schemas.openxmlformats.org/officeDocument/2006/relationships/slide" Target="slides/slide204.xml"/><Relationship Id="rId232" Type="http://schemas.openxmlformats.org/officeDocument/2006/relationships/slide" Target="slides/slide225.xml"/><Relationship Id="rId253" Type="http://schemas.openxmlformats.org/officeDocument/2006/relationships/slide" Target="slides/slide246.xml"/><Relationship Id="rId274" Type="http://schemas.openxmlformats.org/officeDocument/2006/relationships/viewProps" Target="viewProps.xml"/><Relationship Id="rId27" Type="http://schemas.openxmlformats.org/officeDocument/2006/relationships/slide" Target="slides/slide20.xml"/><Relationship Id="rId48" Type="http://schemas.openxmlformats.org/officeDocument/2006/relationships/slide" Target="slides/slide41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34" Type="http://schemas.openxmlformats.org/officeDocument/2006/relationships/slide" Target="slides/slide127.xml"/><Relationship Id="rId80" Type="http://schemas.openxmlformats.org/officeDocument/2006/relationships/slide" Target="slides/slide73.xml"/><Relationship Id="rId155" Type="http://schemas.openxmlformats.org/officeDocument/2006/relationships/slide" Target="slides/slide148.xml"/><Relationship Id="rId176" Type="http://schemas.openxmlformats.org/officeDocument/2006/relationships/slide" Target="slides/slide169.xml"/><Relationship Id="rId197" Type="http://schemas.openxmlformats.org/officeDocument/2006/relationships/slide" Target="slides/slide190.xml"/><Relationship Id="rId201" Type="http://schemas.openxmlformats.org/officeDocument/2006/relationships/slide" Target="slides/slide194.xml"/><Relationship Id="rId222" Type="http://schemas.openxmlformats.org/officeDocument/2006/relationships/slide" Target="slides/slide215.xml"/><Relationship Id="rId243" Type="http://schemas.openxmlformats.org/officeDocument/2006/relationships/slide" Target="slides/slide236.xml"/><Relationship Id="rId264" Type="http://schemas.openxmlformats.org/officeDocument/2006/relationships/slide" Target="slides/slide257.xml"/><Relationship Id="rId17" Type="http://schemas.openxmlformats.org/officeDocument/2006/relationships/slide" Target="slides/slide10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24" Type="http://schemas.openxmlformats.org/officeDocument/2006/relationships/slide" Target="slides/slide117.xml"/><Relationship Id="rId70" Type="http://schemas.openxmlformats.org/officeDocument/2006/relationships/slide" Target="slides/slide63.xml"/><Relationship Id="rId91" Type="http://schemas.openxmlformats.org/officeDocument/2006/relationships/slide" Target="slides/slide84.xml"/><Relationship Id="rId145" Type="http://schemas.openxmlformats.org/officeDocument/2006/relationships/slide" Target="slides/slide138.xml"/><Relationship Id="rId166" Type="http://schemas.openxmlformats.org/officeDocument/2006/relationships/slide" Target="slides/slide159.xml"/><Relationship Id="rId187" Type="http://schemas.openxmlformats.org/officeDocument/2006/relationships/slide" Target="slides/slide180.xml"/><Relationship Id="rId1" Type="http://schemas.openxmlformats.org/officeDocument/2006/relationships/customXml" Target="../customXml/item1.xml"/><Relationship Id="rId212" Type="http://schemas.openxmlformats.org/officeDocument/2006/relationships/slide" Target="slides/slide205.xml"/><Relationship Id="rId233" Type="http://schemas.openxmlformats.org/officeDocument/2006/relationships/slide" Target="slides/slide226.xml"/><Relationship Id="rId254" Type="http://schemas.openxmlformats.org/officeDocument/2006/relationships/slide" Target="slides/slide247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275" Type="http://schemas.openxmlformats.org/officeDocument/2006/relationships/theme" Target="theme/theme1.xml"/><Relationship Id="rId60" Type="http://schemas.openxmlformats.org/officeDocument/2006/relationships/slide" Target="slides/slide53.xml"/><Relationship Id="rId81" Type="http://schemas.openxmlformats.org/officeDocument/2006/relationships/slide" Target="slides/slide74.xml"/><Relationship Id="rId135" Type="http://schemas.openxmlformats.org/officeDocument/2006/relationships/slide" Target="slides/slide128.xml"/><Relationship Id="rId156" Type="http://schemas.openxmlformats.org/officeDocument/2006/relationships/slide" Target="slides/slide149.xml"/><Relationship Id="rId177" Type="http://schemas.openxmlformats.org/officeDocument/2006/relationships/slide" Target="slides/slide170.xml"/><Relationship Id="rId198" Type="http://schemas.openxmlformats.org/officeDocument/2006/relationships/slide" Target="slides/slide191.xml"/><Relationship Id="rId202" Type="http://schemas.openxmlformats.org/officeDocument/2006/relationships/slide" Target="slides/slide195.xml"/><Relationship Id="rId223" Type="http://schemas.openxmlformats.org/officeDocument/2006/relationships/slide" Target="slides/slide216.xml"/><Relationship Id="rId244" Type="http://schemas.openxmlformats.org/officeDocument/2006/relationships/slide" Target="slides/slide237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265" Type="http://schemas.openxmlformats.org/officeDocument/2006/relationships/slide" Target="slides/slide258.xml"/><Relationship Id="rId50" Type="http://schemas.openxmlformats.org/officeDocument/2006/relationships/slide" Target="slides/slide43.xml"/><Relationship Id="rId104" Type="http://schemas.openxmlformats.org/officeDocument/2006/relationships/slide" Target="slides/slide97.xml"/><Relationship Id="rId125" Type="http://schemas.openxmlformats.org/officeDocument/2006/relationships/slide" Target="slides/slide118.xml"/><Relationship Id="rId146" Type="http://schemas.openxmlformats.org/officeDocument/2006/relationships/slide" Target="slides/slide139.xml"/><Relationship Id="rId167" Type="http://schemas.openxmlformats.org/officeDocument/2006/relationships/slide" Target="slides/slide160.xml"/><Relationship Id="rId188" Type="http://schemas.openxmlformats.org/officeDocument/2006/relationships/slide" Target="slides/slide181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13" Type="http://schemas.openxmlformats.org/officeDocument/2006/relationships/slide" Target="slides/slide206.xml"/><Relationship Id="rId234" Type="http://schemas.openxmlformats.org/officeDocument/2006/relationships/slide" Target="slides/slide227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55" Type="http://schemas.openxmlformats.org/officeDocument/2006/relationships/slide" Target="slides/slide248.xml"/><Relationship Id="rId276" Type="http://schemas.openxmlformats.org/officeDocument/2006/relationships/tableStyles" Target="tableStyles.xml"/><Relationship Id="rId40" Type="http://schemas.openxmlformats.org/officeDocument/2006/relationships/slide" Target="slides/slide33.xml"/><Relationship Id="rId115" Type="http://schemas.openxmlformats.org/officeDocument/2006/relationships/slide" Target="slides/slide108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178" Type="http://schemas.openxmlformats.org/officeDocument/2006/relationships/slide" Target="slides/slide17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9" Type="http://schemas.openxmlformats.org/officeDocument/2006/relationships/slide" Target="slides/slide192.xml"/><Relationship Id="rId203" Type="http://schemas.openxmlformats.org/officeDocument/2006/relationships/slide" Target="slides/slide196.xml"/><Relationship Id="rId19" Type="http://schemas.openxmlformats.org/officeDocument/2006/relationships/slide" Target="slides/slide12.xml"/><Relationship Id="rId224" Type="http://schemas.openxmlformats.org/officeDocument/2006/relationships/slide" Target="slides/slide217.xml"/><Relationship Id="rId245" Type="http://schemas.openxmlformats.org/officeDocument/2006/relationships/slide" Target="slides/slide238.xml"/><Relationship Id="rId266" Type="http://schemas.openxmlformats.org/officeDocument/2006/relationships/slide" Target="slides/slide259.xml"/><Relationship Id="rId30" Type="http://schemas.openxmlformats.org/officeDocument/2006/relationships/slide" Target="slides/slide2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slide" Target="slides/slide16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189" Type="http://schemas.openxmlformats.org/officeDocument/2006/relationships/slide" Target="slides/slide182.xml"/><Relationship Id="rId3" Type="http://schemas.openxmlformats.org/officeDocument/2006/relationships/customXml" Target="../customXml/item3.xml"/><Relationship Id="rId214" Type="http://schemas.openxmlformats.org/officeDocument/2006/relationships/slide" Target="slides/slide207.xml"/><Relationship Id="rId235" Type="http://schemas.openxmlformats.org/officeDocument/2006/relationships/slide" Target="slides/slide228.xml"/><Relationship Id="rId256" Type="http://schemas.openxmlformats.org/officeDocument/2006/relationships/slide" Target="slides/slide249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179" Type="http://schemas.openxmlformats.org/officeDocument/2006/relationships/slide" Target="slides/slide172.xml"/><Relationship Id="rId190" Type="http://schemas.openxmlformats.org/officeDocument/2006/relationships/slide" Target="slides/slide183.xml"/><Relationship Id="rId204" Type="http://schemas.openxmlformats.org/officeDocument/2006/relationships/slide" Target="slides/slide197.xml"/><Relationship Id="rId225" Type="http://schemas.openxmlformats.org/officeDocument/2006/relationships/slide" Target="slides/slide218.xml"/><Relationship Id="rId246" Type="http://schemas.openxmlformats.org/officeDocument/2006/relationships/slide" Target="slides/slide239.xml"/><Relationship Id="rId267" Type="http://schemas.openxmlformats.org/officeDocument/2006/relationships/slide" Target="slides/slide26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94" Type="http://schemas.openxmlformats.org/officeDocument/2006/relationships/slide" Target="slides/slide87.xml"/><Relationship Id="rId148" Type="http://schemas.openxmlformats.org/officeDocument/2006/relationships/slide" Target="slides/slide141.xml"/><Relationship Id="rId169" Type="http://schemas.openxmlformats.org/officeDocument/2006/relationships/slide" Target="slides/slide162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3.xml"/><Relationship Id="rId215" Type="http://schemas.openxmlformats.org/officeDocument/2006/relationships/slide" Target="slides/slide208.xml"/><Relationship Id="rId236" Type="http://schemas.openxmlformats.org/officeDocument/2006/relationships/slide" Target="slides/slide229.xml"/><Relationship Id="rId257" Type="http://schemas.openxmlformats.org/officeDocument/2006/relationships/slide" Target="slides/slide250.xml"/><Relationship Id="rId42" Type="http://schemas.openxmlformats.org/officeDocument/2006/relationships/slide" Target="slides/slide35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91" Type="http://schemas.openxmlformats.org/officeDocument/2006/relationships/slide" Target="slides/slide184.xml"/><Relationship Id="rId205" Type="http://schemas.openxmlformats.org/officeDocument/2006/relationships/slide" Target="slides/slide198.xml"/><Relationship Id="rId247" Type="http://schemas.openxmlformats.org/officeDocument/2006/relationships/slide" Target="slides/slide240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53" Type="http://schemas.openxmlformats.org/officeDocument/2006/relationships/slide" Target="slides/slide46.xml"/><Relationship Id="rId149" Type="http://schemas.openxmlformats.org/officeDocument/2006/relationships/slide" Target="slides/slide1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Why is this happening now?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In</a:t>
            </a:r>
            <a:r>
              <a:rPr lang="en-US" baseline="0" dirty="0"/>
              <a:t> previous years we enjoyed a doubling of clock rate every 18 months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Frustrating to computer buyers but great for HPC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/>
              <a:t>(Technically, </a:t>
            </a:r>
            <a:r>
              <a:rPr lang="en-US" baseline="0" noProof="0" dirty="0"/>
              <a:t>it’s </a:t>
            </a:r>
            <a:r>
              <a:rPr lang="en-US" baseline="0" noProof="0" dirty="0" err="1"/>
              <a:t>Dennard</a:t>
            </a:r>
            <a:r>
              <a:rPr lang="en-US" baseline="0" noProof="0" dirty="0"/>
              <a:t> scaling, that power in transistors drops as they shrink, that is dead</a:t>
            </a:r>
            <a:r>
              <a:rPr lang="fr-FR" baseline="0" dirty="0"/>
              <a:t>.)</a:t>
            </a:r>
            <a:endParaRPr lang="en-US" baseline="0" dirty="0"/>
          </a:p>
          <a:p>
            <a:pPr marL="171450" lvl="0" indent="-171450">
              <a:buFont typeface="Arial"/>
              <a:buChar char="•"/>
            </a:pPr>
            <a:r>
              <a:rPr lang="en-US" dirty="0"/>
              <a:t>Now,</a:t>
            </a:r>
            <a:r>
              <a:rPr lang="en-US" baseline="0" dirty="0"/>
              <a:t> clock rates have leveled off at 2-4 GHz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Manufactures compensate by adding more cores, more parallelism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69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5e183f42a3_0_1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g5e183f42a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039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4680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322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e183f42a3_0_1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5e183f42a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9009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e183f42a3_0_34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5e183f42a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0097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e183f42a3_0_2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5e183f42a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9824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36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e183f42a3_0_6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5e183f42a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0678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e183f42a3_0_72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5e183f42a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935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235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What I want to emphasize is the difference between the cores on </a:t>
            </a:r>
            <a:r>
              <a:rPr lang="en-US" dirty="0" err="1"/>
              <a:t>Cielo</a:t>
            </a:r>
            <a:r>
              <a:rPr lang="en-US" dirty="0"/>
              <a:t> and those on accelerators of the type being considered for Trinity.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Each core on </a:t>
            </a:r>
            <a:r>
              <a:rPr lang="en-US" dirty="0" err="1"/>
              <a:t>Cielo</a:t>
            </a:r>
            <a:r>
              <a:rPr lang="en-US" baseline="0" dirty="0"/>
              <a:t> is a fully featured traditional x86 architecture and all the optimizations associated with it.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An accelerator core, in contrast, is significantly stripped down.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You cannot treat them like a symmetric multiprocessor.  They are more like SIMD (but not quite as restrictive).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/>
              <a:t>Unlike </a:t>
            </a:r>
            <a:r>
              <a:rPr lang="en-US" baseline="0" dirty="0" err="1"/>
              <a:t>Cielo</a:t>
            </a:r>
            <a:r>
              <a:rPr lang="en-US" baseline="0" dirty="0"/>
              <a:t>, running on Trinity will not simply be “scaling up”.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AMD </a:t>
            </a:r>
            <a:r>
              <a:rPr lang="en-US" baseline="0" dirty="0" err="1"/>
              <a:t>Magny-Cours</a:t>
            </a:r>
            <a:r>
              <a:rPr lang="en-US" baseline="0" dirty="0"/>
              <a:t>.  Half of 12 core shown.  8 core used in </a:t>
            </a:r>
            <a:r>
              <a:rPr lang="en-US" baseline="0" dirty="0" err="1"/>
              <a:t>Cielo</a:t>
            </a:r>
            <a:r>
              <a:rPr lang="en-US" baseline="0" dirty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NVIDIA </a:t>
            </a:r>
            <a:r>
              <a:rPr lang="en-US" baseline="0" dirty="0" err="1"/>
              <a:t>Kepler</a:t>
            </a:r>
            <a:r>
              <a:rPr lang="en-US" baseline="0" dirty="0"/>
              <a:t> GK110. 15 SMX streaming multiprocessor extreme, 192 cores per SMX.  2,880 total cores.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60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e183f42a3_0_85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5e183f42a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0031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e183f42a3_0_9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5e183f42a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1683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021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e183f42a3_0_16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5e183f42a3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5374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e183f42a3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e183f42a3_0_167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5e183f42a3_0_16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467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e183f42a3_0_11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5e183f42a3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2497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e183f42a3_0_129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5e183f42a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204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e183f42a3_0_98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5e183f42a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850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e183f42a3_0_12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5e183f42a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4596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3eb71ba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3eb71ba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731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 source code of Marching Cubes in three different packages. Case tables removed (all essentially the same).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CUDA</a:t>
            </a:r>
            <a:r>
              <a:rPr lang="en-US" baseline="0" dirty="0"/>
              <a:t> SDK: </a:t>
            </a:r>
            <a:r>
              <a:rPr lang="en-US" baseline="0" dirty="0" err="1"/>
              <a:t>marchingCubes_kernel.cu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VTK-m: </a:t>
            </a:r>
            <a:r>
              <a:rPr lang="en-US" baseline="0" dirty="0" err="1"/>
              <a:t>IsosurfaceUniformGrid.h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86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1296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3005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4028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155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5066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8228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235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6947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61425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018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417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516a5627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516a5627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5348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3153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447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36217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64068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71075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274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3270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9495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9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4f88ed1ce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4f88ed1ce7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2151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43635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1760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55658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623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4f88ed1ce7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4f88ed1ce7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26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4f88ed1ce7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4f88ed1ce7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582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4f88ed1ce7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4f88ed1ce7_1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0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4f88ed1ce7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4f88ed1ce7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34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2177C6-060C-4445-8C10-ADA6D3CE5F74}"/>
              </a:ext>
            </a:extLst>
          </p:cNvPr>
          <p:cNvSpPr/>
          <p:nvPr userDrawn="1"/>
        </p:nvSpPr>
        <p:spPr>
          <a:xfrm>
            <a:off x="0" y="6186396"/>
            <a:ext cx="12188825" cy="6716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n>
                  <a:noFill/>
                </a:ln>
                <a:solidFill>
                  <a:schemeClr val="bg1"/>
                </a:solidFill>
              </a:rPr>
              <a:t>exascaleproject.org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177633" y="503144"/>
            <a:ext cx="8292316" cy="1030930"/>
          </a:xfrm>
        </p:spPr>
        <p:txBody>
          <a:bodyPr anchor="b"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77632" y="2085962"/>
            <a:ext cx="8292317" cy="2855300"/>
          </a:xfrm>
        </p:spPr>
        <p:txBody>
          <a:bodyPr lIns="109728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21" y="6322747"/>
            <a:ext cx="2409477" cy="401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693"/>
          <a:stretch/>
        </p:blipFill>
        <p:spPr>
          <a:xfrm>
            <a:off x="10204521" y="6307740"/>
            <a:ext cx="1367541" cy="428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B516F4-C09A-4E83-A0F1-168C638F2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 rot="10800000">
            <a:off x="-1" y="1572767"/>
            <a:ext cx="2852965" cy="40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614" y="2740343"/>
            <a:ext cx="10360501" cy="1225867"/>
          </a:xfrm>
        </p:spPr>
        <p:txBody>
          <a:bodyPr anchor="b"/>
          <a:lstStyle>
            <a:lvl1pPr algn="l">
              <a:defRPr sz="48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614" y="3966210"/>
            <a:ext cx="10360501" cy="1350168"/>
          </a:xfrm>
        </p:spPr>
        <p:txBody>
          <a:bodyPr anchor="t"/>
          <a:lstStyle>
            <a:lvl1pPr marL="0" indent="0">
              <a:buNone/>
              <a:defRPr sz="2400"/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2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5760" y="1903575"/>
            <a:ext cx="6962456" cy="2778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65" y="6234272"/>
            <a:ext cx="2588698" cy="43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5" y="6219281"/>
            <a:ext cx="1469261" cy="460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4595" y="4272576"/>
            <a:ext cx="12198096" cy="27432"/>
            <a:chOff x="-9675" y="6830568"/>
            <a:chExt cx="9176303" cy="2743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5" r="4266"/>
          <a:stretch/>
        </p:blipFill>
        <p:spPr>
          <a:xfrm>
            <a:off x="6039846" y="0"/>
            <a:ext cx="6019516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2"/>
          <a:stretch/>
        </p:blipFill>
        <p:spPr>
          <a:xfrm>
            <a:off x="-1" y="0"/>
            <a:ext cx="7069153" cy="6858000"/>
          </a:xfrm>
          <a:prstGeom prst="rect">
            <a:avLst/>
          </a:prstGeom>
        </p:spPr>
      </p:pic>
      <p:sp>
        <p:nvSpPr>
          <p:cNvPr id="20" name="Rectangle 224"/>
          <p:cNvSpPr>
            <a:spLocks noGrp="1" noChangeArrowheads="1"/>
          </p:cNvSpPr>
          <p:nvPr>
            <p:ph type="ctrTitle"/>
          </p:nvPr>
        </p:nvSpPr>
        <p:spPr>
          <a:xfrm>
            <a:off x="3911780" y="2107567"/>
            <a:ext cx="6586944" cy="497829"/>
          </a:xfrm>
        </p:spPr>
        <p:txBody>
          <a:bodyPr anchor="b"/>
          <a:lstStyle>
            <a:lvl1pPr algn="r"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5390138" y="3131206"/>
            <a:ext cx="5108588" cy="1181100"/>
          </a:xfrm>
        </p:spPr>
        <p:txBody>
          <a:bodyPr lIns="102413">
            <a:noAutofit/>
          </a:bodyPr>
          <a:lstStyle>
            <a:lvl1pPr marL="0" indent="0" algn="r">
              <a:buFont typeface="Symbol" pitchFamily="18" charset="2"/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7" r="3483"/>
          <a:stretch/>
        </p:blipFill>
        <p:spPr>
          <a:xfrm>
            <a:off x="8222919" y="0"/>
            <a:ext cx="396379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75" y="281105"/>
            <a:ext cx="1878223" cy="406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12" y="6108204"/>
            <a:ext cx="1788316" cy="506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5760" y="1903575"/>
            <a:ext cx="6962456" cy="2778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65" y="6234272"/>
            <a:ext cx="2588698" cy="43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5" y="6219281"/>
            <a:ext cx="1469261" cy="460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91440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" y="17373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4595" y="4272576"/>
            <a:ext cx="12198096" cy="27432"/>
            <a:chOff x="-9675" y="6830568"/>
            <a:chExt cx="9176303" cy="2743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5" r="4266"/>
          <a:stretch/>
        </p:blipFill>
        <p:spPr>
          <a:xfrm>
            <a:off x="6039846" y="0"/>
            <a:ext cx="6019516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2"/>
          <a:stretch/>
        </p:blipFill>
        <p:spPr>
          <a:xfrm>
            <a:off x="-1" y="0"/>
            <a:ext cx="7069153" cy="6858000"/>
          </a:xfrm>
          <a:prstGeom prst="rect">
            <a:avLst/>
          </a:prstGeom>
        </p:spPr>
      </p:pic>
      <p:sp>
        <p:nvSpPr>
          <p:cNvPr id="20" name="Rectangle 224"/>
          <p:cNvSpPr>
            <a:spLocks noGrp="1" noChangeArrowheads="1"/>
          </p:cNvSpPr>
          <p:nvPr>
            <p:ph type="ctrTitle"/>
          </p:nvPr>
        </p:nvSpPr>
        <p:spPr>
          <a:xfrm>
            <a:off x="3911780" y="2107567"/>
            <a:ext cx="6586944" cy="497829"/>
          </a:xfrm>
        </p:spPr>
        <p:txBody>
          <a:bodyPr anchor="b"/>
          <a:lstStyle>
            <a:lvl1pPr algn="r"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5390138" y="3131206"/>
            <a:ext cx="5108588" cy="1181100"/>
          </a:xfrm>
        </p:spPr>
        <p:txBody>
          <a:bodyPr lIns="102413">
            <a:noAutofit/>
          </a:bodyPr>
          <a:lstStyle>
            <a:lvl1pPr marL="0" indent="0" algn="r">
              <a:buFont typeface="Symbol" pitchFamily="18" charset="2"/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7" r="3483"/>
          <a:stretch/>
        </p:blipFill>
        <p:spPr>
          <a:xfrm>
            <a:off x="8222919" y="0"/>
            <a:ext cx="396379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75" y="281105"/>
            <a:ext cx="1878223" cy="406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12" y="6108204"/>
            <a:ext cx="1788316" cy="506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2177C6-060C-4445-8C10-ADA6D3CE5F74}"/>
              </a:ext>
            </a:extLst>
          </p:cNvPr>
          <p:cNvSpPr/>
          <p:nvPr userDrawn="1"/>
        </p:nvSpPr>
        <p:spPr>
          <a:xfrm>
            <a:off x="0" y="6186396"/>
            <a:ext cx="12188825" cy="6716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prstClr val="white"/>
                </a:solidFill>
              </a:rPr>
              <a:t>exascaleproject.org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177633" y="503144"/>
            <a:ext cx="8292316" cy="1030930"/>
          </a:xfrm>
        </p:spPr>
        <p:txBody>
          <a:bodyPr anchor="b"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77632" y="2085962"/>
            <a:ext cx="8292317" cy="2855300"/>
          </a:xfrm>
        </p:spPr>
        <p:txBody>
          <a:bodyPr lIns="109728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0" y="483164"/>
            <a:ext cx="2050840" cy="935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21" y="6322747"/>
            <a:ext cx="2409477" cy="401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693"/>
          <a:stretch/>
        </p:blipFill>
        <p:spPr>
          <a:xfrm>
            <a:off x="10204521" y="6307740"/>
            <a:ext cx="1367541" cy="428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B516F4-C09A-4E83-A0F1-168C638F2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 rot="10800000">
            <a:off x="-1" y="1572767"/>
            <a:ext cx="2852965" cy="4078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96" y="0"/>
            <a:ext cx="11372473" cy="914400"/>
          </a:xfrm>
        </p:spPr>
        <p:txBody>
          <a:bodyPr numCol="1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" y="914400"/>
            <a:ext cx="11369809" cy="48707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737360"/>
            <a:ext cx="5588582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58550"/>
            <a:ext cx="5588582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914" y="1737360"/>
            <a:ext cx="5531934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8914" y="2558550"/>
            <a:ext cx="5531934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737360"/>
            <a:ext cx="5588582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58550"/>
            <a:ext cx="5588582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914" y="1737360"/>
            <a:ext cx="5531934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8914" y="2558550"/>
            <a:ext cx="5531934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7465488" cy="8107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8056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056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53912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53912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C1494F-06BF-478E-BCF5-6FCC755EF9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675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13F5F8-5DA4-4A7D-94FF-19BFEBF090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3150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508C29-BEAF-4D1B-85C7-62D86B9A99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5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42C277-CD07-4855-BE2B-F5804018E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3150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7465488" cy="8107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8056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056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53912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53912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C1494F-06BF-478E-BCF5-6FCC755EF9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675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13F5F8-5DA4-4A7D-94FF-19BFEBF090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3150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508C29-BEAF-4D1B-85C7-62D86B9A99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5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42C277-CD07-4855-BE2B-F5804018E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3150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546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3455" y="5867399"/>
            <a:ext cx="3859795" cy="256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76E591-02AC-4077-8E0F-22D482E0D542}"/>
              </a:ext>
            </a:extLst>
          </p:cNvPr>
          <p:cNvSpPr/>
          <p:nvPr userDrawn="1"/>
        </p:nvSpPr>
        <p:spPr>
          <a:xfrm>
            <a:off x="9443103" y="5537675"/>
            <a:ext cx="2745722" cy="1320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84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841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448" lvl="0" indent="-45708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marL="1218895" lvl="1" indent="-423228" rtl="0">
              <a:spcBef>
                <a:spcPts val="2133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marL="1828343" lvl="2" indent="-423228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790" lvl="3" indent="-423228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238" lvl="4" indent="-423228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686" lvl="5" indent="-423228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133" lvl="6" indent="-423228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581" lvl="7" indent="-423228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028" lvl="8" indent="-42322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30"/>
          <p:cNvSpPr txBox="1">
            <a:spLocks noGrp="1"/>
          </p:cNvSpPr>
          <p:nvPr>
            <p:ph type="sldNum" idx="12"/>
          </p:nvPr>
        </p:nvSpPr>
        <p:spPr>
          <a:xfrm>
            <a:off x="11293669" y="63192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417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74" y="237744"/>
            <a:ext cx="11654040" cy="905256"/>
          </a:xfrm>
        </p:spPr>
        <p:txBody>
          <a:bodyPr/>
          <a:lstStyle>
            <a:lvl1pPr>
              <a:lnSpc>
                <a:spcPct val="90000"/>
              </a:lnSpc>
              <a:defRPr sz="2999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2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1C1369-A08C-454A-B0B5-0955BB31B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>
            <a:off x="9335860" y="0"/>
            <a:ext cx="2852965" cy="40782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84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737360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60" y="6183517"/>
            <a:ext cx="1971212" cy="533060"/>
          </a:xfrm>
          <a:prstGeom prst="rect">
            <a:avLst/>
          </a:prstGeom>
        </p:spPr>
      </p:pic>
      <p:sp>
        <p:nvSpPr>
          <p:cNvPr id="8" name="Rectangle 256"/>
          <p:cNvSpPr txBox="1">
            <a:spLocks noChangeArrowheads="1"/>
          </p:cNvSpPr>
          <p:nvPr userDrawn="1"/>
        </p:nvSpPr>
        <p:spPr>
          <a:xfrm>
            <a:off x="363828" y="6477000"/>
            <a:ext cx="3315547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 flipH="1">
            <a:off x="163374" y="6513051"/>
            <a:ext cx="515635" cy="1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l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37" r:id="rId2"/>
    <p:sldLayoutId id="2147483939" r:id="rId3"/>
    <p:sldLayoutId id="2147483950" r:id="rId4"/>
    <p:sldLayoutId id="2147483940" r:id="rId5"/>
    <p:sldLayoutId id="2147483941" r:id="rId6"/>
    <p:sldLayoutId id="2147483983" r:id="rId7"/>
    <p:sldLayoutId id="2147483984" r:id="rId8"/>
    <p:sldLayoutId id="2147483985" r:id="rId9"/>
    <p:sldLayoutId id="2147483986" r:id="rId10"/>
  </p:sldLayoutIdLst>
  <p:hf hdr="0" ftr="0" dt="0"/>
  <p:txStyles>
    <p:titleStyle>
      <a:lvl1pPr marL="0" indent="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496066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773" y="6076497"/>
            <a:ext cx="2366963" cy="64008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4595" y="6830568"/>
            <a:ext cx="12198096" cy="27432"/>
            <a:chOff x="-9675" y="6830568"/>
            <a:chExt cx="9176303" cy="27432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16337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6"/>
          <p:cNvSpPr txBox="1">
            <a:spLocks noChangeArrowheads="1"/>
          </p:cNvSpPr>
          <p:nvPr userDrawn="1"/>
        </p:nvSpPr>
        <p:spPr>
          <a:xfrm>
            <a:off x="363829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r>
              <a:rPr lang="en-US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Exascale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Computing Project</a:t>
            </a:r>
          </a:p>
        </p:txBody>
      </p:sp>
    </p:spTree>
    <p:extLst>
      <p:ext uri="{BB962C8B-B14F-4D97-AF65-F5344CB8AC3E}">
        <p14:creationId xmlns:p14="http://schemas.microsoft.com/office/powerpoint/2010/main" val="213921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496066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773" y="6076497"/>
            <a:ext cx="2366963" cy="64008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4595" y="6830568"/>
            <a:ext cx="12198096" cy="27432"/>
            <a:chOff x="-9675" y="6830568"/>
            <a:chExt cx="9176303" cy="27432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16337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6"/>
          <p:cNvSpPr txBox="1">
            <a:spLocks noChangeArrowheads="1"/>
          </p:cNvSpPr>
          <p:nvPr userDrawn="1"/>
        </p:nvSpPr>
        <p:spPr>
          <a:xfrm>
            <a:off x="363829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r>
              <a:rPr lang="en-US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Exascale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Computing Project</a:t>
            </a:r>
          </a:p>
        </p:txBody>
      </p:sp>
    </p:spTree>
    <p:extLst>
      <p:ext uri="{BB962C8B-B14F-4D97-AF65-F5344CB8AC3E}">
        <p14:creationId xmlns:p14="http://schemas.microsoft.com/office/powerpoint/2010/main" val="153327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1C1369-A08C-454A-B0B5-0955BB31B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>
            <a:off x="9335860" y="0"/>
            <a:ext cx="2852965" cy="40782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84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737360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60" y="6183517"/>
            <a:ext cx="1971212" cy="533060"/>
          </a:xfrm>
          <a:prstGeom prst="rect">
            <a:avLst/>
          </a:prstGeom>
        </p:spPr>
      </p:pic>
      <p:sp>
        <p:nvSpPr>
          <p:cNvPr id="8" name="Rectangle 256"/>
          <p:cNvSpPr txBox="1">
            <a:spLocks noChangeArrowheads="1"/>
          </p:cNvSpPr>
          <p:nvPr userDrawn="1"/>
        </p:nvSpPr>
        <p:spPr>
          <a:xfrm>
            <a:off x="363828" y="6477000"/>
            <a:ext cx="3315547" cy="182562"/>
          </a:xfrm>
          <a:prstGeom prst="rect">
            <a:avLst/>
          </a:prstGeom>
          <a:ln/>
        </p:spPr>
        <p:txBody>
          <a:bodyPr anchor="ctr"/>
          <a:lstStyle/>
          <a:p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 flipH="1">
            <a:off x="163374" y="6513051"/>
            <a:ext cx="515635" cy="1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11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25.tiff"/><Relationship Id="rId5" Type="http://schemas.openxmlformats.org/officeDocument/2006/relationships/image" Target="../media/image19.tiff"/><Relationship Id="rId10" Type="http://schemas.openxmlformats.org/officeDocument/2006/relationships/image" Target="../media/image24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47.png"/><Relationship Id="rId4" Type="http://schemas.openxmlformats.org/officeDocument/2006/relationships/image" Target="../media/image29.png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175193" y="276921"/>
            <a:ext cx="4732638" cy="1517246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ToolKit</a:t>
            </a:r>
            <a:r>
              <a:rPr lang="en-US" dirty="0"/>
              <a:t> for Scientific Visualization on</a:t>
            </a:r>
            <a:br>
              <a:rPr lang="en-US" dirty="0"/>
            </a:br>
            <a:r>
              <a:rPr lang="en-US" dirty="0"/>
              <a:t>Many-Core Processors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CC0C520-4F64-4602-B6D4-1175D64E9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932" y="2071088"/>
            <a:ext cx="5450078" cy="1516535"/>
          </a:xfrm>
        </p:spPr>
        <p:txBody>
          <a:bodyPr/>
          <a:lstStyle/>
          <a:p>
            <a:pPr algn="r">
              <a:spcBef>
                <a:spcPts val="2400"/>
              </a:spcBef>
            </a:pPr>
            <a:r>
              <a:rPr lang="en-US" sz="2000" dirty="0"/>
              <a:t>Hank Childs</a:t>
            </a:r>
            <a:br>
              <a:rPr lang="en-US" sz="2000" dirty="0"/>
            </a:br>
            <a:r>
              <a:rPr lang="en-US" sz="2000" dirty="0"/>
              <a:t>Kenneth Moreland</a:t>
            </a:r>
            <a:br>
              <a:rPr lang="en-US" sz="2000" dirty="0"/>
            </a:br>
            <a:r>
              <a:rPr lang="en-US" sz="2000" dirty="0"/>
              <a:t>David </a:t>
            </a:r>
            <a:r>
              <a:rPr lang="en-US" sz="2000" dirty="0" err="1"/>
              <a:t>Pugmire</a:t>
            </a:r>
            <a:br>
              <a:rPr lang="en-US" sz="2000" dirty="0"/>
            </a:br>
            <a:r>
              <a:rPr lang="en-US" sz="2000" dirty="0"/>
              <a:t>Robert Maynard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8" y="0"/>
            <a:ext cx="4191000" cy="2095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30" t="18077" r="2660"/>
          <a:stretch/>
        </p:blipFill>
        <p:spPr>
          <a:xfrm>
            <a:off x="270932" y="3587623"/>
            <a:ext cx="11604979" cy="1997085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427" y="276921"/>
            <a:ext cx="1646720" cy="929020"/>
          </a:xfrm>
          <a:prstGeom prst="rect">
            <a:avLst/>
          </a:prstGeom>
        </p:spPr>
      </p:pic>
      <p:sp>
        <p:nvSpPr>
          <p:cNvPr id="9" name="Subtitle 1">
            <a:extLst>
              <a:ext uri="{FF2B5EF4-FFF2-40B4-BE49-F238E27FC236}">
                <a16:creationId xmlns:a16="http://schemas.microsoft.com/office/drawing/2014/main" id="{3CC0C520-4F64-4602-B6D4-1175D64E9894}"/>
              </a:ext>
            </a:extLst>
          </p:cNvPr>
          <p:cNvSpPr txBox="1">
            <a:spLocks/>
          </p:cNvSpPr>
          <p:nvPr/>
        </p:nvSpPr>
        <p:spPr bwMode="auto">
          <a:xfrm>
            <a:off x="5721010" y="2067774"/>
            <a:ext cx="8292317" cy="151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sz="2000" dirty="0"/>
              <a:t>University of Oregon</a:t>
            </a:r>
            <a:br>
              <a:rPr lang="en-US" sz="2000" dirty="0"/>
            </a:br>
            <a:r>
              <a:rPr lang="en-US" sz="2000" dirty="0"/>
              <a:t>Sandia National Laboratories</a:t>
            </a:r>
            <a:br>
              <a:rPr lang="en-US" sz="2000" dirty="0"/>
            </a:br>
            <a:r>
              <a:rPr lang="en-US" sz="2000" dirty="0"/>
              <a:t>Oak Ridge National Laboratory</a:t>
            </a:r>
            <a:br>
              <a:rPr lang="en-US" sz="2000"/>
            </a:br>
            <a:r>
              <a:rPr lang="en-US" sz="2000" dirty="0" err="1"/>
              <a:t>Kitware</a:t>
            </a:r>
            <a:r>
              <a:rPr lang="en-US" sz="2000" dirty="0"/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47936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889" y="1737360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746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- Canvas*</a:t>
            </a:r>
            <a:endParaRPr dirty="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</a:t>
            </a:r>
            <a:r>
              <a:rPr lang="en-US" i="1" dirty="0" err="1"/>
              <a:t>CanvasRayTracer</a:t>
            </a:r>
            <a:r>
              <a:rPr lang="en-US" i="1" dirty="0"/>
              <a:t> </a:t>
            </a:r>
            <a:r>
              <a:rPr lang="en-US" dirty="0"/>
              <a:t>is the subclass name used for Ray Tracing based visualizations</a:t>
            </a:r>
            <a:endParaRPr dirty="0"/>
          </a:p>
        </p:txBody>
      </p:sp>
      <p:sp>
        <p:nvSpPr>
          <p:cNvPr id="119" name="Google Shape;119;p18"/>
          <p:cNvSpPr txBox="1"/>
          <p:nvPr/>
        </p:nvSpPr>
        <p:spPr>
          <a:xfrm>
            <a:off x="558950" y="2407800"/>
            <a:ext cx="9115200" cy="4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Some settings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Foreground and background color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Width and height (in pixels)</a:t>
            </a:r>
            <a:endParaRPr sz="3000" dirty="0"/>
          </a:p>
          <a:p>
            <a:pPr marL="13716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3000" dirty="0"/>
          </a:p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Basic annotations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Superimposed text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Augmented lines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7398666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Canvas</a:t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313" y="904880"/>
            <a:ext cx="8715375" cy="50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/>
          <p:nvPr/>
        </p:nvSpPr>
        <p:spPr>
          <a:xfrm>
            <a:off x="1158813" y="5566225"/>
            <a:ext cx="8582400" cy="3009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And Even More...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040361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Actors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Scenes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Canvas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View</a:t>
            </a:r>
            <a:endParaRPr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718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  <p:sp>
        <p:nvSpPr>
          <p:cNvPr id="150" name="Google Shape;150;p23"/>
          <p:cNvSpPr txBox="1"/>
          <p:nvPr/>
        </p:nvSpPr>
        <p:spPr>
          <a:xfrm>
            <a:off x="558950" y="1117925"/>
            <a:ext cx="10319400" cy="57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Comes in 3 flavors: 1D, 2D, 3D</a:t>
            </a:r>
            <a:endParaRPr sz="3000" dirty="0"/>
          </a:p>
          <a:p>
            <a:pPr marL="9144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3000" dirty="0"/>
          </a:p>
          <a:p>
            <a:pPr marL="4953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Constructed with 3 things:</a:t>
            </a:r>
            <a:endParaRPr sz="3000" dirty="0"/>
          </a:p>
          <a:p>
            <a:pPr marL="10096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+mj-lt"/>
              <a:buAutoNum type="arabicParenR"/>
            </a:pPr>
            <a:r>
              <a:rPr lang="en-US" sz="3000" dirty="0"/>
              <a:t>A scene</a:t>
            </a:r>
            <a:endParaRPr sz="3000" dirty="0"/>
          </a:p>
          <a:p>
            <a:pPr marL="10096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+mj-lt"/>
              <a:buAutoNum type="arabicParenR"/>
            </a:pPr>
            <a:r>
              <a:rPr lang="en-US" sz="3000" dirty="0"/>
              <a:t>A canvas</a:t>
            </a:r>
            <a:endParaRPr sz="3000" dirty="0"/>
          </a:p>
          <a:p>
            <a:pPr marL="1466850" lvl="2" indent="-51435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</a:rPr>
              <a:t>Currently only </a:t>
            </a:r>
            <a:r>
              <a:rPr lang="en-US" sz="3000" dirty="0" err="1">
                <a:solidFill>
                  <a:schemeClr val="dk1"/>
                </a:solidFill>
              </a:rPr>
              <a:t>RayTracing</a:t>
            </a:r>
            <a:r>
              <a:rPr lang="en-US" sz="3000" dirty="0">
                <a:solidFill>
                  <a:schemeClr val="dk1"/>
                </a:solidFill>
              </a:rPr>
              <a:t> canvas is supported</a:t>
            </a:r>
            <a:endParaRPr sz="3000" dirty="0"/>
          </a:p>
          <a:p>
            <a:pPr marL="10096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+mj-lt"/>
              <a:buAutoNum type="arabicParenR"/>
            </a:pPr>
            <a:r>
              <a:rPr lang="en-US" sz="3000" dirty="0"/>
              <a:t>A mapper </a:t>
            </a:r>
            <a:endParaRPr sz="3000" dirty="0"/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563" y="4502363"/>
            <a:ext cx="9372600" cy="14763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84953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188" y="1295400"/>
            <a:ext cx="969645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07979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  <p:sp>
        <p:nvSpPr>
          <p:cNvPr id="164" name="Google Shape;164;p25"/>
          <p:cNvSpPr txBox="1"/>
          <p:nvPr/>
        </p:nvSpPr>
        <p:spPr>
          <a:xfrm>
            <a:off x="558950" y="783125"/>
            <a:ext cx="10749300" cy="60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3 Important methods</a:t>
            </a:r>
            <a:endParaRPr sz="3000"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Paint()</a:t>
            </a:r>
            <a:endParaRPr sz="3000" dirty="0"/>
          </a:p>
          <a:p>
            <a:pPr marL="14097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Forces rendering to occur (“Execute()”)</a:t>
            </a:r>
            <a:endParaRPr sz="3000" dirty="0"/>
          </a:p>
          <a:p>
            <a:pPr marL="165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 err="1"/>
              <a:t>SaveAs</a:t>
            </a:r>
            <a:r>
              <a:rPr lang="en-US" sz="3000" dirty="0"/>
              <a:t>(filename)</a:t>
            </a:r>
            <a:endParaRPr sz="3000" dirty="0"/>
          </a:p>
          <a:p>
            <a:pPr marL="14097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Saves the view as a .ppm file.</a:t>
            </a:r>
            <a:endParaRPr sz="3000" dirty="0"/>
          </a:p>
          <a:p>
            <a:pPr marL="165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 err="1"/>
              <a:t>GetCamera</a:t>
            </a:r>
            <a:r>
              <a:rPr lang="en-US" sz="3000" dirty="0"/>
              <a:t>()</a:t>
            </a:r>
            <a:endParaRPr sz="3000" dirty="0"/>
          </a:p>
          <a:p>
            <a:pPr marL="14097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Returns a Camera object that allows you to change the position/clipping range/zoom/roll/etc. of the view</a:t>
            </a:r>
            <a:endParaRPr sz="3000" dirty="0"/>
          </a:p>
          <a:p>
            <a:pPr marL="165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Also can set foreground and background colors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0689738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850" y="897823"/>
            <a:ext cx="9500401" cy="53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/>
          <p:nvPr/>
        </p:nvSpPr>
        <p:spPr>
          <a:xfrm>
            <a:off x="646850" y="6171950"/>
            <a:ext cx="9500400" cy="4065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And Even More...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958955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E4ED74-6571-DC4F-BAA2-84F8D19EB176}"/>
              </a:ext>
            </a:extLst>
          </p:cNvPr>
          <p:cNvSpPr/>
          <p:nvPr/>
        </p:nvSpPr>
        <p:spPr>
          <a:xfrm>
            <a:off x="365760" y="868680"/>
            <a:ext cx="425271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ColorTable.h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DataSet.h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Initialize.h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io</a:t>
            </a:r>
            <a:r>
              <a:rPr lang="en-US" sz="800" dirty="0">
                <a:solidFill>
                  <a:srgbClr val="388E3C"/>
                </a:solidFill>
              </a:rPr>
              <a:t>/reader/</a:t>
            </a:r>
            <a:r>
              <a:rPr lang="en-US" sz="800" dirty="0" err="1">
                <a:solidFill>
                  <a:srgbClr val="388E3C"/>
                </a:solidFill>
              </a:rPr>
              <a:t>VTKDataSetReader.h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io</a:t>
            </a:r>
            <a:r>
              <a:rPr lang="en-US" sz="800" dirty="0">
                <a:solidFill>
                  <a:srgbClr val="388E3C"/>
                </a:solidFill>
              </a:rPr>
              <a:t>/writer/</a:t>
            </a:r>
            <a:r>
              <a:rPr lang="en-US" sz="800" dirty="0" err="1">
                <a:solidFill>
                  <a:srgbClr val="388E3C"/>
                </a:solidFill>
              </a:rPr>
              <a:t>VTKDataSetWriter.h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Actor.h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CanvasRayTracer.h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MapperRayTracer.h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Scene.h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/rendering/View3D.h&gt;</a:t>
            </a:r>
            <a:endParaRPr lang="en-US" sz="800" dirty="0">
              <a:solidFill>
                <a:srgbClr val="3F51B5"/>
              </a:solidFill>
            </a:endParaRPr>
          </a:p>
          <a:p>
            <a:endParaRPr lang="en-US" sz="800" dirty="0">
              <a:solidFill>
                <a:srgbClr val="3F51B5"/>
              </a:solidFill>
            </a:endParaRPr>
          </a:p>
          <a:p>
            <a:r>
              <a:rPr lang="en-US" sz="800" dirty="0">
                <a:solidFill>
                  <a:srgbClr val="3F51B5"/>
                </a:solidFill>
              </a:rPr>
              <a:t>int</a:t>
            </a:r>
            <a:r>
              <a:rPr lang="en-US" sz="800" dirty="0">
                <a:solidFill>
                  <a:srgbClr val="37474F"/>
                </a:solidFill>
              </a:rPr>
              <a:t> main()</a:t>
            </a:r>
          </a:p>
          <a:p>
            <a:r>
              <a:rPr lang="en-US" sz="800" dirty="0">
                <a:solidFill>
                  <a:srgbClr val="37474F"/>
                </a:solidFill>
              </a:rPr>
              <a:t>{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Loading .</a:t>
            </a:r>
            <a:r>
              <a:rPr lang="en-US" sz="800" dirty="0" err="1">
                <a:solidFill>
                  <a:srgbClr val="D81B60"/>
                </a:solidFill>
              </a:rPr>
              <a:t>vtk</a:t>
            </a:r>
            <a:r>
              <a:rPr lang="en-US" sz="800" dirty="0">
                <a:solidFill>
                  <a:srgbClr val="D81B60"/>
                </a:solidFill>
              </a:rPr>
              <a:t> File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3F51B5"/>
                </a:solidFill>
              </a:rPr>
              <a:t>const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F51B5"/>
                </a:solidFill>
              </a:rPr>
              <a:t>char</a:t>
            </a:r>
            <a:r>
              <a:rPr lang="en-US" sz="800" dirty="0">
                <a:solidFill>
                  <a:srgbClr val="37474F"/>
                </a:solidFill>
              </a:rPr>
              <a:t> *input = 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kitchen.vtk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io</a:t>
            </a:r>
            <a:r>
              <a:rPr lang="en-US" sz="800" dirty="0">
                <a:solidFill>
                  <a:srgbClr val="37474F"/>
                </a:solidFill>
              </a:rPr>
              <a:t>::reader::</a:t>
            </a:r>
            <a:r>
              <a:rPr lang="en-US" sz="800" dirty="0" err="1">
                <a:solidFill>
                  <a:srgbClr val="9C27B0"/>
                </a:solidFill>
              </a:rPr>
              <a:t>VTKDataSetReader</a:t>
            </a:r>
            <a:r>
              <a:rPr lang="en-US" sz="800" dirty="0">
                <a:solidFill>
                  <a:srgbClr val="37474F"/>
                </a:solidFill>
              </a:rPr>
              <a:t> reader(input);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cont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>
                <a:solidFill>
                  <a:srgbClr val="9C27B0"/>
                </a:solidFill>
              </a:rPr>
              <a:t>DataSet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 err="1">
                <a:solidFill>
                  <a:srgbClr val="37474F"/>
                </a:solidFill>
              </a:rPr>
              <a:t>ds_from_file</a:t>
            </a:r>
            <a:r>
              <a:rPr lang="en-US" sz="800" dirty="0">
                <a:solidFill>
                  <a:srgbClr val="37474F"/>
                </a:solidFill>
              </a:rPr>
              <a:t> = </a:t>
            </a:r>
            <a:r>
              <a:rPr lang="en-US" sz="800" dirty="0" err="1">
                <a:solidFill>
                  <a:srgbClr val="37474F"/>
                </a:solidFill>
              </a:rPr>
              <a:t>reader.</a:t>
            </a:r>
            <a:r>
              <a:rPr lang="en-US" sz="800" dirty="0" err="1">
                <a:solidFill>
                  <a:srgbClr val="9C27B0"/>
                </a:solidFill>
              </a:rPr>
              <a:t>ReadDataSet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Creating Actor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cont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9C27B0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 err="1">
                <a:solidFill>
                  <a:srgbClr val="37474F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viridis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Actor</a:t>
            </a:r>
            <a:r>
              <a:rPr lang="en-US" sz="800" dirty="0">
                <a:solidFill>
                  <a:srgbClr val="37474F"/>
                </a:solidFill>
              </a:rPr>
              <a:t> actor(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GetCellSet</a:t>
            </a:r>
            <a:r>
              <a:rPr lang="en-US" sz="8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                                              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GetCoordinateSystem</a:t>
            </a:r>
            <a:r>
              <a:rPr lang="en-US" sz="8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                                              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GetField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"c1"</a:t>
            </a:r>
            <a:r>
              <a:rPr lang="en-US" sz="800" dirty="0">
                <a:solidFill>
                  <a:srgbClr val="37474F"/>
                </a:solidFill>
              </a:rPr>
              <a:t>), </a:t>
            </a:r>
            <a:r>
              <a:rPr lang="en-US" sz="800" dirty="0" err="1">
                <a:solidFill>
                  <a:srgbClr val="37474F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  // Creating Scene and adding Actor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Scene</a:t>
            </a:r>
            <a:r>
              <a:rPr lang="en-US" sz="800" dirty="0">
                <a:solidFill>
                  <a:srgbClr val="37474F"/>
                </a:solidFill>
              </a:rPr>
              <a:t> scene;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scene.</a:t>
            </a:r>
            <a:r>
              <a:rPr lang="en-US" sz="800" dirty="0" err="1">
                <a:solidFill>
                  <a:srgbClr val="9C27B0"/>
                </a:solidFill>
              </a:rPr>
              <a:t>AddActor</a:t>
            </a:r>
            <a:r>
              <a:rPr lang="en-US" sz="800" dirty="0">
                <a:solidFill>
                  <a:srgbClr val="37474F"/>
                </a:solidFill>
              </a:rPr>
              <a:t>(actor);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Creating and initializing the View using the Canvas, Ray Tracer Mappers,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and Scene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</a:rPr>
              <a:t>MapperRayTracer</a:t>
            </a:r>
            <a:r>
              <a:rPr lang="en-US" sz="800" dirty="0">
                <a:solidFill>
                  <a:srgbClr val="37474F"/>
                </a:solidFill>
              </a:rPr>
              <a:t> mapper;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</a:rPr>
              <a:t>CanvasRayTracer</a:t>
            </a:r>
            <a:r>
              <a:rPr lang="en-US" sz="800" dirty="0">
                <a:solidFill>
                  <a:srgbClr val="37474F"/>
                </a:solidFill>
              </a:rPr>
              <a:t> canvas(</a:t>
            </a:r>
            <a:r>
              <a:rPr lang="en-US" sz="800" dirty="0">
                <a:solidFill>
                  <a:srgbClr val="C53929"/>
                </a:solidFill>
              </a:rPr>
              <a:t>1920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1080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View3D</a:t>
            </a:r>
            <a:r>
              <a:rPr lang="en-US" sz="800" dirty="0">
                <a:solidFill>
                  <a:srgbClr val="37474F"/>
                </a:solidFill>
              </a:rPr>
              <a:t> view(scene, mapper, canvas);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Initialize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Setting the background and foreground colors; optional.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SetBackgroundColor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SetForegroundColor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Painting View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Paint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Saving View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SaveAs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BasicRendering.ppm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); 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3F51B5"/>
                </a:solidFill>
              </a:rPr>
              <a:t>return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C53929"/>
                </a:solidFill>
              </a:rPr>
              <a:t>0</a:t>
            </a:r>
            <a:r>
              <a:rPr lang="en-US" sz="800" dirty="0">
                <a:solidFill>
                  <a:srgbClr val="37474F"/>
                </a:solidFill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</a:rPr>
              <a:t>} </a:t>
            </a:r>
            <a:endParaRPr lang="en-US" sz="800" dirty="0"/>
          </a:p>
        </p:txBody>
      </p:sp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- View</a:t>
            </a:r>
            <a:endParaRPr dirty="0"/>
          </a:p>
        </p:txBody>
      </p:sp>
      <p:sp>
        <p:nvSpPr>
          <p:cNvPr id="178" name="Google Shape;178;p27"/>
          <p:cNvSpPr txBox="1"/>
          <p:nvPr/>
        </p:nvSpPr>
        <p:spPr>
          <a:xfrm>
            <a:off x="4409265" y="1503675"/>
            <a:ext cx="7413800" cy="4251965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00FF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solidFill>
                  <a:srgbClr val="37474F"/>
                </a:solidFill>
              </a:rPr>
              <a:t> </a:t>
            </a:r>
            <a:r>
              <a:rPr lang="en-US" sz="1600" dirty="0">
                <a:solidFill>
                  <a:srgbClr val="D81B60"/>
                </a:solidFill>
              </a:rPr>
              <a:t>// Creating and initializing the View using the Canvas, Ray Tracer Mappers,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and Scene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 err="1">
                <a:solidFill>
                  <a:srgbClr val="9C27B0"/>
                </a:solidFill>
              </a:rPr>
              <a:t>MapperRayTracer</a:t>
            </a:r>
            <a:r>
              <a:rPr lang="en-US" sz="1600" dirty="0">
                <a:solidFill>
                  <a:srgbClr val="37474F"/>
                </a:solidFill>
              </a:rPr>
              <a:t> mapper;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 err="1">
                <a:solidFill>
                  <a:srgbClr val="9C27B0"/>
                </a:solidFill>
              </a:rPr>
              <a:t>CanvasRayTracer</a:t>
            </a:r>
            <a:r>
              <a:rPr lang="en-US" sz="1600" dirty="0">
                <a:solidFill>
                  <a:srgbClr val="37474F"/>
                </a:solidFill>
              </a:rPr>
              <a:t> canvas(</a:t>
            </a:r>
            <a:r>
              <a:rPr lang="en-US" sz="1600" dirty="0">
                <a:solidFill>
                  <a:srgbClr val="C53929"/>
                </a:solidFill>
              </a:rPr>
              <a:t>1920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1080</a:t>
            </a:r>
            <a:r>
              <a:rPr lang="en-US" sz="1600" dirty="0">
                <a:solidFill>
                  <a:srgbClr val="37474F"/>
                </a:solidFill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View3D</a:t>
            </a:r>
            <a:r>
              <a:rPr lang="en-US" sz="1600" dirty="0">
                <a:solidFill>
                  <a:srgbClr val="37474F"/>
                </a:solidFill>
              </a:rPr>
              <a:t> view(scene, mapper, canvas);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Initialize</a:t>
            </a:r>
            <a:r>
              <a:rPr lang="en-US" sz="1600" dirty="0">
                <a:solidFill>
                  <a:srgbClr val="37474F"/>
                </a:solidFill>
              </a:rPr>
              <a:t>();</a:t>
            </a:r>
          </a:p>
          <a:p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Setting the background and foreground colors; optional.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SetBackgroundColor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Color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C53929"/>
                </a:solidFill>
              </a:rPr>
              <a:t>1.0f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1.0f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1.0f</a:t>
            </a:r>
            <a:r>
              <a:rPr lang="en-US" sz="16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SetForegroundColor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Color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C53929"/>
                </a:solidFill>
              </a:rPr>
              <a:t>0.0f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0.0f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0.0f</a:t>
            </a:r>
            <a:r>
              <a:rPr lang="en-US" sz="16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Painting View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Paint</a:t>
            </a:r>
            <a:r>
              <a:rPr lang="en-US" sz="1600" dirty="0">
                <a:solidFill>
                  <a:srgbClr val="37474F"/>
                </a:solidFill>
              </a:rPr>
              <a:t>();</a:t>
            </a:r>
          </a:p>
          <a:p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Saving View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SaveAs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 err="1">
                <a:solidFill>
                  <a:srgbClr val="388E3C"/>
                </a:solidFill>
              </a:rPr>
              <a:t>BasicRendering.ppm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>
                <a:solidFill>
                  <a:srgbClr val="37474F"/>
                </a:solidFill>
              </a:rPr>
              <a:t>); </a:t>
            </a:r>
            <a:endParaRPr sz="1600" dirty="0"/>
          </a:p>
        </p:txBody>
      </p:sp>
      <p:cxnSp>
        <p:nvCxnSpPr>
          <p:cNvPr id="179" name="Google Shape;179;p27"/>
          <p:cNvCxnSpPr>
            <a:cxnSpLocks/>
          </p:cNvCxnSpPr>
          <p:nvPr/>
        </p:nvCxnSpPr>
        <p:spPr>
          <a:xfrm flipV="1">
            <a:off x="491218" y="1503675"/>
            <a:ext cx="3918047" cy="268224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27"/>
          <p:cNvCxnSpPr>
            <a:cxnSpLocks/>
          </p:cNvCxnSpPr>
          <p:nvPr/>
        </p:nvCxnSpPr>
        <p:spPr>
          <a:xfrm flipV="1">
            <a:off x="491218" y="5755640"/>
            <a:ext cx="3918047" cy="46736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282784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Result</a:t>
            </a: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375" y="1225400"/>
            <a:ext cx="8955725" cy="4817275"/>
          </a:xfrm>
          <a:prstGeom prst="rect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3" name="Google Shape;193;p29"/>
          <p:cNvSpPr txBox="1"/>
          <p:nvPr/>
        </p:nvSpPr>
        <p:spPr>
          <a:xfrm>
            <a:off x="1741375" y="6191550"/>
            <a:ext cx="89556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BasicRendering.ppm</a:t>
            </a:r>
            <a:endParaRPr sz="1800"/>
          </a:p>
        </p:txBody>
      </p:sp>
      <p:sp>
        <p:nvSpPr>
          <p:cNvPr id="5" name="Google Shape;201;p30">
            <a:extLst>
              <a:ext uri="{FF2B5EF4-FFF2-40B4-BE49-F238E27FC236}">
                <a16:creationId xmlns:a16="http://schemas.microsoft.com/office/drawing/2014/main" id="{6F19A637-B7BD-D84E-AA2E-03F9D9E5FB24}"/>
              </a:ext>
            </a:extLst>
          </p:cNvPr>
          <p:cNvSpPr/>
          <p:nvPr/>
        </p:nvSpPr>
        <p:spPr>
          <a:xfrm>
            <a:off x="1977850" y="2300325"/>
            <a:ext cx="4278300" cy="1741500"/>
          </a:xfrm>
          <a:prstGeom prst="wedgeRectCallout">
            <a:avLst>
              <a:gd name="adj1" fmla="val 30985"/>
              <a:gd name="adj2" fmla="val 66041"/>
            </a:avLst>
          </a:prstGeom>
          <a:solidFill>
            <a:srgbClr val="1A8DC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To get more interesting views, adjust Camera settings within View object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7639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the Control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Install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options</a:t>
            </a:r>
          </a:p>
          <a:p>
            <a:pPr lvl="1"/>
            <a:r>
              <a:rPr lang="en-US" sz="2400" dirty="0"/>
              <a:t>Download and build VTK-m + examples</a:t>
            </a:r>
          </a:p>
          <a:p>
            <a:pPr lvl="1"/>
            <a:r>
              <a:rPr lang="en-US" sz="2400" dirty="0"/>
              <a:t>Use a VM with VTK-m and examples already built </a:t>
            </a:r>
          </a:p>
        </p:txBody>
      </p:sp>
    </p:spTree>
    <p:extLst>
      <p:ext uri="{BB962C8B-B14F-4D97-AF65-F5344CB8AC3E}">
        <p14:creationId xmlns:p14="http://schemas.microsoft.com/office/powerpoint/2010/main" val="12607730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/>
              <a:t>Choosing Devices</a:t>
            </a:r>
          </a:p>
        </p:txBody>
      </p:sp>
    </p:spTree>
    <p:extLst>
      <p:ext uri="{BB962C8B-B14F-4D97-AF65-F5344CB8AC3E}">
        <p14:creationId xmlns:p14="http://schemas.microsoft.com/office/powerpoint/2010/main" val="10818693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/>
              <a:t>Choosing Devices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0382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EC67-3C77-DE47-8598-1C24DAE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(1/3)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E0C1F-0DA7-DA45-AD65-B1B5F8FD6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method for initializing VTK-m</a:t>
            </a:r>
          </a:p>
          <a:p>
            <a:r>
              <a:rPr lang="en-US" dirty="0"/>
              <a:t>Used to set up various VTK-m facilities, including:</a:t>
            </a:r>
          </a:p>
          <a:p>
            <a:pPr lvl="1"/>
            <a:r>
              <a:rPr lang="en-US" dirty="0"/>
              <a:t>Device connections</a:t>
            </a:r>
          </a:p>
          <a:p>
            <a:pPr lvl="1"/>
            <a:r>
              <a:rPr lang="en-US" dirty="0"/>
              <a:t>Logging</a:t>
            </a:r>
          </a:p>
          <a:p>
            <a:r>
              <a:rPr lang="en-US" dirty="0"/>
              <a:t>Inputs:</a:t>
            </a:r>
          </a:p>
          <a:p>
            <a:pPr lvl="1"/>
            <a:r>
              <a:rPr lang="en-US" dirty="0" err="1"/>
              <a:t>argc</a:t>
            </a:r>
            <a:r>
              <a:rPr lang="en-US" dirty="0"/>
              <a:t>/</a:t>
            </a:r>
            <a:r>
              <a:rPr lang="en-US" dirty="0" err="1"/>
              <a:t>arvg</a:t>
            </a:r>
            <a:endParaRPr lang="en-US" dirty="0"/>
          </a:p>
          <a:p>
            <a:pPr lvl="1"/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InitializeOptions</a:t>
            </a:r>
            <a:endParaRPr lang="en-US" dirty="0"/>
          </a:p>
          <a:p>
            <a:r>
              <a:rPr lang="en-US" dirty="0"/>
              <a:t>Outputs: </a:t>
            </a:r>
          </a:p>
          <a:p>
            <a:pPr lvl="1"/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InitializeResult</a:t>
            </a:r>
            <a:endParaRPr lang="en-US" dirty="0"/>
          </a:p>
          <a:p>
            <a:r>
              <a:rPr lang="en-US" dirty="0"/>
              <a:t>Syntax: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D4AACA-02E7-2D49-9AA2-42DE3373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4" y="6079469"/>
            <a:ext cx="10998200" cy="304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CEA529-A3CB-074C-8EE0-0984B23CF2BF}"/>
              </a:ext>
            </a:extLst>
          </p:cNvPr>
          <p:cNvGrpSpPr/>
          <p:nvPr/>
        </p:nvGrpSpPr>
        <p:grpSpPr>
          <a:xfrm>
            <a:off x="4408714" y="4422055"/>
            <a:ext cx="5682343" cy="912266"/>
            <a:chOff x="4408714" y="4422055"/>
            <a:chExt cx="5682343" cy="9122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C66015-BD8D-754B-9A6C-AF1F85325C62}"/>
                </a:ext>
              </a:extLst>
            </p:cNvPr>
            <p:cNvGrpSpPr/>
            <p:nvPr/>
          </p:nvGrpSpPr>
          <p:grpSpPr>
            <a:xfrm>
              <a:off x="4408714" y="4422055"/>
              <a:ext cx="5682343" cy="799456"/>
              <a:chOff x="3977421" y="6030287"/>
              <a:chExt cx="5682343" cy="799456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7ACF1D98-38E6-7E49-98C7-AF84DF1B9A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77421" y="6030287"/>
                <a:ext cx="2552336" cy="5007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1889D-5BF2-7B4B-B916-F89B6313275F}"/>
                  </a:ext>
                </a:extLst>
              </p:cNvPr>
              <p:cNvSpPr txBox="1"/>
              <p:nvPr/>
            </p:nvSpPr>
            <p:spPr>
              <a:xfrm>
                <a:off x="6529756" y="6395778"/>
                <a:ext cx="3130008" cy="4339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Let’s describe these objects</a:t>
                </a: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16AC7DA-BADC-A942-8E4A-2823C5CCEE10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4408715" y="5004529"/>
              <a:ext cx="2552334" cy="3297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927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EC67-3C77-DE47-8598-1C24DAE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(2/3): </a:t>
            </a:r>
            <a:r>
              <a:rPr lang="en-US" dirty="0" err="1"/>
              <a:t>InitializeOptions</a:t>
            </a:r>
            <a:r>
              <a:rPr lang="en-US" dirty="0"/>
              <a:t> / </a:t>
            </a:r>
            <a:r>
              <a:rPr lang="en-US" dirty="0" err="1"/>
              <a:t>InitializeResult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8D0F2E-0797-D149-81EA-31203D016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33" y="1146266"/>
            <a:ext cx="7913468" cy="4126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5EB083-EA6E-A349-B34B-26CC0CA76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33" y="5716319"/>
            <a:ext cx="8325312" cy="8759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26545A-946F-A347-8723-9F19BD875DAE}"/>
              </a:ext>
            </a:extLst>
          </p:cNvPr>
          <p:cNvCxnSpPr/>
          <p:nvPr/>
        </p:nvCxnSpPr>
        <p:spPr>
          <a:xfrm>
            <a:off x="163286" y="5421086"/>
            <a:ext cx="12025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37E07E-35BC-4744-8EE9-D0D681C91A33}"/>
              </a:ext>
            </a:extLst>
          </p:cNvPr>
          <p:cNvCxnSpPr>
            <a:cxnSpLocks/>
          </p:cNvCxnSpPr>
          <p:nvPr/>
        </p:nvCxnSpPr>
        <p:spPr>
          <a:xfrm flipV="1">
            <a:off x="2383971" y="1012372"/>
            <a:ext cx="0" cy="5976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21ED989-3690-5B40-A349-814683431EA6}"/>
              </a:ext>
            </a:extLst>
          </p:cNvPr>
          <p:cNvSpPr txBox="1"/>
          <p:nvPr/>
        </p:nvSpPr>
        <p:spPr>
          <a:xfrm>
            <a:off x="163286" y="2214436"/>
            <a:ext cx="2093137" cy="1292662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Initialize</a:t>
            </a:r>
          </a:p>
          <a:p>
            <a:pPr algn="l">
              <a:lnSpc>
                <a:spcPct val="90000"/>
              </a:lnSpc>
            </a:pPr>
            <a:r>
              <a:rPr lang="en-US" sz="4000" dirty="0"/>
              <a:t>Options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4A1EF0-239B-954B-AC31-6E00A99A488B}"/>
              </a:ext>
            </a:extLst>
          </p:cNvPr>
          <p:cNvSpPr txBox="1"/>
          <p:nvPr/>
        </p:nvSpPr>
        <p:spPr>
          <a:xfrm>
            <a:off x="163286" y="5421086"/>
            <a:ext cx="2093137" cy="1292662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Initialize</a:t>
            </a:r>
          </a:p>
          <a:p>
            <a:pPr algn="l">
              <a:lnSpc>
                <a:spcPct val="90000"/>
              </a:lnSpc>
            </a:pPr>
            <a:r>
              <a:rPr lang="en-US" sz="4000" dirty="0"/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19635094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EC67-3C77-DE47-8598-1C24DAE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(3/3): Example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A3307E-1068-6C41-812F-37A72D0F008B}"/>
              </a:ext>
            </a:extLst>
          </p:cNvPr>
          <p:cNvSpPr/>
          <p:nvPr/>
        </p:nvSpPr>
        <p:spPr>
          <a:xfrm>
            <a:off x="575732" y="868680"/>
            <a:ext cx="96407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,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options =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ErrorOnBadArgument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|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DefaultAnyDevice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InitializeResult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config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options);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if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!=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 USAGE : 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[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 [ options ] filename 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 Available options are :"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config.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Usage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string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filename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Do something cool with VTK-m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...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499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>
                <a:solidFill>
                  <a:srgbClr val="FF0000"/>
                </a:solidFill>
              </a:rPr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/>
              <a:t>Choosing Devices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691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E587AC-C98B-3146-A0E4-4A580A47CDE3}"/>
              </a:ext>
            </a:extLst>
          </p:cNvPr>
          <p:cNvSpPr/>
          <p:nvPr/>
        </p:nvSpPr>
        <p:spPr>
          <a:xfrm>
            <a:off x="590730" y="1114924"/>
            <a:ext cx="1051551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try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input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PROBLEM! ... we aren't reading from a file, so we have an empty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::DataSet.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::DataSet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reader.ReadDataSet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contour;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SetNumberOfIsoValues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0.05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0.15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out_mc.vtk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catch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Error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error)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"VTK-m error occurred!: 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error.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GetMessage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A1EE5F-3FFE-5E4E-8D87-A070B6773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59188"/>
            <a:ext cx="11372473" cy="914400"/>
          </a:xfrm>
        </p:spPr>
        <p:txBody>
          <a:bodyPr/>
          <a:lstStyle/>
          <a:p>
            <a:r>
              <a:rPr lang="en-US" dirty="0"/>
              <a:t>Error handling occurs via C++ exception handling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8442C1-42FF-924D-B2A7-ECEA4A979ED8}"/>
              </a:ext>
            </a:extLst>
          </p:cNvPr>
          <p:cNvGrpSpPr/>
          <p:nvPr/>
        </p:nvGrpSpPr>
        <p:grpSpPr>
          <a:xfrm>
            <a:off x="590730" y="1070434"/>
            <a:ext cx="4274228" cy="433965"/>
            <a:chOff x="590730" y="1079011"/>
            <a:chExt cx="4274228" cy="4339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1EC9BE-35E1-5D41-96EE-D84255535E94}"/>
                </a:ext>
              </a:extLst>
            </p:cNvPr>
            <p:cNvGrpSpPr/>
            <p:nvPr/>
          </p:nvGrpSpPr>
          <p:grpSpPr>
            <a:xfrm>
              <a:off x="1160594" y="1079011"/>
              <a:ext cx="3704364" cy="433965"/>
              <a:chOff x="3731806" y="4115284"/>
              <a:chExt cx="3704364" cy="433965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7C4B77CC-E4D3-1846-A61F-5DCAC48E1E99}"/>
                  </a:ext>
                </a:extLst>
              </p:cNvPr>
              <p:cNvCxnSpPr>
                <a:cxnSpLocks/>
                <a:stCxn id="9" idx="1"/>
                <a:endCxn id="10" idx="3"/>
              </p:cNvCxnSpPr>
              <p:nvPr/>
            </p:nvCxnSpPr>
            <p:spPr>
              <a:xfrm flipH="1">
                <a:off x="3731806" y="4332267"/>
                <a:ext cx="1691864" cy="120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1BAD5E-B8D6-034F-86D8-A83F7289E4F3}"/>
                  </a:ext>
                </a:extLst>
              </p:cNvPr>
              <p:cNvSpPr txBox="1"/>
              <p:nvPr/>
            </p:nvSpPr>
            <p:spPr>
              <a:xfrm>
                <a:off x="5423670" y="4115284"/>
                <a:ext cx="2012500" cy="4339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Code in try block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E76B6E-93C9-1840-85D5-A4F3F7D30213}"/>
                </a:ext>
              </a:extLst>
            </p:cNvPr>
            <p:cNvSpPr/>
            <p:nvPr/>
          </p:nvSpPr>
          <p:spPr>
            <a:xfrm>
              <a:off x="590730" y="1123501"/>
              <a:ext cx="569864" cy="369094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7D763A-C323-2A4C-A1A7-8DDB8633699B}"/>
              </a:ext>
            </a:extLst>
          </p:cNvPr>
          <p:cNvGrpSpPr/>
          <p:nvPr/>
        </p:nvGrpSpPr>
        <p:grpSpPr>
          <a:xfrm>
            <a:off x="4651021" y="2504642"/>
            <a:ext cx="7205428" cy="683264"/>
            <a:chOff x="2291050" y="6208114"/>
            <a:chExt cx="7205428" cy="68326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71CCB7-0802-6B44-8D66-E862F8176D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1050" y="6463340"/>
              <a:ext cx="423870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657076-84AA-2E42-A4CC-9D187D7D666D}"/>
                </a:ext>
              </a:extLst>
            </p:cNvPr>
            <p:cNvSpPr txBox="1"/>
            <p:nvPr/>
          </p:nvSpPr>
          <p:spPr>
            <a:xfrm>
              <a:off x="6529756" y="6208114"/>
              <a:ext cx="2966722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Mistake! … didn’t initialize </a:t>
              </a:r>
              <a:r>
                <a:rPr lang="en-US" dirty="0" err="1"/>
                <a:t>vtkm</a:t>
              </a:r>
              <a:r>
                <a:rPr lang="en-US" dirty="0"/>
                <a:t>::</a:t>
              </a:r>
              <a:r>
                <a:rPr lang="en-US" dirty="0" err="1"/>
                <a:t>cont</a:t>
              </a:r>
              <a:r>
                <a:rPr lang="en-US" dirty="0"/>
                <a:t>::</a:t>
              </a:r>
              <a:r>
                <a:rPr lang="en-US" dirty="0" err="1"/>
                <a:t>DataSet</a:t>
              </a:r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8D3FE7-84EC-DA4B-82F3-817BEA149FFB}"/>
              </a:ext>
            </a:extLst>
          </p:cNvPr>
          <p:cNvGrpSpPr/>
          <p:nvPr/>
        </p:nvGrpSpPr>
        <p:grpSpPr>
          <a:xfrm>
            <a:off x="495607" y="4960592"/>
            <a:ext cx="11360842" cy="1663532"/>
            <a:chOff x="512716" y="1705903"/>
            <a:chExt cx="11360842" cy="166353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1A7106F-207D-1E44-B494-5B113E0A63D9}"/>
                </a:ext>
              </a:extLst>
            </p:cNvPr>
            <p:cNvGrpSpPr/>
            <p:nvPr/>
          </p:nvGrpSpPr>
          <p:grpSpPr>
            <a:xfrm>
              <a:off x="9251419" y="1705903"/>
              <a:ext cx="2622139" cy="1002582"/>
              <a:chOff x="11822631" y="4742176"/>
              <a:chExt cx="2622139" cy="1002582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4840426-7813-E342-A5F4-E01C83312ACD}"/>
                  </a:ext>
                </a:extLst>
              </p:cNvPr>
              <p:cNvCxnSpPr>
                <a:cxnSpLocks/>
                <a:stCxn id="23" idx="1"/>
                <a:endCxn id="21" idx="3"/>
              </p:cNvCxnSpPr>
              <p:nvPr/>
            </p:nvCxnSpPr>
            <p:spPr>
              <a:xfrm flipH="1">
                <a:off x="11822631" y="5083808"/>
                <a:ext cx="609639" cy="660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BB4B2B-47AA-734A-89D2-1C148FDF076A}"/>
                  </a:ext>
                </a:extLst>
              </p:cNvPr>
              <p:cNvSpPr txBox="1"/>
              <p:nvPr/>
            </p:nvSpPr>
            <p:spPr>
              <a:xfrm>
                <a:off x="12432270" y="4742176"/>
                <a:ext cx="2012500" cy="68326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Error caught in catch block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2D8BBAC-7BCB-D34B-A0FE-6DAA21FAAA26}"/>
                </a:ext>
              </a:extLst>
            </p:cNvPr>
            <p:cNvSpPr/>
            <p:nvPr/>
          </p:nvSpPr>
          <p:spPr>
            <a:xfrm>
              <a:off x="512716" y="2047535"/>
              <a:ext cx="8738703" cy="13219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F7B9CE3-8A1A-F240-9B5E-1F050C889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42" y="1070434"/>
            <a:ext cx="7166652" cy="5745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842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>
                <a:solidFill>
                  <a:srgbClr val="FF0000"/>
                </a:solidFill>
              </a:rPr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/>
              <a:t>Choosing Devices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434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27F1B73-3104-2547-B948-C83925E4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75" y="189102"/>
            <a:ext cx="11372473" cy="914400"/>
          </a:xfrm>
        </p:spPr>
        <p:txBody>
          <a:bodyPr/>
          <a:lstStyle/>
          <a:p>
            <a:r>
              <a:rPr lang="en-US" dirty="0"/>
              <a:t>Logging: </a:t>
            </a:r>
            <a:r>
              <a:rPr lang="en-US" dirty="0" err="1"/>
              <a:t>tut_logging.cxx</a:t>
            </a:r>
            <a:br>
              <a:rPr lang="en-US" dirty="0"/>
            </a:br>
            <a:r>
              <a:rPr lang="en-US" dirty="0"/>
              <a:t>VTKM_LOG_F/VTKM_LOG_S: macros for adding log statements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09F392-721A-1543-9A0B-C025E96045C4}"/>
              </a:ext>
            </a:extLst>
          </p:cNvPr>
          <p:cNvSpPr/>
          <p:nvPr/>
        </p:nvSpPr>
        <p:spPr>
          <a:xfrm>
            <a:off x="382911" y="1103502"/>
            <a:ext cx="1012613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opts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DefaultAnyDevice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InitializeResult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config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opts);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SetLogLevelName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must be called before Initialize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SetLogLevelName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UserFirst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tut_log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input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VTKM_LOG_F(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"Reading from file %s"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VTKM_LOG_F(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"Done reading from file %s"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output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out_logging.vtk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VTKM_LOG_S(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"Writing to file"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VTKM_LOG_S(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"Done writing to file"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3470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27F1B73-3104-2547-B948-C83925E4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75" y="189102"/>
            <a:ext cx="11372473" cy="914400"/>
          </a:xfrm>
        </p:spPr>
        <p:txBody>
          <a:bodyPr/>
          <a:lstStyle/>
          <a:p>
            <a:r>
              <a:rPr lang="en-US" dirty="0"/>
              <a:t>Logging: </a:t>
            </a:r>
            <a:r>
              <a:rPr lang="en-US" dirty="0" err="1"/>
              <a:t>tut_logging.cxx</a:t>
            </a:r>
            <a:br>
              <a:rPr lang="en-US" dirty="0"/>
            </a:br>
            <a:r>
              <a:rPr lang="en-US" dirty="0"/>
              <a:t>VTKM_LOG_F/VTKM_LOG_S: macros for adding log statements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09F392-721A-1543-9A0B-C025E96045C4}"/>
              </a:ext>
            </a:extLst>
          </p:cNvPr>
          <p:cNvSpPr/>
          <p:nvPr/>
        </p:nvSpPr>
        <p:spPr>
          <a:xfrm>
            <a:off x="382911" y="1103502"/>
            <a:ext cx="1012613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opts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DefaultAnyDevice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InitializeResult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config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opts);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SetLogLevelName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must be called before Initialize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SetLogLevelName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UserFirst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tut_log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input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VTKM_LOG_F(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"Reading from file %s"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VTKM_LOG_F(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"Done reading from file %s"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output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out_logging.vtk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VTKM_LOG_S(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"Writing to file"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VTKM_LOG_S(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"Done writing to file"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A1BF5-BAF7-B941-B043-6272BAB1A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66" y="1136778"/>
            <a:ext cx="8255648" cy="461772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1739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&amp; build VTK-m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82448"/>
            <a:ext cx="4364284" cy="4047778"/>
          </a:xfrm>
        </p:spPr>
        <p:txBody>
          <a:bodyPr/>
          <a:lstStyle/>
          <a:p>
            <a:r>
              <a:rPr lang="en-US" u="sng" dirty="0"/>
              <a:t>Find tutorial instructions:</a:t>
            </a:r>
          </a:p>
          <a:p>
            <a:pPr lvl="1"/>
            <a:r>
              <a:rPr lang="en-US" dirty="0"/>
              <a:t>Go to </a:t>
            </a:r>
            <a:r>
              <a:rPr lang="en-US" dirty="0" err="1"/>
              <a:t>m.vtk.org</a:t>
            </a:r>
            <a:endParaRPr lang="en-US" dirty="0"/>
          </a:p>
          <a:p>
            <a:pPr lvl="1"/>
            <a:r>
              <a:rPr lang="en-US" dirty="0"/>
              <a:t>Click on “Tutorials” link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9"/>
          <a:stretch/>
        </p:blipFill>
        <p:spPr>
          <a:xfrm>
            <a:off x="537563" y="2395855"/>
            <a:ext cx="4020677" cy="41526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223658" y="6270350"/>
            <a:ext cx="1422400" cy="1761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069862" y="1182448"/>
            <a:ext cx="5883089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Follow instructions for VTK-m build: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CFBB9-E947-4241-916D-1CB35FFDD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31" y="1793374"/>
            <a:ext cx="6965394" cy="50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188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>
                <a:solidFill>
                  <a:srgbClr val="FF0000"/>
                </a:solidFill>
              </a:rPr>
              <a:t>Timers</a:t>
            </a:r>
          </a:p>
          <a:p>
            <a:r>
              <a:rPr lang="en-US" dirty="0"/>
              <a:t>Choosing Devices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5011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D4D72-694B-D64F-A075-CC7E4630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089"/>
            <a:ext cx="2447276" cy="914400"/>
          </a:xfrm>
        </p:spPr>
        <p:txBody>
          <a:bodyPr/>
          <a:lstStyle/>
          <a:p>
            <a:r>
              <a:rPr lang="en-US" dirty="0"/>
              <a:t>Timers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D03820-537A-9F45-8CDA-44308104B316}"/>
              </a:ext>
            </a:extLst>
          </p:cNvPr>
          <p:cNvSpPr/>
          <p:nvPr/>
        </p:nvSpPr>
        <p:spPr>
          <a:xfrm>
            <a:off x="609600" y="669289"/>
            <a:ext cx="804897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PointElevation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elevationFilter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elevationFilter.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SetUseCoordinateSystemAsField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elevationFilter.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SetOutputFieldName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"elevation"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timer;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Start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result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elevationFilter.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This code makes sure data is pulled back to the host in a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host / device architecture.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Float64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outArray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result.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GetField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"elevation"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GetData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CopyTo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outArray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outArray.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GetPortalConstControl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Stop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Float64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elapsedTime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GetElapsedTime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"Time to run : 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elapsedTime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614C32-6472-CD43-B863-B6DB10B2B592}"/>
              </a:ext>
            </a:extLst>
          </p:cNvPr>
          <p:cNvGrpSpPr/>
          <p:nvPr/>
        </p:nvGrpSpPr>
        <p:grpSpPr>
          <a:xfrm>
            <a:off x="3823758" y="2886112"/>
            <a:ext cx="8187619" cy="542888"/>
            <a:chOff x="3823758" y="2886112"/>
            <a:chExt cx="8187619" cy="54288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98A4AD-F142-4D46-8B27-A9A9F72E3E8C}"/>
                </a:ext>
              </a:extLst>
            </p:cNvPr>
            <p:cNvGrpSpPr/>
            <p:nvPr/>
          </p:nvGrpSpPr>
          <p:grpSpPr>
            <a:xfrm>
              <a:off x="4271257" y="2967956"/>
              <a:ext cx="7740120" cy="433965"/>
              <a:chOff x="2194313" y="6332762"/>
              <a:chExt cx="7302165" cy="433965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F7F960B1-EB65-F340-9FBF-C5A32A24B87F}"/>
                  </a:ext>
                </a:extLst>
              </p:cNvPr>
              <p:cNvCxnSpPr>
                <a:cxnSpLocks/>
                <a:stCxn id="8" idx="1"/>
              </p:cNvCxnSpPr>
              <p:nvPr/>
            </p:nvCxnSpPr>
            <p:spPr>
              <a:xfrm flipH="1" flipV="1">
                <a:off x="2194313" y="6549744"/>
                <a:ext cx="3713070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50BD3D-BEBD-3242-B965-4FB5B755D50A}"/>
                  </a:ext>
                </a:extLst>
              </p:cNvPr>
              <p:cNvSpPr txBox="1"/>
              <p:nvPr/>
            </p:nvSpPr>
            <p:spPr>
              <a:xfrm>
                <a:off x="5907383" y="6332762"/>
                <a:ext cx="3589095" cy="4339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Declare and start </a:t>
                </a:r>
                <a:r>
                  <a:rPr lang="en-US" dirty="0" err="1"/>
                  <a:t>vtkm</a:t>
                </a:r>
                <a:r>
                  <a:rPr lang="en-US" dirty="0"/>
                  <a:t>::</a:t>
                </a:r>
                <a:r>
                  <a:rPr lang="en-US" dirty="0" err="1"/>
                  <a:t>cont</a:t>
                </a:r>
                <a:r>
                  <a:rPr lang="en-US" dirty="0"/>
                  <a:t>::Timer</a:t>
                </a:r>
              </a:p>
            </p:txBody>
          </p:sp>
        </p:grp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D1372D10-4B48-1B46-8855-92F1B8CA495D}"/>
                </a:ext>
              </a:extLst>
            </p:cNvPr>
            <p:cNvSpPr/>
            <p:nvPr/>
          </p:nvSpPr>
          <p:spPr>
            <a:xfrm>
              <a:off x="3823758" y="2886112"/>
              <a:ext cx="316089" cy="542888"/>
            </a:xfrm>
            <a:prstGeom prst="righ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C3E09C1-F347-1F48-9849-40E0351F8447}"/>
              </a:ext>
            </a:extLst>
          </p:cNvPr>
          <p:cNvGrpSpPr/>
          <p:nvPr/>
        </p:nvGrpSpPr>
        <p:grpSpPr>
          <a:xfrm>
            <a:off x="6629726" y="5272552"/>
            <a:ext cx="5396087" cy="683264"/>
            <a:chOff x="6629726" y="5272552"/>
            <a:chExt cx="5396087" cy="683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78CE3D5-51F6-A746-8957-7FB0035A4AE5}"/>
                </a:ext>
              </a:extLst>
            </p:cNvPr>
            <p:cNvGrpSpPr/>
            <p:nvPr/>
          </p:nvGrpSpPr>
          <p:grpSpPr>
            <a:xfrm>
              <a:off x="7066846" y="5272552"/>
              <a:ext cx="4958967" cy="683264"/>
              <a:chOff x="4818102" y="6208113"/>
              <a:chExt cx="4678376" cy="683264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55604194-8231-644D-9122-114DD13B016D}"/>
                  </a:ext>
                </a:extLst>
              </p:cNvPr>
              <p:cNvCxnSpPr>
                <a:cxnSpLocks/>
                <a:stCxn id="12" idx="1"/>
              </p:cNvCxnSpPr>
              <p:nvPr/>
            </p:nvCxnSpPr>
            <p:spPr>
              <a:xfrm flipH="1">
                <a:off x="4818102" y="6549745"/>
                <a:ext cx="108928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05F13-840D-D147-A40C-8FDA5B58392D}"/>
                  </a:ext>
                </a:extLst>
              </p:cNvPr>
              <p:cNvSpPr txBox="1"/>
              <p:nvPr/>
            </p:nvSpPr>
            <p:spPr>
              <a:xfrm>
                <a:off x="5907383" y="6208113"/>
                <a:ext cx="3589095" cy="68326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Stop and query </a:t>
                </a:r>
                <a:r>
                  <a:rPr lang="en-US" dirty="0" err="1"/>
                  <a:t>vtkm</a:t>
                </a:r>
                <a:r>
                  <a:rPr lang="en-US" dirty="0"/>
                  <a:t>::</a:t>
                </a:r>
                <a:r>
                  <a:rPr lang="en-US" dirty="0" err="1"/>
                  <a:t>cont</a:t>
                </a:r>
                <a:r>
                  <a:rPr lang="en-US" dirty="0"/>
                  <a:t>::Timer for the elapsed time.</a:t>
                </a:r>
              </a:p>
            </p:txBody>
          </p:sp>
        </p:grp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99B475EB-36D9-504D-A621-272005CC8A00}"/>
                </a:ext>
              </a:extLst>
            </p:cNvPr>
            <p:cNvSpPr/>
            <p:nvPr/>
          </p:nvSpPr>
          <p:spPr>
            <a:xfrm>
              <a:off x="6629726" y="5342740"/>
              <a:ext cx="316089" cy="542888"/>
            </a:xfrm>
            <a:prstGeom prst="righ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730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>
                <a:solidFill>
                  <a:srgbClr val="FF0000"/>
                </a:solidFill>
              </a:rPr>
              <a:t>Choosing Devices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299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2BCD-15FA-234C-9AA9-B99F7AAE1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8349B8-A848-B94D-BDF5-98E29B1C8927}"/>
              </a:ext>
            </a:extLst>
          </p:cNvPr>
          <p:cNvGrpSpPr/>
          <p:nvPr/>
        </p:nvGrpSpPr>
        <p:grpSpPr>
          <a:xfrm>
            <a:off x="1472864" y="2299206"/>
            <a:ext cx="9160927" cy="4355746"/>
            <a:chOff x="402377" y="834309"/>
            <a:chExt cx="11387246" cy="58302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1F3E10-0CA6-BF46-89DE-9EE95898B4CB}"/>
                </a:ext>
              </a:extLst>
            </p:cNvPr>
            <p:cNvGrpSpPr/>
            <p:nvPr/>
          </p:nvGrpSpPr>
          <p:grpSpPr>
            <a:xfrm>
              <a:off x="1568542" y="834309"/>
              <a:ext cx="9054918" cy="617381"/>
              <a:chOff x="1329181" y="1376312"/>
              <a:chExt cx="10058400" cy="6858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0D274AF-0A11-9043-AAD1-2471C74CACB2}"/>
                  </a:ext>
                </a:extLst>
              </p:cNvPr>
              <p:cNvSpPr/>
              <p:nvPr/>
            </p:nvSpPr>
            <p:spPr>
              <a:xfrm>
                <a:off x="13291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Contour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A3D76E7-3B65-104F-8214-33610870EC1E}"/>
                  </a:ext>
                </a:extLst>
              </p:cNvPr>
              <p:cNvSpPr/>
              <p:nvPr/>
            </p:nvSpPr>
            <p:spPr>
              <a:xfrm>
                <a:off x="39199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Streamline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42E3545-2AF9-D540-86CE-356DBECA08ED}"/>
                  </a:ext>
                </a:extLst>
              </p:cNvPr>
              <p:cNvSpPr/>
              <p:nvPr/>
            </p:nvSpPr>
            <p:spPr>
              <a:xfrm>
                <a:off x="65107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Clip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8502499-B426-B14F-97D3-AE9A65CDF4D6}"/>
                  </a:ext>
                </a:extLst>
              </p:cNvPr>
              <p:cNvSpPr/>
              <p:nvPr/>
            </p:nvSpPr>
            <p:spPr>
              <a:xfrm>
                <a:off x="91015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Render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563CE7-04ED-3440-9C19-EF09C8424C70}"/>
                </a:ext>
              </a:extLst>
            </p:cNvPr>
            <p:cNvGrpSpPr/>
            <p:nvPr/>
          </p:nvGrpSpPr>
          <p:grpSpPr>
            <a:xfrm>
              <a:off x="402378" y="5148580"/>
              <a:ext cx="11387245" cy="617382"/>
              <a:chOff x="1329181" y="1376311"/>
              <a:chExt cx="12649199" cy="6858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4F5CE13-AEED-3C46-A0FA-DF3ED0636121}"/>
                  </a:ext>
                </a:extLst>
              </p:cNvPr>
              <p:cNvSpPr/>
              <p:nvPr/>
            </p:nvSpPr>
            <p:spPr>
              <a:xfrm>
                <a:off x="1329181" y="1376312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x86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44C197A-E102-9C42-9518-1E14138E47D6}"/>
                  </a:ext>
                </a:extLst>
              </p:cNvPr>
              <p:cNvSpPr/>
              <p:nvPr/>
            </p:nvSpPr>
            <p:spPr>
              <a:xfrm>
                <a:off x="3919981" y="1376312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CUDA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0A1CF6D-3A13-B346-9247-196F4F646893}"/>
                  </a:ext>
                </a:extLst>
              </p:cNvPr>
              <p:cNvSpPr/>
              <p:nvPr/>
            </p:nvSpPr>
            <p:spPr>
              <a:xfrm>
                <a:off x="6510781" y="1376312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Xeon Phi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BEACC3F-B95E-6F4E-861C-5F629821C660}"/>
                  </a:ext>
                </a:extLst>
              </p:cNvPr>
              <p:cNvSpPr/>
              <p:nvPr/>
            </p:nvSpPr>
            <p:spPr>
              <a:xfrm>
                <a:off x="9101581" y="1376312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Radeon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84AE45F-362F-CB43-B804-8869C4712E7F}"/>
                  </a:ext>
                </a:extLst>
              </p:cNvPr>
              <p:cNvSpPr/>
              <p:nvPr/>
            </p:nvSpPr>
            <p:spPr>
              <a:xfrm>
                <a:off x="11692380" y="1376311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X</a:t>
                </a:r>
                <a:r>
                  <a:rPr lang="en-US" sz="1400" b="1" baseline="30000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</p:grpSp>
        <p:cxnSp>
          <p:nvCxnSpPr>
            <p:cNvPr id="6" name="Connector: Curved 14">
              <a:extLst>
                <a:ext uri="{FF2B5EF4-FFF2-40B4-BE49-F238E27FC236}">
                  <a16:creationId xmlns:a16="http://schemas.microsoft.com/office/drawing/2014/main" id="{C0DFE85A-23CF-574C-9F1F-B556F8AF62A7}"/>
                </a:ext>
              </a:extLst>
            </p:cNvPr>
            <p:cNvCxnSpPr>
              <a:cxnSpLocks/>
              <a:stCxn id="32" idx="0"/>
              <a:endCxn id="7" idx="2"/>
            </p:cNvCxnSpPr>
            <p:nvPr/>
          </p:nvCxnSpPr>
          <p:spPr>
            <a:xfrm rot="5400000" flipH="1" flipV="1">
              <a:off x="3273588" y="2326169"/>
              <a:ext cx="980170" cy="4664655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7D1EB0-B2A9-F944-A0E9-12CB78494C83}"/>
                </a:ext>
              </a:extLst>
            </p:cNvPr>
            <p:cNvSpPr/>
            <p:nvPr/>
          </p:nvSpPr>
          <p:spPr>
            <a:xfrm>
              <a:off x="5993104" y="3345236"/>
              <a:ext cx="205794" cy="82317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Connector: Curved 19">
              <a:extLst>
                <a:ext uri="{FF2B5EF4-FFF2-40B4-BE49-F238E27FC236}">
                  <a16:creationId xmlns:a16="http://schemas.microsoft.com/office/drawing/2014/main" id="{4BA315B2-E833-1049-B0B1-66F2CE866C11}"/>
                </a:ext>
              </a:extLst>
            </p:cNvPr>
            <p:cNvCxnSpPr>
              <a:cxnSpLocks/>
              <a:stCxn id="33" idx="0"/>
              <a:endCxn id="7" idx="2"/>
            </p:cNvCxnSpPr>
            <p:nvPr/>
          </p:nvCxnSpPr>
          <p:spPr>
            <a:xfrm rot="5400000" flipH="1" flipV="1">
              <a:off x="4439752" y="3492332"/>
              <a:ext cx="980170" cy="2332328"/>
            </a:xfrm>
            <a:prstGeom prst="curvedConnector3">
              <a:avLst>
                <a:gd name="adj1" fmla="val 35488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Curved 21">
              <a:extLst>
                <a:ext uri="{FF2B5EF4-FFF2-40B4-BE49-F238E27FC236}">
                  <a16:creationId xmlns:a16="http://schemas.microsoft.com/office/drawing/2014/main" id="{07E2CD2D-6997-234B-82D1-035C56F413AA}"/>
                </a:ext>
              </a:extLst>
            </p:cNvPr>
            <p:cNvCxnSpPr>
              <a:stCxn id="34" idx="0"/>
              <a:endCxn id="7" idx="2"/>
            </p:cNvCxnSpPr>
            <p:nvPr/>
          </p:nvCxnSpPr>
          <p:spPr>
            <a:xfrm rot="5400000" flipH="1" flipV="1">
              <a:off x="5605916" y="4658496"/>
              <a:ext cx="980170" cy="12700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or: Curved 23">
              <a:extLst>
                <a:ext uri="{FF2B5EF4-FFF2-40B4-BE49-F238E27FC236}">
                  <a16:creationId xmlns:a16="http://schemas.microsoft.com/office/drawing/2014/main" id="{E73CEFC3-1AAA-DE49-A26D-1E211E772EBC}"/>
                </a:ext>
              </a:extLst>
            </p:cNvPr>
            <p:cNvCxnSpPr>
              <a:stCxn id="35" idx="0"/>
              <a:endCxn id="7" idx="2"/>
            </p:cNvCxnSpPr>
            <p:nvPr/>
          </p:nvCxnSpPr>
          <p:spPr>
            <a:xfrm rot="16200000" flipV="1">
              <a:off x="6772080" y="3492332"/>
              <a:ext cx="980170" cy="2332327"/>
            </a:xfrm>
            <a:prstGeom prst="curvedConnector3">
              <a:avLst>
                <a:gd name="adj1" fmla="val 38598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or: Curved 25">
              <a:extLst>
                <a:ext uri="{FF2B5EF4-FFF2-40B4-BE49-F238E27FC236}">
                  <a16:creationId xmlns:a16="http://schemas.microsoft.com/office/drawing/2014/main" id="{F86DF8F3-A844-714B-8758-E83C5D6C875B}"/>
                </a:ext>
              </a:extLst>
            </p:cNvPr>
            <p:cNvCxnSpPr>
              <a:stCxn id="37" idx="2"/>
              <a:endCxn id="7" idx="0"/>
            </p:cNvCxnSpPr>
            <p:nvPr/>
          </p:nvCxnSpPr>
          <p:spPr>
            <a:xfrm rot="16200000" flipH="1">
              <a:off x="3399982" y="649217"/>
              <a:ext cx="1893546" cy="3498491"/>
            </a:xfrm>
            <a:prstGeom prst="curvedConnector3">
              <a:avLst>
                <a:gd name="adj1" fmla="val 77901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or: Curved 27">
              <a:extLst>
                <a:ext uri="{FF2B5EF4-FFF2-40B4-BE49-F238E27FC236}">
                  <a16:creationId xmlns:a16="http://schemas.microsoft.com/office/drawing/2014/main" id="{9597BCCF-14BC-564C-A78F-C4FF585AE3BA}"/>
                </a:ext>
              </a:extLst>
            </p:cNvPr>
            <p:cNvCxnSpPr>
              <a:stCxn id="38" idx="2"/>
              <a:endCxn id="7" idx="0"/>
            </p:cNvCxnSpPr>
            <p:nvPr/>
          </p:nvCxnSpPr>
          <p:spPr>
            <a:xfrm rot="16200000" flipH="1">
              <a:off x="4566146" y="1815381"/>
              <a:ext cx="1893546" cy="1166164"/>
            </a:xfrm>
            <a:prstGeom prst="curvedConnector3">
              <a:avLst>
                <a:gd name="adj1" fmla="val 61268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Curved 29">
              <a:extLst>
                <a:ext uri="{FF2B5EF4-FFF2-40B4-BE49-F238E27FC236}">
                  <a16:creationId xmlns:a16="http://schemas.microsoft.com/office/drawing/2014/main" id="{84406DFB-F583-5446-81BA-D82FE3206CAD}"/>
                </a:ext>
              </a:extLst>
            </p:cNvPr>
            <p:cNvCxnSpPr>
              <a:cxnSpLocks/>
              <a:stCxn id="39" idx="2"/>
              <a:endCxn id="7" idx="0"/>
            </p:cNvCxnSpPr>
            <p:nvPr/>
          </p:nvCxnSpPr>
          <p:spPr>
            <a:xfrm rot="5400000">
              <a:off x="5732310" y="1815381"/>
              <a:ext cx="1893546" cy="1166164"/>
            </a:xfrm>
            <a:prstGeom prst="curvedConnector3">
              <a:avLst>
                <a:gd name="adj1" fmla="val 63414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Curved 31">
              <a:extLst>
                <a:ext uri="{FF2B5EF4-FFF2-40B4-BE49-F238E27FC236}">
                  <a16:creationId xmlns:a16="http://schemas.microsoft.com/office/drawing/2014/main" id="{06FE5F53-D00C-8940-B80D-E2F4A2D1FC8A}"/>
                </a:ext>
              </a:extLst>
            </p:cNvPr>
            <p:cNvCxnSpPr>
              <a:stCxn id="40" idx="2"/>
              <a:endCxn id="7" idx="0"/>
            </p:cNvCxnSpPr>
            <p:nvPr/>
          </p:nvCxnSpPr>
          <p:spPr>
            <a:xfrm rot="5400000">
              <a:off x="6898474" y="649218"/>
              <a:ext cx="1893546" cy="3498491"/>
            </a:xfrm>
            <a:prstGeom prst="curvedConnector3">
              <a:avLst>
                <a:gd name="adj1" fmla="val 78438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Curved 26">
              <a:extLst>
                <a:ext uri="{FF2B5EF4-FFF2-40B4-BE49-F238E27FC236}">
                  <a16:creationId xmlns:a16="http://schemas.microsoft.com/office/drawing/2014/main" id="{DEEDC052-28DC-3348-B6E0-F43B7C19D1BF}"/>
                </a:ext>
              </a:extLst>
            </p:cNvPr>
            <p:cNvCxnSpPr>
              <a:cxnSpLocks/>
              <a:stCxn id="36" idx="0"/>
              <a:endCxn id="7" idx="2"/>
            </p:cNvCxnSpPr>
            <p:nvPr/>
          </p:nvCxnSpPr>
          <p:spPr>
            <a:xfrm rot="16200000" flipV="1">
              <a:off x="7938244" y="2326169"/>
              <a:ext cx="980169" cy="4664654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579D587-2BDB-514A-8103-21330605A469}"/>
                </a:ext>
              </a:extLst>
            </p:cNvPr>
            <p:cNvGrpSpPr/>
            <p:nvPr/>
          </p:nvGrpSpPr>
          <p:grpSpPr>
            <a:xfrm>
              <a:off x="402378" y="1754030"/>
              <a:ext cx="11387245" cy="617382"/>
              <a:chOff x="1329181" y="1376311"/>
              <a:chExt cx="12649199" cy="6858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D99986-9DA6-514E-A399-75C124D1DCBF}"/>
                  </a:ext>
                </a:extLst>
              </p:cNvPr>
              <p:cNvSpPr/>
              <p:nvPr/>
            </p:nvSpPr>
            <p:spPr>
              <a:xfrm>
                <a:off x="13291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Surface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8375CB8-4922-CE45-9800-478CC6CEF15C}"/>
                  </a:ext>
                </a:extLst>
              </p:cNvPr>
              <p:cNvSpPr/>
              <p:nvPr/>
            </p:nvSpPr>
            <p:spPr>
              <a:xfrm>
                <a:off x="39199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 err="1">
                    <a:solidFill>
                      <a:schemeClr val="bg1"/>
                    </a:solidFill>
                  </a:rPr>
                  <a:t>Normals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AED256B-06E3-1A42-ADF6-CBF4198C36DF}"/>
                  </a:ext>
                </a:extLst>
              </p:cNvPr>
              <p:cNvSpPr/>
              <p:nvPr/>
            </p:nvSpPr>
            <p:spPr>
              <a:xfrm>
                <a:off x="6385339" y="1376313"/>
                <a:ext cx="2590798" cy="68579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Ghost Cells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953C427-C8D6-AC4A-9B43-2D538F19CA4F}"/>
                  </a:ext>
                </a:extLst>
              </p:cNvPr>
              <p:cNvSpPr/>
              <p:nvPr/>
            </p:nvSpPr>
            <p:spPr>
              <a:xfrm>
                <a:off x="91015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Warp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491FC6E-7062-134A-94F3-EE8345DFFAF9}"/>
                  </a:ext>
                </a:extLst>
              </p:cNvPr>
              <p:cNvSpPr/>
              <p:nvPr/>
            </p:nvSpPr>
            <p:spPr>
              <a:xfrm>
                <a:off x="11692380" y="1376311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…</a:t>
                </a:r>
              </a:p>
            </p:txBody>
          </p:sp>
        </p:grpSp>
        <p:cxnSp>
          <p:nvCxnSpPr>
            <p:cNvPr id="17" name="Connector: Curved 44">
              <a:extLst>
                <a:ext uri="{FF2B5EF4-FFF2-40B4-BE49-F238E27FC236}">
                  <a16:creationId xmlns:a16="http://schemas.microsoft.com/office/drawing/2014/main" id="{06CC5C96-79E3-2447-84EA-1363FE090DFD}"/>
                </a:ext>
              </a:extLst>
            </p:cNvPr>
            <p:cNvCxnSpPr>
              <a:cxnSpLocks/>
              <a:stCxn id="27" idx="2"/>
              <a:endCxn id="7" idx="0"/>
            </p:cNvCxnSpPr>
            <p:nvPr/>
          </p:nvCxnSpPr>
          <p:spPr>
            <a:xfrm rot="16200000" flipH="1">
              <a:off x="3276761" y="525996"/>
              <a:ext cx="973824" cy="4664655"/>
            </a:xfrm>
            <a:prstGeom prst="curvedConnector3">
              <a:avLst>
                <a:gd name="adj1" fmla="val 6878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Curved 47">
              <a:extLst>
                <a:ext uri="{FF2B5EF4-FFF2-40B4-BE49-F238E27FC236}">
                  <a16:creationId xmlns:a16="http://schemas.microsoft.com/office/drawing/2014/main" id="{07ACDC74-7C7E-994F-8871-8456BCD6D62E}"/>
                </a:ext>
              </a:extLst>
            </p:cNvPr>
            <p:cNvCxnSpPr>
              <a:stCxn id="28" idx="2"/>
              <a:endCxn id="7" idx="0"/>
            </p:cNvCxnSpPr>
            <p:nvPr/>
          </p:nvCxnSpPr>
          <p:spPr>
            <a:xfrm rot="16200000" flipH="1">
              <a:off x="4442925" y="1692160"/>
              <a:ext cx="973824" cy="2332328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or: Curved 49">
              <a:extLst>
                <a:ext uri="{FF2B5EF4-FFF2-40B4-BE49-F238E27FC236}">
                  <a16:creationId xmlns:a16="http://schemas.microsoft.com/office/drawing/2014/main" id="{DBE29182-8428-B74E-B527-12DD36276405}"/>
                </a:ext>
              </a:extLst>
            </p:cNvPr>
            <p:cNvCxnSpPr>
              <a:cxnSpLocks/>
              <a:stCxn id="29" idx="2"/>
              <a:endCxn id="7" idx="0"/>
            </p:cNvCxnSpPr>
            <p:nvPr/>
          </p:nvCxnSpPr>
          <p:spPr>
            <a:xfrm rot="5400000">
              <a:off x="5621223" y="2846191"/>
              <a:ext cx="973824" cy="24267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or: Curved 51">
              <a:extLst>
                <a:ext uri="{FF2B5EF4-FFF2-40B4-BE49-F238E27FC236}">
                  <a16:creationId xmlns:a16="http://schemas.microsoft.com/office/drawing/2014/main" id="{9FCBF9A0-B117-BB45-8A6C-0160CBB771D1}"/>
                </a:ext>
              </a:extLst>
            </p:cNvPr>
            <p:cNvCxnSpPr>
              <a:stCxn id="30" idx="2"/>
              <a:endCxn id="7" idx="0"/>
            </p:cNvCxnSpPr>
            <p:nvPr/>
          </p:nvCxnSpPr>
          <p:spPr>
            <a:xfrm rot="5400000">
              <a:off x="6775253" y="1692161"/>
              <a:ext cx="973824" cy="2332327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Curved 53">
              <a:extLst>
                <a:ext uri="{FF2B5EF4-FFF2-40B4-BE49-F238E27FC236}">
                  <a16:creationId xmlns:a16="http://schemas.microsoft.com/office/drawing/2014/main" id="{A5F6CBC4-81D6-5E40-B236-53F2B9E97F2C}"/>
                </a:ext>
              </a:extLst>
            </p:cNvPr>
            <p:cNvCxnSpPr>
              <a:stCxn id="31" idx="2"/>
              <a:endCxn id="7" idx="0"/>
            </p:cNvCxnSpPr>
            <p:nvPr/>
          </p:nvCxnSpPr>
          <p:spPr>
            <a:xfrm rot="5400000">
              <a:off x="7941416" y="525996"/>
              <a:ext cx="973825" cy="4664654"/>
            </a:xfrm>
            <a:prstGeom prst="curvedConnector3">
              <a:avLst>
                <a:gd name="adj1" fmla="val 67736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509E71F-B74A-E04E-8579-203F852FC996}"/>
                </a:ext>
              </a:extLst>
            </p:cNvPr>
            <p:cNvGrpSpPr/>
            <p:nvPr/>
          </p:nvGrpSpPr>
          <p:grpSpPr>
            <a:xfrm>
              <a:off x="4655445" y="3139442"/>
              <a:ext cx="2881110" cy="1234763"/>
              <a:chOff x="4494212" y="2743199"/>
              <a:chExt cx="3200400" cy="137160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F054273-9F2A-5542-8868-4F0E48BBA2F9}"/>
                  </a:ext>
                </a:extLst>
              </p:cNvPr>
              <p:cNvSpPr/>
              <p:nvPr/>
            </p:nvSpPr>
            <p:spPr>
              <a:xfrm>
                <a:off x="4494212" y="2743200"/>
                <a:ext cx="3200400" cy="1371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6E40EDD-6B51-5140-B064-C51539B76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2812" y="2743199"/>
                <a:ext cx="2743200" cy="1371601"/>
              </a:xfrm>
              <a:prstGeom prst="rect">
                <a:avLst/>
              </a:prstGeom>
            </p:spPr>
          </p:pic>
        </p:grp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D667B3B9-1A8C-0D42-84BC-B9D9E986689F}"/>
                </a:ext>
              </a:extLst>
            </p:cNvPr>
            <p:cNvSpPr/>
            <p:nvPr/>
          </p:nvSpPr>
          <p:spPr>
            <a:xfrm rot="16200000">
              <a:off x="3554596" y="2604110"/>
              <a:ext cx="418153" cy="6722592"/>
            </a:xfrm>
            <a:prstGeom prst="leftBrac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AA99A8-C45B-4544-8A38-05B3252602AE}"/>
                </a:ext>
              </a:extLst>
            </p:cNvPr>
            <p:cNvSpPr txBox="1"/>
            <p:nvPr/>
          </p:nvSpPr>
          <p:spPr>
            <a:xfrm>
              <a:off x="2460314" y="6174482"/>
              <a:ext cx="2163581" cy="49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b="1" dirty="0">
                  <a:solidFill>
                    <a:schemeClr val="tx2"/>
                  </a:solidFill>
                  <a:latin typeface="+mn-lt"/>
                </a:rPr>
                <a:t>Demonstrated</a:t>
              </a:r>
              <a:endParaRPr lang="en-US" sz="1050" b="1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8E1C14F6-D001-E24A-8187-F0D15597DF78}"/>
              </a:ext>
            </a:extLst>
          </p:cNvPr>
          <p:cNvSpPr/>
          <p:nvPr/>
        </p:nvSpPr>
        <p:spPr>
          <a:xfrm>
            <a:off x="447929" y="1283757"/>
            <a:ext cx="6604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Once again: Write once, run anywhere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89190738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04DC7-4B15-BB4A-A38F-ABD9A3611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specify the execution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A5D3B-DBC5-BC4E-A485-6B6570E60DC1}"/>
              </a:ext>
            </a:extLst>
          </p:cNvPr>
          <p:cNvSpPr txBox="1">
            <a:spLocks/>
          </p:cNvSpPr>
          <p:nvPr/>
        </p:nvSpPr>
        <p:spPr>
          <a:xfrm>
            <a:off x="413358" y="1528832"/>
            <a:ext cx="9261584" cy="4917687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Set a default to be used by all operations</a:t>
            </a:r>
          </a:p>
          <a:p>
            <a:r>
              <a:rPr lang="en-US" sz="2800" dirty="0"/>
              <a:t>Specify on a per operation basis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109522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57136" y="2105614"/>
            <a:ext cx="11274552" cy="264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F51B5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void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</a:t>
            </a:r>
            <a:r>
              <a:rPr lang="en" sz="2400" dirty="0">
                <a:solidFill>
                  <a:srgbClr val="9C27B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RunOnCuda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()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{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400" dirty="0">
                <a:solidFill>
                  <a:srgbClr val="9C27B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ScopedRuntimeDeviceTracker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tracker(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   vtkm::cont::</a:t>
            </a:r>
            <a:r>
              <a:rPr lang="en" sz="2400" dirty="0">
                <a:solidFill>
                  <a:srgbClr val="9C27B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DeviceAdapterTagCuda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{});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 </a:t>
            </a:r>
            <a:r>
              <a:rPr lang="en" sz="2400" dirty="0">
                <a:solidFill>
                  <a:srgbClr val="9C27B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DoWork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();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}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FE447-66A2-401E-80BE-27892209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 the device for ALL operations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872B6DE-F169-4459-AB8B-148CFAA08141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485406" y="3941144"/>
            <a:ext cx="1356852" cy="34496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C9B24CE-3F37-42C9-AFD3-61FB3A331925}"/>
              </a:ext>
            </a:extLst>
          </p:cNvPr>
          <p:cNvSpPr txBox="1"/>
          <p:nvPr/>
        </p:nvSpPr>
        <p:spPr>
          <a:xfrm>
            <a:off x="3842258" y="3819824"/>
            <a:ext cx="2633698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Subsequent operations will use the device that is set (</a:t>
            </a:r>
            <a:r>
              <a:rPr lang="en-US" dirty="0" err="1"/>
              <a:t>Cuda</a:t>
            </a:r>
            <a:r>
              <a:rPr lang="en-US" dirty="0"/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9F15FB-CBB3-488B-9FDA-539F428AF187}"/>
              </a:ext>
            </a:extLst>
          </p:cNvPr>
          <p:cNvCxnSpPr>
            <a:cxnSpLocks/>
          </p:cNvCxnSpPr>
          <p:nvPr/>
        </p:nvCxnSpPr>
        <p:spPr>
          <a:xfrm flipH="1">
            <a:off x="8091006" y="2122781"/>
            <a:ext cx="988142" cy="83706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8C0C0A5-3E99-4BE9-8C00-C265F17446A9}"/>
              </a:ext>
            </a:extLst>
          </p:cNvPr>
          <p:cNvSpPr txBox="1"/>
          <p:nvPr/>
        </p:nvSpPr>
        <p:spPr>
          <a:xfrm>
            <a:off x="9079147" y="1639333"/>
            <a:ext cx="1933219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Force device to </a:t>
            </a:r>
            <a:r>
              <a:rPr lang="en-US" dirty="0" err="1"/>
              <a:t>Cuda</a:t>
            </a:r>
            <a:r>
              <a:rPr lang="en-US" dirty="0"/>
              <a:t> while this object in scope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19336E-9BBF-49AC-86E5-D795F64ADEA7}"/>
              </a:ext>
            </a:extLst>
          </p:cNvPr>
          <p:cNvCxnSpPr>
            <a:cxnSpLocks/>
          </p:cNvCxnSpPr>
          <p:nvPr/>
        </p:nvCxnSpPr>
        <p:spPr>
          <a:xfrm flipH="1" flipV="1">
            <a:off x="644081" y="4560254"/>
            <a:ext cx="1356852" cy="78702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4B9504-EFB5-4707-BFB9-99B08F626AAC}"/>
              </a:ext>
            </a:extLst>
          </p:cNvPr>
          <p:cNvSpPr txBox="1"/>
          <p:nvPr/>
        </p:nvSpPr>
        <p:spPr>
          <a:xfrm>
            <a:off x="1967078" y="5094020"/>
            <a:ext cx="241991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Devices are restored once execution leaves scope of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0B6BE-8725-4610-8B1F-181A889BA5AF}"/>
              </a:ext>
            </a:extLst>
          </p:cNvPr>
          <p:cNvSpPr txBox="1"/>
          <p:nvPr/>
        </p:nvSpPr>
        <p:spPr>
          <a:xfrm>
            <a:off x="5709990" y="5471924"/>
            <a:ext cx="2419915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Device selection only takes effect on current thread</a:t>
            </a:r>
          </a:p>
        </p:txBody>
      </p:sp>
    </p:spTree>
    <p:extLst>
      <p:ext uri="{BB962C8B-B14F-4D97-AF65-F5344CB8AC3E}">
        <p14:creationId xmlns:p14="http://schemas.microsoft.com/office/powerpoint/2010/main" val="268705952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 the GPU for an operation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87A669-F7DC-6542-9006-C8DBBC1D3C07}"/>
              </a:ext>
            </a:extLst>
          </p:cNvPr>
          <p:cNvSpPr/>
          <p:nvPr/>
        </p:nvSpPr>
        <p:spPr>
          <a:xfrm>
            <a:off x="365759" y="1325880"/>
            <a:ext cx="102825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3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input, output;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 = 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DeviceAdapterTagCuda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32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invoke(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MyWorklet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input, output); </a:t>
            </a:r>
            <a:b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3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E02CE5-31B4-1C4C-9C2D-474AA493E5C2}"/>
              </a:ext>
            </a:extLst>
          </p:cNvPr>
          <p:cNvCxnSpPr>
            <a:cxnSpLocks/>
          </p:cNvCxnSpPr>
          <p:nvPr/>
        </p:nvCxnSpPr>
        <p:spPr>
          <a:xfrm flipH="1">
            <a:off x="8603788" y="4605502"/>
            <a:ext cx="1651818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2848B7-A83A-5247-9E96-E204E7687209}"/>
              </a:ext>
            </a:extLst>
          </p:cNvPr>
          <p:cNvSpPr txBox="1"/>
          <p:nvPr/>
        </p:nvSpPr>
        <p:spPr>
          <a:xfrm>
            <a:off x="10228006" y="3922238"/>
            <a:ext cx="1933219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 “</a:t>
            </a:r>
            <a:r>
              <a:rPr lang="en-US" dirty="0" err="1"/>
              <a:t>cuda</a:t>
            </a:r>
            <a:r>
              <a:rPr lang="en-US" dirty="0"/>
              <a:t>” invoker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17586C-2714-F549-8002-A9055D68E4FF}"/>
              </a:ext>
            </a:extLst>
          </p:cNvPr>
          <p:cNvCxnSpPr>
            <a:cxnSpLocks/>
          </p:cNvCxnSpPr>
          <p:nvPr/>
        </p:nvCxnSpPr>
        <p:spPr>
          <a:xfrm flipH="1" flipV="1">
            <a:off x="3539613" y="5265174"/>
            <a:ext cx="3156155" cy="81333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19C400-6726-C145-8566-7BCD6E293E27}"/>
              </a:ext>
            </a:extLst>
          </p:cNvPr>
          <p:cNvSpPr txBox="1"/>
          <p:nvPr/>
        </p:nvSpPr>
        <p:spPr>
          <a:xfrm>
            <a:off x="6695768" y="5850195"/>
            <a:ext cx="2419915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 err="1"/>
              <a:t>MyWorklet</a:t>
            </a:r>
            <a:r>
              <a:rPr lang="en-US" dirty="0"/>
              <a:t>” will run on the GPU</a:t>
            </a:r>
          </a:p>
        </p:txBody>
      </p:sp>
    </p:spTree>
    <p:extLst>
      <p:ext uri="{BB962C8B-B14F-4D97-AF65-F5344CB8AC3E}">
        <p14:creationId xmlns:p14="http://schemas.microsoft.com/office/powerpoint/2010/main" val="111275323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 OpenMP on the CPU for an operation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87A669-F7DC-6542-9006-C8DBBC1D3C07}"/>
              </a:ext>
            </a:extLst>
          </p:cNvPr>
          <p:cNvSpPr/>
          <p:nvPr/>
        </p:nvSpPr>
        <p:spPr>
          <a:xfrm>
            <a:off x="365759" y="1325880"/>
            <a:ext cx="102825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3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input, output;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 = 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DeviceAdapterTagOpenMP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32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invoke(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MyWorklet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input, output); </a:t>
            </a:r>
            <a:b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3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E02CE5-31B4-1C4C-9C2D-474AA493E5C2}"/>
              </a:ext>
            </a:extLst>
          </p:cNvPr>
          <p:cNvCxnSpPr>
            <a:cxnSpLocks/>
          </p:cNvCxnSpPr>
          <p:nvPr/>
        </p:nvCxnSpPr>
        <p:spPr>
          <a:xfrm flipH="1">
            <a:off x="8981769" y="4605502"/>
            <a:ext cx="102964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2848B7-A83A-5247-9E96-E204E7687209}"/>
              </a:ext>
            </a:extLst>
          </p:cNvPr>
          <p:cNvSpPr txBox="1"/>
          <p:nvPr/>
        </p:nvSpPr>
        <p:spPr>
          <a:xfrm>
            <a:off x="9955161" y="3922238"/>
            <a:ext cx="2233664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an “OpenMP” invoker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17586C-2714-F549-8002-A9055D68E4FF}"/>
              </a:ext>
            </a:extLst>
          </p:cNvPr>
          <p:cNvCxnSpPr>
            <a:cxnSpLocks/>
          </p:cNvCxnSpPr>
          <p:nvPr/>
        </p:nvCxnSpPr>
        <p:spPr>
          <a:xfrm flipH="1" flipV="1">
            <a:off x="3539613" y="5265174"/>
            <a:ext cx="3156155" cy="81333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19C400-6726-C145-8566-7BCD6E293E27}"/>
              </a:ext>
            </a:extLst>
          </p:cNvPr>
          <p:cNvSpPr txBox="1"/>
          <p:nvPr/>
        </p:nvSpPr>
        <p:spPr>
          <a:xfrm>
            <a:off x="6695768" y="5850195"/>
            <a:ext cx="2890684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 err="1"/>
              <a:t>MyWorklet</a:t>
            </a:r>
            <a:r>
              <a:rPr lang="en-US" dirty="0"/>
              <a:t>” will run on multiple CPU cores</a:t>
            </a:r>
          </a:p>
        </p:txBody>
      </p:sp>
    </p:spTree>
    <p:extLst>
      <p:ext uri="{BB962C8B-B14F-4D97-AF65-F5344CB8AC3E}">
        <p14:creationId xmlns:p14="http://schemas.microsoft.com/office/powerpoint/2010/main" val="26519468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 Serial CPU for an operation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87A669-F7DC-6542-9006-C8DBBC1D3C07}"/>
              </a:ext>
            </a:extLst>
          </p:cNvPr>
          <p:cNvSpPr/>
          <p:nvPr/>
        </p:nvSpPr>
        <p:spPr>
          <a:xfrm>
            <a:off x="365759" y="1325880"/>
            <a:ext cx="102825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3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input, output;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 = 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DeviceAdapterTagSerial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serial;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32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invoke(serial); invoke(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MyWorklet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input, output); </a:t>
            </a:r>
            <a:b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3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E02CE5-31B4-1C4C-9C2D-474AA493E5C2}"/>
              </a:ext>
            </a:extLst>
          </p:cNvPr>
          <p:cNvCxnSpPr>
            <a:cxnSpLocks/>
          </p:cNvCxnSpPr>
          <p:nvPr/>
        </p:nvCxnSpPr>
        <p:spPr>
          <a:xfrm flipH="1">
            <a:off x="8981769" y="4605502"/>
            <a:ext cx="129785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2848B7-A83A-5247-9E96-E204E7687209}"/>
              </a:ext>
            </a:extLst>
          </p:cNvPr>
          <p:cNvSpPr txBox="1"/>
          <p:nvPr/>
        </p:nvSpPr>
        <p:spPr>
          <a:xfrm>
            <a:off x="10077783" y="3922238"/>
            <a:ext cx="2233664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 “Serial” invoker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17586C-2714-F549-8002-A9055D68E4FF}"/>
              </a:ext>
            </a:extLst>
          </p:cNvPr>
          <p:cNvCxnSpPr>
            <a:cxnSpLocks/>
          </p:cNvCxnSpPr>
          <p:nvPr/>
        </p:nvCxnSpPr>
        <p:spPr>
          <a:xfrm flipH="1" flipV="1">
            <a:off x="3539613" y="5265174"/>
            <a:ext cx="3156155" cy="81333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19C400-6726-C145-8566-7BCD6E293E27}"/>
              </a:ext>
            </a:extLst>
          </p:cNvPr>
          <p:cNvSpPr txBox="1"/>
          <p:nvPr/>
        </p:nvSpPr>
        <p:spPr>
          <a:xfrm>
            <a:off x="6695768" y="5850195"/>
            <a:ext cx="2890684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 err="1"/>
              <a:t>MyWorklet</a:t>
            </a:r>
            <a:r>
              <a:rPr lang="en-US" dirty="0"/>
              <a:t>” will run on a single CPU core</a:t>
            </a:r>
          </a:p>
        </p:txBody>
      </p:sp>
    </p:spTree>
    <p:extLst>
      <p:ext uri="{BB962C8B-B14F-4D97-AF65-F5344CB8AC3E}">
        <p14:creationId xmlns:p14="http://schemas.microsoft.com/office/powerpoint/2010/main" val="317197724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multiple devices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E02CE5-31B4-1C4C-9C2D-474AA493E5C2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7669163" y="2590314"/>
            <a:ext cx="1978766" cy="133192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2848B7-A83A-5247-9E96-E204E7687209}"/>
              </a:ext>
            </a:extLst>
          </p:cNvPr>
          <p:cNvSpPr txBox="1"/>
          <p:nvPr/>
        </p:nvSpPr>
        <p:spPr>
          <a:xfrm>
            <a:off x="9647929" y="2248682"/>
            <a:ext cx="2449538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an “OpenMP” invoker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17586C-2714-F549-8002-A9055D68E4F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742904" y="4090541"/>
            <a:ext cx="2142558" cy="40062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19C400-6726-C145-8566-7BCD6E293E27}"/>
              </a:ext>
            </a:extLst>
          </p:cNvPr>
          <p:cNvSpPr txBox="1"/>
          <p:nvPr/>
        </p:nvSpPr>
        <p:spPr>
          <a:xfrm>
            <a:off x="9885462" y="3748909"/>
            <a:ext cx="2212005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Run “</a:t>
            </a:r>
            <a:r>
              <a:rPr lang="en-US" dirty="0" err="1"/>
              <a:t>LightTask</a:t>
            </a:r>
            <a:r>
              <a:rPr lang="en-US" dirty="0"/>
              <a:t>” with </a:t>
            </a:r>
            <a:r>
              <a:rPr lang="en-US" dirty="0" err="1"/>
              <a:t>openMP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49ED63-5F56-EF41-A873-B2D4A0CBA350}"/>
              </a:ext>
            </a:extLst>
          </p:cNvPr>
          <p:cNvSpPr/>
          <p:nvPr/>
        </p:nvSpPr>
        <p:spPr>
          <a:xfrm>
            <a:off x="365760" y="959400"/>
            <a:ext cx="829154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2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input1, input2;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2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output1, output2; </a:t>
            </a:r>
          </a:p>
          <a:p>
            <a:endParaRPr lang="en-US" sz="2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input1 = 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input2 = 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GetSomeOtherInputs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2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//Run one worklet with </a:t>
            </a:r>
            <a:r>
              <a:rPr lang="en-US" sz="24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endParaRPr lang="en-US" sz="2400" dirty="0">
              <a:solidFill>
                <a:srgbClr val="D81B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2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LightTask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input1, output1);</a:t>
            </a:r>
          </a:p>
          <a:p>
            <a:endParaRPr lang="en-US" sz="2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//Run the other worklet with </a:t>
            </a:r>
            <a:r>
              <a:rPr lang="en-US" sz="24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endParaRPr lang="en-US" sz="2400" dirty="0">
              <a:solidFill>
                <a:srgbClr val="D81B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2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HeavyTask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input2, output2); 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B1684A-0741-F34A-A667-982B036E1F97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7167716" y="5115437"/>
            <a:ext cx="2480213" cy="78316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46F6A8C-FA67-3346-A0B3-E7BCA387BEFB}"/>
              </a:ext>
            </a:extLst>
          </p:cNvPr>
          <p:cNvSpPr txBox="1"/>
          <p:nvPr/>
        </p:nvSpPr>
        <p:spPr>
          <a:xfrm>
            <a:off x="9647929" y="4773805"/>
            <a:ext cx="2449538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 “</a:t>
            </a:r>
            <a:r>
              <a:rPr lang="en-US" dirty="0" err="1"/>
              <a:t>Cuda</a:t>
            </a:r>
            <a:r>
              <a:rPr lang="en-US" dirty="0"/>
              <a:t>” invoker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E1C2B6-A9DE-AB42-AC61-38DBAC3DED45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7344697" y="5898600"/>
            <a:ext cx="2467024" cy="44153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9A8CEF-DA67-F24F-8C04-1593FAC063A8}"/>
              </a:ext>
            </a:extLst>
          </p:cNvPr>
          <p:cNvSpPr txBox="1"/>
          <p:nvPr/>
        </p:nvSpPr>
        <p:spPr>
          <a:xfrm>
            <a:off x="9811721" y="5556968"/>
            <a:ext cx="2212005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Run “</a:t>
            </a:r>
            <a:r>
              <a:rPr lang="en-US" dirty="0" err="1"/>
              <a:t>HeavyTask</a:t>
            </a:r>
            <a:r>
              <a:rPr lang="en-US" dirty="0"/>
              <a:t>” with </a:t>
            </a:r>
            <a:r>
              <a:rPr lang="en-US" dirty="0" err="1"/>
              <a:t>Cuda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45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3D598E-A467-954E-8AA6-9F3DDCA35BF3}"/>
              </a:ext>
            </a:extLst>
          </p:cNvPr>
          <p:cNvSpPr txBox="1"/>
          <p:nvPr/>
        </p:nvSpPr>
        <p:spPr>
          <a:xfrm>
            <a:off x="1319309" y="1108897"/>
            <a:ext cx="1855893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(from webpage)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9E8827-B099-224B-B859-DB5C5F08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914400"/>
          </a:xfrm>
        </p:spPr>
        <p:txBody>
          <a:bodyPr/>
          <a:lstStyle/>
          <a:p>
            <a:r>
              <a:rPr lang="en-US" dirty="0"/>
              <a:t>Build example code, run first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F394A-F6EB-7E41-84B2-50B731EC6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08" y="1542861"/>
            <a:ext cx="7884849" cy="445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877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multiple devices at the same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4237A4-DB0C-8347-8305-D4B651B00888}"/>
              </a:ext>
            </a:extLst>
          </p:cNvPr>
          <p:cNvSpPr/>
          <p:nvPr/>
        </p:nvSpPr>
        <p:spPr>
          <a:xfrm>
            <a:off x="145787" y="1041841"/>
            <a:ext cx="471436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using </a:t>
            </a:r>
            <a:r>
              <a:rPr lang="en-US" dirty="0" err="1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using </a:t>
            </a:r>
            <a:r>
              <a:rPr lang="en-US" dirty="0" err="1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::worklet;</a:t>
            </a:r>
          </a:p>
          <a:p>
            <a:endParaRPr lang="en-US" dirty="0">
              <a:solidFill>
                <a:srgbClr val="3F51B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ompThread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in,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out)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" dirty="0">
                <a:solidFill>
                  <a:srgbClr val="9C27B0"/>
                </a:solidFill>
                <a:latin typeface="Consolas" panose="020B0609020204030204" pitchFamily="49" charset="0"/>
                <a:ea typeface="Roboto Mono"/>
                <a:cs typeface="Roboto Mono"/>
                <a:sym typeface="Roboto Mono"/>
              </a:rPr>
              <a:t>  ScopedRuntimeDeviceTracker</a:t>
            </a:r>
            <a:r>
              <a:rPr lang="en" dirty="0">
                <a:solidFill>
                  <a:srgbClr val="37474F"/>
                </a:solidFill>
                <a:latin typeface="Consolas" panose="020B0609020204030204" pitchFamily="49" charset="0"/>
                <a:sym typeface="Roboto Mono"/>
              </a:rPr>
              <a:t> 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sym typeface="Roboto Mono"/>
              </a:rPr>
              <a:t>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DeviceAdapterTagOpenMP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{});</a:t>
            </a:r>
          </a:p>
          <a:p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Invoker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invoke(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LightTask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in, out);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cudaThread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in,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out)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" dirty="0">
                <a:solidFill>
                  <a:srgbClr val="9C27B0"/>
                </a:solidFill>
                <a:latin typeface="Consolas" panose="020B0609020204030204" pitchFamily="49" charset="0"/>
                <a:ea typeface="Roboto Mono"/>
                <a:cs typeface="Roboto Mono"/>
                <a:sym typeface="Roboto Mono"/>
              </a:rPr>
              <a:t>  ScopedRuntimeDeviceTracker</a:t>
            </a:r>
            <a:r>
              <a:rPr lang="en" dirty="0">
                <a:solidFill>
                  <a:srgbClr val="37474F"/>
                </a:solidFill>
                <a:latin typeface="Consolas" panose="020B0609020204030204" pitchFamily="49" charset="0"/>
                <a:sym typeface="Roboto Mono"/>
              </a:rPr>
              <a:t> 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sym typeface="Roboto Mono"/>
              </a:rPr>
              <a:t>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DeviceAdapterTagCuda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{});</a:t>
            </a:r>
          </a:p>
          <a:p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Invoker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invoke(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HeavyTask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in, out);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0C40F9-4341-A140-B31B-7D6B8FC37867}"/>
              </a:ext>
            </a:extLst>
          </p:cNvPr>
          <p:cNvSpPr/>
          <p:nvPr/>
        </p:nvSpPr>
        <p:spPr>
          <a:xfrm>
            <a:off x="5730724" y="1390252"/>
            <a:ext cx="636480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2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in1, in2;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200" dirty="0" err="1">
                <a:solidFill>
                  <a:srgbClr val="9C27B0"/>
                </a:solidFill>
                <a:latin typeface="Consolas" panose="020B0609020204030204" pitchFamily="49" charset="0"/>
              </a:rPr>
              <a:t>ArrayHandle</a:t>
            </a:r>
            <a:r>
              <a:rPr lang="en-US" sz="2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out1, out2;</a:t>
            </a:r>
          </a:p>
          <a:p>
            <a:endParaRPr lang="en-US" sz="2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in1 = </a:t>
            </a:r>
            <a:r>
              <a:rPr lang="en-US" sz="2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in2 = </a:t>
            </a:r>
            <a:r>
              <a:rPr lang="en-US" sz="2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GetSomeOtherInputs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2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std::thread t1(</a:t>
            </a:r>
            <a:r>
              <a:rPr lang="en-US" sz="2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ompThread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in1, out1); 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std::thread t2(</a:t>
            </a:r>
            <a:r>
              <a:rPr lang="en-US" sz="2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cudaThread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in2, out2);</a:t>
            </a:r>
          </a:p>
          <a:p>
            <a:endParaRPr lang="en-US" sz="2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t1.</a:t>
            </a:r>
            <a:r>
              <a:rPr lang="en-US" sz="22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join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t2.</a:t>
            </a:r>
            <a:r>
              <a:rPr lang="en-US" sz="22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join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2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B07E01-0346-304F-9AEE-E38E0C02C681}"/>
              </a:ext>
            </a:extLst>
          </p:cNvPr>
          <p:cNvCxnSpPr>
            <a:cxnSpLocks/>
          </p:cNvCxnSpPr>
          <p:nvPr/>
        </p:nvCxnSpPr>
        <p:spPr>
          <a:xfrm>
            <a:off x="5730724" y="899654"/>
            <a:ext cx="6657" cy="5869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213B1F-37FF-4B4D-8DEC-5B0BC7BF9638}"/>
              </a:ext>
            </a:extLst>
          </p:cNvPr>
          <p:cNvCxnSpPr>
            <a:cxnSpLocks/>
          </p:cNvCxnSpPr>
          <p:nvPr/>
        </p:nvCxnSpPr>
        <p:spPr>
          <a:xfrm flipH="1">
            <a:off x="10698060" y="3429000"/>
            <a:ext cx="540211" cy="7428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A7104C0-2C5D-CC43-A0A5-40BB77498DFB}"/>
              </a:ext>
            </a:extLst>
          </p:cNvPr>
          <p:cNvSpPr txBox="1"/>
          <p:nvPr/>
        </p:nvSpPr>
        <p:spPr>
          <a:xfrm>
            <a:off x="10886227" y="2812215"/>
            <a:ext cx="1302598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Run two threads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86B31-15F9-D441-8190-C7C8194335B6}"/>
              </a:ext>
            </a:extLst>
          </p:cNvPr>
          <p:cNvGrpSpPr/>
          <p:nvPr/>
        </p:nvGrpSpPr>
        <p:grpSpPr>
          <a:xfrm>
            <a:off x="4348476" y="2068813"/>
            <a:ext cx="1507664" cy="2102995"/>
            <a:chOff x="4240135" y="1869676"/>
            <a:chExt cx="1507664" cy="210299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9A8CEF-DA67-F24F-8C04-1593FAC063A8}"/>
                </a:ext>
              </a:extLst>
            </p:cNvPr>
            <p:cNvSpPr txBox="1"/>
            <p:nvPr/>
          </p:nvSpPr>
          <p:spPr>
            <a:xfrm>
              <a:off x="4445201" y="2237910"/>
              <a:ext cx="1302598" cy="683264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OpenMP Thread</a:t>
              </a:r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1DD20F22-6BF0-7348-8A2C-14A7DEA40705}"/>
                </a:ext>
              </a:extLst>
            </p:cNvPr>
            <p:cNvSpPr/>
            <p:nvPr/>
          </p:nvSpPr>
          <p:spPr>
            <a:xfrm>
              <a:off x="4240135" y="1869676"/>
              <a:ext cx="632594" cy="2102995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4D7580-5136-064F-B12C-40D7D4AEB2C8}"/>
              </a:ext>
            </a:extLst>
          </p:cNvPr>
          <p:cNvGrpSpPr/>
          <p:nvPr/>
        </p:nvGrpSpPr>
        <p:grpSpPr>
          <a:xfrm>
            <a:off x="4471507" y="4649987"/>
            <a:ext cx="1507664" cy="2102995"/>
            <a:chOff x="4240243" y="4423365"/>
            <a:chExt cx="1507664" cy="210299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89855B-B445-324E-B88E-6BC230C3E724}"/>
                </a:ext>
              </a:extLst>
            </p:cNvPr>
            <p:cNvSpPr txBox="1"/>
            <p:nvPr/>
          </p:nvSpPr>
          <p:spPr>
            <a:xfrm>
              <a:off x="4445309" y="4791599"/>
              <a:ext cx="1302598" cy="683264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err="1"/>
                <a:t>Cuda</a:t>
              </a:r>
              <a:r>
                <a:rPr lang="en-US" dirty="0"/>
                <a:t> Thread</a:t>
              </a:r>
            </a:p>
          </p:txBody>
        </p:sp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4775D169-439D-9C41-91CC-374AC9A6DB0B}"/>
                </a:ext>
              </a:extLst>
            </p:cNvPr>
            <p:cNvSpPr/>
            <p:nvPr/>
          </p:nvSpPr>
          <p:spPr>
            <a:xfrm>
              <a:off x="4240243" y="4423365"/>
              <a:ext cx="632594" cy="2102995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23425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BA907-9C27-9A4B-A939-6E94C9EA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Advection: Foundational algorithm for flow visualization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B646C-B5DC-9A4D-96A9-3D3D0C3CB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110" y="1136456"/>
            <a:ext cx="2614715" cy="2023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116CB-F30F-1B4B-BCB4-D599CBC1E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677" y="1186056"/>
            <a:ext cx="2665209" cy="2113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14E13-5C9D-5447-B7D6-E82247F89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925" y="3039686"/>
            <a:ext cx="2614715" cy="381831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5046D4-5769-5D43-AAF5-3D88425449CB}"/>
              </a:ext>
            </a:extLst>
          </p:cNvPr>
          <p:cNvSpPr txBox="1">
            <a:spLocks/>
          </p:cNvSpPr>
          <p:nvPr/>
        </p:nvSpPr>
        <p:spPr>
          <a:xfrm>
            <a:off x="413358" y="1528832"/>
            <a:ext cx="6002190" cy="4917687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Visualization methods for flows include:</a:t>
            </a:r>
          </a:p>
          <a:p>
            <a:pPr lvl="1"/>
            <a:r>
              <a:rPr lang="en-US" sz="2400" dirty="0"/>
              <a:t>Streamline, </a:t>
            </a:r>
            <a:r>
              <a:rPr lang="en-US" sz="2400" dirty="0" err="1"/>
              <a:t>pathline</a:t>
            </a:r>
            <a:endParaRPr lang="en-US" sz="2400" dirty="0"/>
          </a:p>
          <a:p>
            <a:pPr lvl="1"/>
            <a:r>
              <a:rPr lang="en-US" sz="2400" dirty="0" err="1"/>
              <a:t>Streamsurface</a:t>
            </a:r>
            <a:r>
              <a:rPr lang="en-US" sz="2400" dirty="0"/>
              <a:t>, </a:t>
            </a:r>
            <a:r>
              <a:rPr lang="en-US" sz="2400" dirty="0" err="1"/>
              <a:t>pathsurface</a:t>
            </a:r>
            <a:endParaRPr lang="en-US" sz="2400" dirty="0"/>
          </a:p>
          <a:p>
            <a:pPr lvl="1"/>
            <a:r>
              <a:rPr lang="en-US" sz="2400" dirty="0" err="1"/>
              <a:t>Lagrangian</a:t>
            </a:r>
            <a:r>
              <a:rPr lang="en-US" sz="2400" dirty="0"/>
              <a:t> Coherent Structures</a:t>
            </a:r>
          </a:p>
          <a:p>
            <a:pPr lvl="1"/>
            <a:r>
              <a:rPr lang="en-US" sz="2400" dirty="0"/>
              <a:t>Poincare plots</a:t>
            </a:r>
          </a:p>
          <a:p>
            <a:r>
              <a:rPr lang="en-US" sz="2800" dirty="0"/>
              <a:t>These methods are based on particle advection</a:t>
            </a:r>
          </a:p>
          <a:p>
            <a:endParaRPr lang="en-US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10D790-44FF-1840-AEB9-305AD8F7B89F}"/>
              </a:ext>
            </a:extLst>
          </p:cNvPr>
          <p:cNvGrpSpPr/>
          <p:nvPr/>
        </p:nvGrpSpPr>
        <p:grpSpPr>
          <a:xfrm>
            <a:off x="9322825" y="3599796"/>
            <a:ext cx="2859085" cy="2173840"/>
            <a:chOff x="9322825" y="3599796"/>
            <a:chExt cx="2859085" cy="21738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607B0A-C6A8-7E4A-AD2A-E93C98714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2825" y="3599796"/>
              <a:ext cx="2859085" cy="197681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A31366-728F-BE4E-805E-1B5BE882DD0B}"/>
                </a:ext>
              </a:extLst>
            </p:cNvPr>
            <p:cNvSpPr txBox="1"/>
            <p:nvPr/>
          </p:nvSpPr>
          <p:spPr>
            <a:xfrm>
              <a:off x="9470528" y="5422771"/>
              <a:ext cx="1817421" cy="3508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/>
                <a:t>Image by Philip </a:t>
              </a:r>
              <a:r>
                <a:rPr lang="en-US" sz="1200" dirty="0" err="1"/>
                <a:t>Dutoint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81954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F13B7-244F-2C41-8583-BCB106BD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Streamline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F84BF-C9E5-1A4E-8EBE-2804EAEFE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2101091"/>
            <a:ext cx="12188825" cy="4179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70D66-DE4A-4743-8DC9-DD5C5D8AF1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544" y="208335"/>
            <a:ext cx="2377270" cy="25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2358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8169-C4D1-284E-B0CA-4D4D7C88A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Streamline Example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4C8E36-B85C-BE4E-8344-E6F7EC96410F}"/>
              </a:ext>
            </a:extLst>
          </p:cNvPr>
          <p:cNvSpPr/>
          <p:nvPr/>
        </p:nvSpPr>
        <p:spPr>
          <a:xfrm>
            <a:off x="9009" y="975544"/>
            <a:ext cx="5767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std::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string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dataFile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varName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numSteps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stepSize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parseArgs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dataFile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varName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numSteps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stepSize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dataFile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seedArray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ds);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86D186-2BFD-9D4D-9B70-F014B117AC69}"/>
              </a:ext>
            </a:extLst>
          </p:cNvPr>
          <p:cNvSpPr/>
          <p:nvPr/>
        </p:nvSpPr>
        <p:spPr>
          <a:xfrm>
            <a:off x="5669437" y="1691199"/>
            <a:ext cx="57678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//compute streamlines</a:t>
            </a:r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streamline;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SetStepSize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stepSize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SetNumberOfSteps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numSteps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seedArray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varName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t0 = std::chrono::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system_clock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::now();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slOutput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t1 = std::chrono::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system_clock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::now();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std::chrono::duration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&lt;double&gt;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dt = t1 – t0;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std::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"Time:"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dt.count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()&lt;&lt;std::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//Apply tube filter and render.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renderIt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slOutput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E195E1-BF6B-7F44-8338-D1224562952E}"/>
              </a:ext>
            </a:extLst>
          </p:cNvPr>
          <p:cNvCxnSpPr>
            <a:cxnSpLocks/>
          </p:cNvCxnSpPr>
          <p:nvPr/>
        </p:nvCxnSpPr>
        <p:spPr>
          <a:xfrm>
            <a:off x="5612739" y="899654"/>
            <a:ext cx="6657" cy="5869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8D3F04-3EF3-A94E-9ED2-7A6D3C7D7901}"/>
              </a:ext>
            </a:extLst>
          </p:cNvPr>
          <p:cNvSpPr txBox="1"/>
          <p:nvPr/>
        </p:nvSpPr>
        <p:spPr>
          <a:xfrm>
            <a:off x="318058" y="5264657"/>
            <a:ext cx="5033321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Process arguments (including setting device)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Read dataset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Create seeds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ECDC96D2-37C9-404A-843C-958EA10DCFD3}"/>
              </a:ext>
            </a:extLst>
          </p:cNvPr>
          <p:cNvSpPr/>
          <p:nvPr/>
        </p:nvSpPr>
        <p:spPr>
          <a:xfrm rot="5400000">
            <a:off x="2496661" y="2473953"/>
            <a:ext cx="576034" cy="5033322"/>
          </a:xfrm>
          <a:prstGeom prst="rightBrace">
            <a:avLst>
              <a:gd name="adj1" fmla="val 80022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3D3A2E0E-3A7E-E242-BF6C-D69E1B8D3A04}"/>
              </a:ext>
            </a:extLst>
          </p:cNvPr>
          <p:cNvSpPr/>
          <p:nvPr/>
        </p:nvSpPr>
        <p:spPr>
          <a:xfrm>
            <a:off x="11380541" y="1800940"/>
            <a:ext cx="333422" cy="2873524"/>
          </a:xfrm>
          <a:prstGeom prst="rightBrace">
            <a:avLst>
              <a:gd name="adj1" fmla="val 80022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C666AA-DAD0-AF4C-BB13-D3719CFC8C68}"/>
              </a:ext>
            </a:extLst>
          </p:cNvPr>
          <p:cNvSpPr txBox="1"/>
          <p:nvPr/>
        </p:nvSpPr>
        <p:spPr>
          <a:xfrm>
            <a:off x="9665321" y="1011665"/>
            <a:ext cx="2402830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Create and execute streamline filter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C26958D9-53C6-014D-B006-8350C47E971E}"/>
              </a:ext>
            </a:extLst>
          </p:cNvPr>
          <p:cNvSpPr/>
          <p:nvPr/>
        </p:nvSpPr>
        <p:spPr>
          <a:xfrm>
            <a:off x="10680468" y="5471643"/>
            <a:ext cx="371814" cy="767890"/>
          </a:xfrm>
          <a:prstGeom prst="rightBrace">
            <a:avLst>
              <a:gd name="adj1" fmla="val 80022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B79ACD-E511-964F-98BB-51115A07CBFF}"/>
              </a:ext>
            </a:extLst>
          </p:cNvPr>
          <p:cNvSpPr txBox="1"/>
          <p:nvPr/>
        </p:nvSpPr>
        <p:spPr>
          <a:xfrm>
            <a:off x="10818972" y="5513956"/>
            <a:ext cx="1456559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Render results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82779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055B6-31BD-E843-9DB1-9B5AD50C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Demo on Summit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E7876E-0733-804F-AB3A-C86533FFC09C}"/>
              </a:ext>
            </a:extLst>
          </p:cNvPr>
          <p:cNvSpPr txBox="1">
            <a:spLocks/>
          </p:cNvSpPr>
          <p:nvPr/>
        </p:nvSpPr>
        <p:spPr>
          <a:xfrm>
            <a:off x="283591" y="1405111"/>
            <a:ext cx="67384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Summit is the most powerful supercomputer in the world</a:t>
            </a:r>
          </a:p>
          <a:p>
            <a:r>
              <a:rPr lang="en-US" dirty="0"/>
              <a:t>Hosted at the Oak Ridge National Laboratory</a:t>
            </a:r>
          </a:p>
          <a:p>
            <a:r>
              <a:rPr lang="en-US" dirty="0"/>
              <a:t>4608 nodes</a:t>
            </a:r>
          </a:p>
          <a:p>
            <a:pPr lvl="1"/>
            <a:r>
              <a:rPr lang="en-US" dirty="0"/>
              <a:t>Two IBM Power9 CPUs (22 cores per)</a:t>
            </a:r>
          </a:p>
          <a:p>
            <a:pPr lvl="1"/>
            <a:r>
              <a:rPr lang="en-US" dirty="0"/>
              <a:t>Six NVIDIA Volta GPUs + </a:t>
            </a:r>
            <a:r>
              <a:rPr lang="en-US" dirty="0" err="1"/>
              <a:t>NVLink</a:t>
            </a:r>
            <a:endParaRPr lang="en-US" dirty="0"/>
          </a:p>
          <a:p>
            <a:pPr lvl="1"/>
            <a:r>
              <a:rPr lang="en-US" dirty="0"/>
              <a:t>512GB DDR4 + 800 GB </a:t>
            </a:r>
            <a:r>
              <a:rPr lang="en-US" dirty="0" err="1"/>
              <a:t>NVMe</a:t>
            </a:r>
            <a:r>
              <a:rPr lang="en-US" dirty="0"/>
              <a:t> per node</a:t>
            </a:r>
          </a:p>
          <a:p>
            <a:pPr lvl="1"/>
            <a:r>
              <a:rPr lang="en-US" dirty="0"/>
              <a:t>Mellanox EDR 100G </a:t>
            </a:r>
            <a:r>
              <a:rPr lang="en-US" dirty="0" err="1"/>
              <a:t>Infiniband</a:t>
            </a:r>
            <a:endParaRPr lang="en-US" dirty="0"/>
          </a:p>
          <a:p>
            <a:pPr lvl="1"/>
            <a:r>
              <a:rPr lang="en-US" dirty="0"/>
              <a:t>200+ petaflops</a:t>
            </a:r>
          </a:p>
          <a:p>
            <a:pPr lvl="1"/>
            <a:r>
              <a:rPr lang="en-US" dirty="0"/>
              <a:t>Power: 13 MW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39EA3E-5485-7D4B-9899-196B54AA62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071" y="2316480"/>
            <a:ext cx="4793226" cy="3834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7AC4FF-0202-2D47-A17D-5D030CCD44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8065" y="868680"/>
            <a:ext cx="3175000" cy="121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936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>
                <a:solidFill>
                  <a:srgbClr val="FF0000"/>
                </a:solidFill>
              </a:rPr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656" y="2744388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0229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>
                <a:solidFill>
                  <a:srgbClr val="FF0000"/>
                </a:solidFill>
              </a:rPr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656" y="3237686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6031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737D-8667-5042-AABA-FC2BBB1D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VTK-m (SLIDE REPEAT)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F1266-8CB6-0242-A5E4-AA934836CF55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VTK-m split into two environments: </a:t>
            </a:r>
            <a:r>
              <a:rPr lang="en-US" u="sng" dirty="0"/>
              <a:t>control</a:t>
            </a:r>
            <a:r>
              <a:rPr lang="en-US" dirty="0"/>
              <a:t> and </a:t>
            </a:r>
            <a:r>
              <a:rPr lang="en-US" u="sng" dirty="0"/>
              <a:t>execution</a:t>
            </a:r>
          </a:p>
          <a:p>
            <a:r>
              <a:rPr lang="en-US" dirty="0"/>
              <a:t>Each has its own API</a:t>
            </a:r>
          </a:p>
          <a:p>
            <a:r>
              <a:rPr lang="en-US" dirty="0"/>
              <a:t>Direct interaction between the environments is disallowed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993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Environment (SLIDE REPEAT)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computational portion of algorithms are executed</a:t>
            </a:r>
          </a:p>
          <a:p>
            <a:r>
              <a:rPr lang="en-US" dirty="0"/>
              <a:t>Code for the execution environment is designed to always execute on a very large number of threads</a:t>
            </a:r>
          </a:p>
          <a:p>
            <a:endParaRPr lang="en-US" dirty="0"/>
          </a:p>
          <a:p>
            <a:r>
              <a:rPr lang="en-US" dirty="0"/>
              <a:t>VTK-m supports multiple parallel processing patterns</a:t>
            </a:r>
          </a:p>
          <a:p>
            <a:r>
              <a:rPr lang="en-US" dirty="0"/>
              <a:t>Each pattern is customized via a “</a:t>
            </a:r>
            <a:r>
              <a:rPr lang="en-US" dirty="0" err="1"/>
              <a:t>worklet</a:t>
            </a:r>
            <a:r>
              <a:rPr lang="en-US" dirty="0"/>
              <a:t>” (sometimes called </a:t>
            </a:r>
            <a:r>
              <a:rPr lang="en-US" dirty="0" err="1"/>
              <a:t>functors</a:t>
            </a:r>
            <a:r>
              <a:rPr lang="en-US" dirty="0"/>
              <a:t>)</a:t>
            </a:r>
          </a:p>
          <a:p>
            <a:r>
              <a:rPr lang="en-US" dirty="0"/>
              <a:t>VTK-m algorithm developers decide which patterns to use and write </a:t>
            </a:r>
            <a:r>
              <a:rPr lang="en-US" dirty="0" err="1"/>
              <a:t>worklets</a:t>
            </a:r>
            <a:r>
              <a:rPr lang="en-US" dirty="0"/>
              <a:t> for these patterns</a:t>
            </a:r>
          </a:p>
          <a:p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this is the subject of the tutorial after the break (NOW!)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5059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pattern for developing code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Select parallel pattern</a:t>
            </a:r>
          </a:p>
          <a:p>
            <a:r>
              <a:rPr lang="en-US" dirty="0"/>
              <a:t>Write </a:t>
            </a:r>
            <a:r>
              <a:rPr lang="en-US" dirty="0" err="1"/>
              <a:t>worklet</a:t>
            </a:r>
            <a:r>
              <a:rPr lang="en-US" dirty="0"/>
              <a:t> to customize parallel pattern</a:t>
            </a:r>
          </a:p>
          <a:p>
            <a:r>
              <a:rPr lang="en-US" dirty="0"/>
              <a:t>Invoke parallel pattern with </a:t>
            </a:r>
            <a:r>
              <a:rPr lang="en-US" dirty="0" err="1"/>
              <a:t>worklets</a:t>
            </a:r>
            <a:r>
              <a:rPr lang="en-US" dirty="0"/>
              <a:t>, input and outputs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014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29E8827-B099-224B-B859-DB5C5F08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914400"/>
          </a:xfrm>
        </p:spPr>
        <p:txBody>
          <a:bodyPr/>
          <a:lstStyle/>
          <a:p>
            <a:r>
              <a:rPr lang="en-US" dirty="0"/>
              <a:t>Download Virtual Box image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BC5FF-5DEB-154D-83A1-9083578E1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62" y="1454150"/>
            <a:ext cx="7581900" cy="3949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C27991-4D84-1149-868E-AB0173396974}"/>
              </a:ext>
            </a:extLst>
          </p:cNvPr>
          <p:cNvSpPr/>
          <p:nvPr/>
        </p:nvSpPr>
        <p:spPr>
          <a:xfrm>
            <a:off x="2303462" y="2887579"/>
            <a:ext cx="7490243" cy="812014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23DDF-4BC1-AE49-A36C-A998C71C8937}"/>
              </a:ext>
            </a:extLst>
          </p:cNvPr>
          <p:cNvSpPr txBox="1"/>
          <p:nvPr/>
        </p:nvSpPr>
        <p:spPr>
          <a:xfrm>
            <a:off x="2303462" y="1108897"/>
            <a:ext cx="1855893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(from webpage)</a:t>
            </a:r>
          </a:p>
        </p:txBody>
      </p:sp>
    </p:spTree>
    <p:extLst>
      <p:ext uri="{BB962C8B-B14F-4D97-AF65-F5344CB8AC3E}">
        <p14:creationId xmlns:p14="http://schemas.microsoft.com/office/powerpoint/2010/main" val="203756726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 with a very simple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Select parallel pattern </a:t>
            </a:r>
            <a:r>
              <a:rPr lang="en-US" dirty="0">
                <a:solidFill>
                  <a:srgbClr val="FF0000"/>
                </a:solidFill>
              </a:rPr>
              <a:t>--- map</a:t>
            </a:r>
          </a:p>
          <a:p>
            <a:r>
              <a:rPr lang="en-US" dirty="0"/>
              <a:t>Write </a:t>
            </a:r>
            <a:r>
              <a:rPr lang="en-US" dirty="0" err="1"/>
              <a:t>worklet</a:t>
            </a:r>
            <a:r>
              <a:rPr lang="en-US" dirty="0"/>
              <a:t> to customize parallel pattern </a:t>
            </a:r>
            <a:r>
              <a:rPr lang="en-US" dirty="0">
                <a:solidFill>
                  <a:srgbClr val="FF0000"/>
                </a:solidFill>
              </a:rPr>
              <a:t>--- plus</a:t>
            </a:r>
          </a:p>
          <a:p>
            <a:r>
              <a:rPr lang="en-US" dirty="0"/>
              <a:t>Invoke parallel pattern with </a:t>
            </a:r>
            <a:r>
              <a:rPr lang="en-US" dirty="0" err="1"/>
              <a:t>worklets</a:t>
            </a:r>
            <a:r>
              <a:rPr lang="en-US" dirty="0"/>
              <a:t>, input and outputs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4977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map pattern?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13F97-F689-E24A-8B43-7DF7416B1267}"/>
              </a:ext>
            </a:extLst>
          </p:cNvPr>
          <p:cNvSpPr txBox="1">
            <a:spLocks/>
          </p:cNvSpPr>
          <p:nvPr/>
        </p:nvSpPr>
        <p:spPr>
          <a:xfrm>
            <a:off x="391695" y="1384755"/>
            <a:ext cx="4825668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Half of “Map-Reduce”</a:t>
            </a:r>
          </a:p>
          <a:p>
            <a:r>
              <a:rPr lang="en-US" dirty="0"/>
              <a:t>Given “m” input, X</a:t>
            </a:r>
            <a:r>
              <a:rPr lang="en-US" baseline="-25000" dirty="0"/>
              <a:t>i</a:t>
            </a:r>
            <a:r>
              <a:rPr lang="en-US" dirty="0"/>
              <a:t>, of size N</a:t>
            </a:r>
          </a:p>
          <a:p>
            <a:r>
              <a:rPr lang="en-US" dirty="0"/>
              <a:t>Y = F(X</a:t>
            </a:r>
            <a:r>
              <a:rPr lang="en-US" baseline="-25000" dirty="0"/>
              <a:t>i</a:t>
            </a:r>
            <a:r>
              <a:rPr lang="en-US" dirty="0"/>
              <a:t>)  where:</a:t>
            </a:r>
          </a:p>
          <a:p>
            <a:pPr lvl="1"/>
            <a:r>
              <a:rPr lang="en-US" dirty="0"/>
              <a:t>“M” inputs: X</a:t>
            </a:r>
            <a:r>
              <a:rPr lang="en-US" baseline="-25000" dirty="0"/>
              <a:t>i</a:t>
            </a:r>
            <a:r>
              <a:rPr lang="en-US" dirty="0"/>
              <a:t> of size N</a:t>
            </a:r>
          </a:p>
          <a:p>
            <a:pPr lvl="1"/>
            <a:r>
              <a:rPr lang="en-US" dirty="0"/>
              <a:t>Output Y of size N</a:t>
            </a:r>
          </a:p>
          <a:p>
            <a:pPr lvl="1"/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Key point: Y</a:t>
            </a:r>
            <a:r>
              <a:rPr lang="en-US" baseline="-25000" dirty="0"/>
              <a:t>i</a:t>
            </a:r>
            <a:r>
              <a:rPr lang="en-US" dirty="0"/>
              <a:t> depends </a:t>
            </a:r>
            <a:r>
              <a:rPr lang="en-US" b="1" dirty="0"/>
              <a:t>only</a:t>
            </a:r>
            <a:r>
              <a:rPr lang="en-US" dirty="0"/>
              <a:t> on X</a:t>
            </a:r>
            <a:r>
              <a:rPr lang="en-US" baseline="-25000" dirty="0"/>
              <a:t>1,</a:t>
            </a:r>
            <a:r>
              <a:rPr lang="en-US" u="sng" baseline="-25000" dirty="0"/>
              <a:t>i</a:t>
            </a:r>
            <a:r>
              <a:rPr lang="en-US" dirty="0"/>
              <a:t>, X</a:t>
            </a:r>
            <a:r>
              <a:rPr lang="en-US" baseline="-25000" dirty="0"/>
              <a:t>2,</a:t>
            </a:r>
            <a:r>
              <a:rPr lang="en-US" u="sng" baseline="-25000" dirty="0"/>
              <a:t>i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-25000" dirty="0" err="1"/>
              <a:t>M,</a:t>
            </a:r>
            <a:r>
              <a:rPr lang="en-US" u="sng" baseline="-25000" dirty="0" err="1"/>
              <a:t>i</a:t>
            </a:r>
            <a:r>
              <a:rPr lang="en-US" dirty="0"/>
              <a:t>.</a:t>
            </a:r>
            <a:endParaRPr lang="en-US" baseline="-250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is this good?</a:t>
            </a:r>
          </a:p>
          <a:p>
            <a:pPr lvl="1"/>
            <a:r>
              <a:rPr lang="en-US" dirty="0"/>
              <a:t>Each element can be calculated independently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DC4ED2-1348-0B42-BB05-6FDB7DB5D8D5}"/>
              </a:ext>
            </a:extLst>
          </p:cNvPr>
          <p:cNvGraphicFramePr>
            <a:graphicFrameLocks noGrp="1"/>
          </p:cNvGraphicFramePr>
          <p:nvPr/>
        </p:nvGraphicFramePr>
        <p:xfrm>
          <a:off x="6094412" y="1768124"/>
          <a:ext cx="57627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45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192090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1,N-2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1,N-1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ECCDE2-84EB-8245-90C3-ECC84D722CE2}"/>
              </a:ext>
            </a:extLst>
          </p:cNvPr>
          <p:cNvGraphicFramePr>
            <a:graphicFrameLocks noGrp="1"/>
          </p:cNvGraphicFramePr>
          <p:nvPr/>
        </p:nvGraphicFramePr>
        <p:xfrm>
          <a:off x="6094411" y="5199880"/>
          <a:ext cx="57627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451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960451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1920898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960451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960451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  <a:r>
                        <a:rPr lang="en-US" b="1" baseline="-25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Y</a:t>
                      </a:r>
                      <a:r>
                        <a:rPr lang="en-US" b="1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  <a:r>
                        <a:rPr lang="en-US" b="1" baseline="-25000" dirty="0"/>
                        <a:t>N-2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Y</a:t>
                      </a:r>
                      <a:r>
                        <a:rPr lang="en-US" b="1" baseline="-25000" dirty="0"/>
                        <a:t>N-1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4BD5C0-DB7F-2647-8F0B-18B0B57DE971}"/>
              </a:ext>
            </a:extLst>
          </p:cNvPr>
          <p:cNvGraphicFramePr>
            <a:graphicFrameLocks noGrp="1"/>
          </p:cNvGraphicFramePr>
          <p:nvPr/>
        </p:nvGraphicFramePr>
        <p:xfrm>
          <a:off x="6094412" y="2381364"/>
          <a:ext cx="57627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45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192090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2,N-2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2,N-1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88774FF-B770-564A-816A-9B54D87F7724}"/>
              </a:ext>
            </a:extLst>
          </p:cNvPr>
          <p:cNvGraphicFramePr>
            <a:graphicFrameLocks noGrp="1"/>
          </p:cNvGraphicFramePr>
          <p:nvPr/>
        </p:nvGraphicFramePr>
        <p:xfrm>
          <a:off x="6094412" y="3304618"/>
          <a:ext cx="57627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45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192090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M,0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M,1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M,N-2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M,N-1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6101D39-1E16-D847-BA17-86FB510016BF}"/>
              </a:ext>
            </a:extLst>
          </p:cNvPr>
          <p:cNvSpPr txBox="1"/>
          <p:nvPr/>
        </p:nvSpPr>
        <p:spPr>
          <a:xfrm>
            <a:off x="8831411" y="2520522"/>
            <a:ext cx="288701" cy="800219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/>
            <a:r>
              <a:rPr lang="en-US" sz="2000" b="1" dirty="0"/>
              <a:t>.</a:t>
            </a:r>
          </a:p>
          <a:p>
            <a:pPr algn="ctr"/>
            <a:r>
              <a:rPr lang="en-US" sz="2000" b="1" dirty="0"/>
              <a:t>.</a:t>
            </a:r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69A8DC25-2793-634F-B90D-5122BA6BB7E5}"/>
              </a:ext>
            </a:extLst>
          </p:cNvPr>
          <p:cNvSpPr/>
          <p:nvPr/>
        </p:nvSpPr>
        <p:spPr>
          <a:xfrm>
            <a:off x="5764627" y="1989561"/>
            <a:ext cx="288701" cy="150047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99CD7-791D-8F4E-B786-373BC61E3EFE}"/>
              </a:ext>
            </a:extLst>
          </p:cNvPr>
          <p:cNvSpPr txBox="1"/>
          <p:nvPr/>
        </p:nvSpPr>
        <p:spPr>
          <a:xfrm>
            <a:off x="5339823" y="2074844"/>
            <a:ext cx="489365" cy="1133644"/>
          </a:xfrm>
          <a:prstGeom prst="rect">
            <a:avLst/>
          </a:prstGeom>
          <a:noFill/>
        </p:spPr>
        <p:txBody>
          <a:bodyPr vert="vert270"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/>
              <a:t>M Inputs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7999E8-4AE2-074A-998B-2C41CB85CA54}"/>
              </a:ext>
            </a:extLst>
          </p:cNvPr>
          <p:cNvGrpSpPr/>
          <p:nvPr/>
        </p:nvGrpSpPr>
        <p:grpSpPr>
          <a:xfrm>
            <a:off x="5829188" y="1783144"/>
            <a:ext cx="1220541" cy="3402146"/>
            <a:chOff x="5829188" y="662263"/>
            <a:chExt cx="1220541" cy="3402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F639E2-8A39-2E43-BDDB-A2FC410904F2}"/>
                </a:ext>
              </a:extLst>
            </p:cNvPr>
            <p:cNvSpPr/>
            <p:nvPr/>
          </p:nvSpPr>
          <p:spPr>
            <a:xfrm>
              <a:off x="5829188" y="2954503"/>
              <a:ext cx="1220541" cy="5864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F(      )</a:t>
              </a:r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2237D0AF-2F1D-1C4B-A317-148837990A96}"/>
                </a:ext>
              </a:extLst>
            </p:cNvPr>
            <p:cNvSpPr/>
            <p:nvPr/>
          </p:nvSpPr>
          <p:spPr>
            <a:xfrm flipH="1">
              <a:off x="6094411" y="662263"/>
              <a:ext cx="955318" cy="2500160"/>
            </a:xfrm>
            <a:prstGeom prst="downArrow">
              <a:avLst/>
            </a:prstGeom>
            <a:solidFill>
              <a:schemeClr val="tx1">
                <a:alpha val="1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591C028D-9D3F-CD4C-A270-28BFCD6C17F3}"/>
                </a:ext>
              </a:extLst>
            </p:cNvPr>
            <p:cNvSpPr/>
            <p:nvPr/>
          </p:nvSpPr>
          <p:spPr>
            <a:xfrm flipH="1">
              <a:off x="6434215" y="3575341"/>
              <a:ext cx="275710" cy="489068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2AA8A0-5F0A-8946-9A3A-DE57D39AE13E}"/>
              </a:ext>
            </a:extLst>
          </p:cNvPr>
          <p:cNvGrpSpPr/>
          <p:nvPr/>
        </p:nvGrpSpPr>
        <p:grpSpPr>
          <a:xfrm>
            <a:off x="10650244" y="1768124"/>
            <a:ext cx="1355875" cy="3402146"/>
            <a:chOff x="5829188" y="662263"/>
            <a:chExt cx="1355875" cy="340214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3D2B09-5872-604E-8774-1874DE602BE5}"/>
                </a:ext>
              </a:extLst>
            </p:cNvPr>
            <p:cNvSpPr/>
            <p:nvPr/>
          </p:nvSpPr>
          <p:spPr>
            <a:xfrm>
              <a:off x="5829188" y="2954503"/>
              <a:ext cx="1220541" cy="5864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F(      )</a:t>
              </a:r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7C0960F2-7024-4D49-8494-B81FC09B0420}"/>
                </a:ext>
              </a:extLst>
            </p:cNvPr>
            <p:cNvSpPr/>
            <p:nvPr/>
          </p:nvSpPr>
          <p:spPr>
            <a:xfrm flipH="1">
              <a:off x="5955611" y="662263"/>
              <a:ext cx="1229452" cy="2500160"/>
            </a:xfrm>
            <a:prstGeom prst="downArrow">
              <a:avLst/>
            </a:prstGeom>
            <a:solidFill>
              <a:schemeClr val="tx1">
                <a:alpha val="1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ACF9866D-93DD-8548-8759-A1E2CD906DAA}"/>
                </a:ext>
              </a:extLst>
            </p:cNvPr>
            <p:cNvSpPr/>
            <p:nvPr/>
          </p:nvSpPr>
          <p:spPr>
            <a:xfrm flipH="1">
              <a:off x="6434215" y="3575341"/>
              <a:ext cx="275710" cy="489068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1005E8-1086-7E4F-8AE2-EEF98ECD82F9}"/>
              </a:ext>
            </a:extLst>
          </p:cNvPr>
          <p:cNvSpPr txBox="1"/>
          <p:nvPr/>
        </p:nvSpPr>
        <p:spPr>
          <a:xfrm>
            <a:off x="8509841" y="4037082"/>
            <a:ext cx="1220541" cy="49244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/>
            <a:r>
              <a:rPr lang="en-US" sz="2000" b="1" dirty="0"/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147860147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for Map: Plus</a:t>
            </a:r>
          </a:p>
        </p:txBody>
      </p:sp>
      <p:sp>
        <p:nvSpPr>
          <p:cNvPr id="4" name="int Plus(int A_i, int B_i)…">
            <a:extLst>
              <a:ext uri="{FF2B5EF4-FFF2-40B4-BE49-F238E27FC236}">
                <a16:creationId xmlns:a16="http://schemas.microsoft.com/office/drawing/2014/main" id="{BCE5EC19-4884-7542-BDF3-6AF70294C46E}"/>
              </a:ext>
            </a:extLst>
          </p:cNvPr>
          <p:cNvSpPr txBox="1"/>
          <p:nvPr/>
        </p:nvSpPr>
        <p:spPr>
          <a:xfrm>
            <a:off x="1003988" y="1325880"/>
            <a:ext cx="5687454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8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Plus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8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A_i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8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B_i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8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A_i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B_i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0767773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61" y="411480"/>
            <a:ext cx="11375136" cy="914400"/>
          </a:xfrm>
        </p:spPr>
        <p:txBody>
          <a:bodyPr/>
          <a:lstStyle/>
          <a:p>
            <a:r>
              <a:rPr lang="en-US" dirty="0"/>
              <a:t>Invoking Map Parallel Pattern With Plus </a:t>
            </a:r>
            <a:r>
              <a:rPr lang="en-US" dirty="0" err="1"/>
              <a:t>Worklet</a:t>
            </a:r>
            <a:br>
              <a:rPr lang="en-US" dirty="0"/>
            </a:br>
            <a:r>
              <a:rPr lang="en-US" dirty="0"/>
              <a:t>(Notional)</a:t>
            </a:r>
          </a:p>
        </p:txBody>
      </p:sp>
      <p:sp>
        <p:nvSpPr>
          <p:cNvPr id="4" name="IntArray A = { 1, 3, 5, 9, 11 };…">
            <a:extLst>
              <a:ext uri="{FF2B5EF4-FFF2-40B4-BE49-F238E27FC236}">
                <a16:creationId xmlns:a16="http://schemas.microsoft.com/office/drawing/2014/main" id="{F99E6EDF-84F2-B749-8BFD-ADD39F35F584}"/>
              </a:ext>
            </a:extLst>
          </p:cNvPr>
          <p:cNvSpPr txBox="1"/>
          <p:nvPr/>
        </p:nvSpPr>
        <p:spPr>
          <a:xfrm>
            <a:off x="790924" y="2220027"/>
            <a:ext cx="518090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= {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 = {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InvokeMap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Plus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&gt;(A, B);</a:t>
            </a:r>
          </a:p>
        </p:txBody>
      </p:sp>
    </p:spTree>
    <p:extLst>
      <p:ext uri="{BB962C8B-B14F-4D97-AF65-F5344CB8AC3E}">
        <p14:creationId xmlns:p14="http://schemas.microsoft.com/office/powerpoint/2010/main" val="183471726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61" y="411480"/>
            <a:ext cx="11375136" cy="914400"/>
          </a:xfrm>
        </p:spPr>
        <p:txBody>
          <a:bodyPr/>
          <a:lstStyle/>
          <a:p>
            <a:r>
              <a:rPr lang="en-US" dirty="0"/>
              <a:t>Invoking Map Parallel Pattern With Plus </a:t>
            </a:r>
            <a:r>
              <a:rPr lang="en-US" dirty="0" err="1"/>
              <a:t>Worklet</a:t>
            </a:r>
            <a:br>
              <a:rPr lang="en-US" dirty="0"/>
            </a:br>
            <a:r>
              <a:rPr lang="en-US" dirty="0"/>
              <a:t>(Notional)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203752" y="3206542"/>
            <a:ext cx="7131376" cy="2871370"/>
            <a:chOff x="5203752" y="3206542"/>
            <a:chExt cx="7131376" cy="2871370"/>
          </a:xfrm>
        </p:grpSpPr>
        <p:grpSp>
          <p:nvGrpSpPr>
            <p:cNvPr id="18" name="Group 17"/>
            <p:cNvGrpSpPr/>
            <p:nvPr/>
          </p:nvGrpSpPr>
          <p:grpSpPr>
            <a:xfrm>
              <a:off x="5203752" y="3789013"/>
              <a:ext cx="6457245" cy="2266270"/>
              <a:chOff x="5576711" y="3793067"/>
              <a:chExt cx="6457245" cy="226627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576711" y="3804356"/>
                <a:ext cx="6457245" cy="222391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tailEnd type="none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6683022" y="3793067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7907866" y="3812848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9132710" y="3812848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10346265" y="3812848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1417620" y="3812848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11495983" y="4844958"/>
                <a:ext cx="470898" cy="433965"/>
              </a:xfrm>
              <a:prstGeom prst="rect">
                <a:avLst/>
              </a:prstGeom>
              <a:noFill/>
            </p:spPr>
            <p:txBody>
              <a:bodyPr wrap="none" lIns="118872" tIns="91440" rIns="118872" bIns="91440" rtlCol="0" anchor="ctr" anchorCtr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mr-IN"/>
                  <a:t>…</a:t>
                </a:r>
                <a:endParaRPr lang="en-US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0889604" y="3206542"/>
              <a:ext cx="1445524" cy="683264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/>
                <a:t>Many-Core 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/>
                <a:t>Device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56449" y="5643947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94828" y="5643947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06824" y="5643947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882286" y="5643946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91892" y="5643946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239491" y="1095060"/>
            <a:ext cx="7119317" cy="2111482"/>
            <a:chOff x="4239491" y="1095060"/>
            <a:chExt cx="7119317" cy="2111482"/>
          </a:xfrm>
        </p:grpSpPr>
        <p:grpSp>
          <p:nvGrpSpPr>
            <p:cNvPr id="8" name="Group 7"/>
            <p:cNvGrpSpPr/>
            <p:nvPr/>
          </p:nvGrpSpPr>
          <p:grpSpPr>
            <a:xfrm>
              <a:off x="6289013" y="1095060"/>
              <a:ext cx="2563478" cy="1553137"/>
              <a:chOff x="1305018" y="4261281"/>
              <a:chExt cx="2563478" cy="155313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305018" y="4261281"/>
                <a:ext cx="2251454" cy="155313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bg1"/>
                    </a:solidFill>
                  </a:rPr>
                  <a:t>Map</a:t>
                </a:r>
              </a:p>
            </p:txBody>
          </p:sp>
          <p:sp>
            <p:nvSpPr>
              <p:cNvPr id="5" name="Diamond 4"/>
              <p:cNvSpPr/>
              <p:nvPr/>
            </p:nvSpPr>
            <p:spPr>
              <a:xfrm>
                <a:off x="3184916" y="4749325"/>
                <a:ext cx="683580" cy="577048"/>
              </a:xfrm>
              <a:prstGeom prst="diamond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 flipV="1">
              <a:off x="4239491" y="2196935"/>
              <a:ext cx="1116958" cy="10096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356449" y="1695091"/>
              <a:ext cx="919739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/>
                <a:t>Invoke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895110" y="1615263"/>
              <a:ext cx="496546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428105" y="1279653"/>
              <a:ext cx="1851661" cy="4616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indent="0">
                <a:buNone/>
              </a:pPr>
              <a:r>
                <a:rPr lang="en-US" dirty="0"/>
                <a:t>{ 1, 3, 5, 9, 11 }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425971" y="1726973"/>
              <a:ext cx="1932837" cy="4616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indent="0">
                <a:buNone/>
              </a:pPr>
              <a:r>
                <a:rPr lang="en-US" dirty="0"/>
                <a:t>{ 2, 4, 6, 10, 12 }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15118" y="4490846"/>
            <a:ext cx="5438198" cy="613048"/>
            <a:chOff x="5415118" y="4490846"/>
            <a:chExt cx="5438198" cy="613048"/>
          </a:xfrm>
        </p:grpSpPr>
        <p:sp>
          <p:nvSpPr>
            <p:cNvPr id="32" name="Diamond 31"/>
            <p:cNvSpPr/>
            <p:nvPr/>
          </p:nvSpPr>
          <p:spPr>
            <a:xfrm>
              <a:off x="5415118" y="4526846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3" name="Diamond 32"/>
            <p:cNvSpPr/>
            <p:nvPr/>
          </p:nvSpPr>
          <p:spPr>
            <a:xfrm>
              <a:off x="6600803" y="4494864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4" name="Diamond 33"/>
            <p:cNvSpPr/>
            <p:nvPr/>
          </p:nvSpPr>
          <p:spPr>
            <a:xfrm>
              <a:off x="7893554" y="4518358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5" name="Diamond 34"/>
            <p:cNvSpPr/>
            <p:nvPr/>
          </p:nvSpPr>
          <p:spPr>
            <a:xfrm>
              <a:off x="9049866" y="4492847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6" name="Diamond 35"/>
            <p:cNvSpPr/>
            <p:nvPr/>
          </p:nvSpPr>
          <p:spPr>
            <a:xfrm>
              <a:off x="10169736" y="4490846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074838" y="4523062"/>
            <a:ext cx="4061625" cy="6832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Get </a:t>
            </a:r>
            <a:r>
              <a:rPr lang="en-US" dirty="0" err="1"/>
              <a:t>worklet</a:t>
            </a:r>
            <a:r>
              <a:rPr lang="en-US" dirty="0"/>
              <a:t> code on each core of the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many-core device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56449" y="4235392"/>
            <a:ext cx="5737340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1      2         3      4         5        6        9   10      11    12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40860" y="3915795"/>
            <a:ext cx="2971583" cy="6832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Get inputs to each </a:t>
            </a:r>
            <a:r>
              <a:rPr lang="en-US" dirty="0" err="1"/>
              <a:t>worklet</a:t>
            </a:r>
            <a:r>
              <a:rPr lang="en-US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arranged on each core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63704" y="5099169"/>
            <a:ext cx="5288499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3                 7                 11               19              23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5866" y="5154643"/>
            <a:ext cx="4356577" cy="6832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Cause </a:t>
            </a:r>
            <a:r>
              <a:rPr lang="en-US" dirty="0" err="1"/>
              <a:t>worklet</a:t>
            </a:r>
            <a:r>
              <a:rPr lang="en-US" dirty="0"/>
              <a:t> to execute on each core, 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creating outputs that are placed in C</a:t>
            </a:r>
          </a:p>
        </p:txBody>
      </p:sp>
      <p:sp>
        <p:nvSpPr>
          <p:cNvPr id="43" name="IntArray A = { 1, 3, 5, 9, 11 };…">
            <a:extLst>
              <a:ext uri="{FF2B5EF4-FFF2-40B4-BE49-F238E27FC236}">
                <a16:creationId xmlns:a16="http://schemas.microsoft.com/office/drawing/2014/main" id="{A334CBC9-526D-234B-A1D1-EFAC99A2AAC0}"/>
              </a:ext>
            </a:extLst>
          </p:cNvPr>
          <p:cNvSpPr txBox="1"/>
          <p:nvPr/>
        </p:nvSpPr>
        <p:spPr>
          <a:xfrm>
            <a:off x="790924" y="2220027"/>
            <a:ext cx="518090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= {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 = {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InvokeMap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Plus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&gt;(A, B);</a:t>
            </a:r>
          </a:p>
        </p:txBody>
      </p:sp>
    </p:spTree>
    <p:extLst>
      <p:ext uri="{BB962C8B-B14F-4D97-AF65-F5344CB8AC3E}">
        <p14:creationId xmlns:p14="http://schemas.microsoft.com/office/powerpoint/2010/main" val="21832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worklet?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Worklet</a:t>
            </a:r>
            <a:r>
              <a:rPr lang="en-US" dirty="0"/>
              <a:t> in VTK-m: a programming construct </a:t>
            </a:r>
          </a:p>
          <a:p>
            <a:pPr lvl="1"/>
            <a:r>
              <a:rPr lang="en-US" dirty="0"/>
              <a:t>small </a:t>
            </a:r>
            <a:r>
              <a:rPr lang="en-US" dirty="0" err="1"/>
              <a:t>functor</a:t>
            </a:r>
            <a:r>
              <a:rPr lang="en-US" dirty="0"/>
              <a:t> or kernel designed to operate on a small element of data</a:t>
            </a:r>
          </a:p>
          <a:p>
            <a:pPr lvl="2"/>
            <a:r>
              <a:rPr lang="en-US" dirty="0"/>
              <a:t>What is a </a:t>
            </a:r>
            <a:r>
              <a:rPr lang="en-US" dirty="0" err="1"/>
              <a:t>functor</a:t>
            </a:r>
            <a:r>
              <a:rPr lang="en-US" dirty="0"/>
              <a:t>? – a C </a:t>
            </a:r>
            <a:r>
              <a:rPr lang="en-US" dirty="0" err="1"/>
              <a:t>struct</a:t>
            </a:r>
            <a:r>
              <a:rPr lang="en-US" dirty="0"/>
              <a:t>/class with an overloaded ::operator()</a:t>
            </a:r>
          </a:p>
          <a:p>
            <a:pPr lvl="2"/>
            <a:r>
              <a:rPr lang="en-US" dirty="0"/>
              <a:t>::operator() must be declared </a:t>
            </a:r>
            <a:r>
              <a:rPr lang="en-US" dirty="0" err="1"/>
              <a:t>const</a:t>
            </a:r>
            <a:r>
              <a:rPr lang="en-US" dirty="0"/>
              <a:t> – cannot modify state in main instance</a:t>
            </a:r>
          </a:p>
          <a:p>
            <a:pPr lvl="1"/>
            <a:r>
              <a:rPr lang="en-US" dirty="0"/>
              <a:t>And: significant metadata alongside </a:t>
            </a:r>
            <a:r>
              <a:rPr lang="en-US" dirty="0" err="1"/>
              <a:t>functor</a:t>
            </a:r>
            <a:endParaRPr lang="en-US" dirty="0"/>
          </a:p>
          <a:p>
            <a:pPr lvl="2"/>
            <a:r>
              <a:rPr lang="en-US" dirty="0"/>
              <a:t>How data is managed</a:t>
            </a:r>
          </a:p>
          <a:p>
            <a:pPr lvl="2"/>
            <a:r>
              <a:rPr lang="en-US" dirty="0"/>
              <a:t>How execution is structured</a:t>
            </a:r>
          </a:p>
          <a:p>
            <a:pPr lvl="1"/>
            <a:endParaRPr lang="en-US" dirty="0"/>
          </a:p>
          <a:p>
            <a:r>
              <a:rPr lang="en-US" dirty="0"/>
              <a:t>The name “worklet” is meant to apply a small amount of work</a:t>
            </a:r>
          </a:p>
          <a:p>
            <a:r>
              <a:rPr lang="en-US" dirty="0"/>
              <a:t>But: for VTK-m, amount of data is small, </a:t>
            </a:r>
          </a:p>
          <a:p>
            <a:r>
              <a:rPr lang="mr-IN" dirty="0"/>
              <a:t>…</a:t>
            </a:r>
            <a:r>
              <a:rPr lang="en-US" dirty="0"/>
              <a:t> *not* necessarily the amount of instructions performed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449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worklet? (2/2)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0C55D-31EA-1D4F-A4EA-063C5C3840C8}"/>
              </a:ext>
            </a:extLst>
          </p:cNvPr>
          <p:cNvSpPr txBox="1">
            <a:spLocks/>
          </p:cNvSpPr>
          <p:nvPr/>
        </p:nvSpPr>
        <p:spPr>
          <a:xfrm>
            <a:off x="872243" y="1824384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VTK-m, worklets must be </a:t>
            </a:r>
            <a:r>
              <a:rPr lang="en-US" u="sng" dirty="0"/>
              <a:t>serial</a:t>
            </a:r>
            <a:r>
              <a:rPr lang="en-US" dirty="0"/>
              <a:t> and </a:t>
            </a:r>
            <a:r>
              <a:rPr lang="en-US" u="sng" dirty="0"/>
              <a:t>stateless</a:t>
            </a:r>
            <a:r>
              <a:rPr lang="en-US" dirty="0"/>
              <a:t> functions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this serial </a:t>
            </a:r>
            <a:r>
              <a:rPr lang="en-US" dirty="0" err="1"/>
              <a:t>worklet</a:t>
            </a:r>
            <a:r>
              <a:rPr lang="en-US" dirty="0"/>
              <a:t> code is invoked in parallel on many cores</a:t>
            </a:r>
          </a:p>
          <a:p>
            <a:r>
              <a:rPr lang="en-US" dirty="0"/>
              <a:t>Serial/stateless enables three critical goals: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u="sng" dirty="0"/>
              <a:t>Pervasive parallelism</a:t>
            </a:r>
            <a:r>
              <a:rPr lang="en-US" dirty="0"/>
              <a:t>.  Allows VTK-m to schedule worklet invocations on many independent concurrent threads.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u="sng" dirty="0"/>
              <a:t>Thread safety</a:t>
            </a:r>
            <a:r>
              <a:rPr lang="en-US" dirty="0"/>
              <a:t>. By controlling the memory access the toolkit can insure that no worklet will have any memory collisions, false sharing, or other parallel programming pitfalls. 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u="sng" dirty="0"/>
              <a:t>Good programming practices</a:t>
            </a:r>
            <a:r>
              <a:rPr lang="en-US" dirty="0"/>
              <a:t>. The worklet model provides a natural approach to visualization algorithm design that also has good general performance characteristics.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0271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worklets become usable code in VTK-m? (1/3)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052ED0-543D-F84D-A9EF-D8A3C38F3164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Developers write worklets as serial components</a:t>
            </a:r>
          </a:p>
          <a:p>
            <a:pPr lvl="1"/>
            <a:r>
              <a:rPr lang="en-US" dirty="0"/>
              <a:t>This </a:t>
            </a:r>
            <a:r>
              <a:rPr lang="en-US" dirty="0" err="1"/>
              <a:t>worklet</a:t>
            </a:r>
            <a:r>
              <a:rPr lang="en-US" dirty="0"/>
              <a:t> corresponds to a parallel pattern</a:t>
            </a:r>
          </a:p>
          <a:p>
            <a:r>
              <a:rPr lang="en-US" dirty="0"/>
              <a:t>VTK-m has “invokers” that launch a parallel pattern with a given </a:t>
            </a:r>
            <a:r>
              <a:rPr lang="en-US" dirty="0" err="1"/>
              <a:t>worklet</a:t>
            </a:r>
            <a:r>
              <a:rPr lang="en-US" dirty="0"/>
              <a:t> </a:t>
            </a:r>
          </a:p>
          <a:p>
            <a:r>
              <a:rPr lang="en-US" dirty="0"/>
              <a:t>VTK-m handles whatever layers of concurrency are necessary, thereby removing the onus from the visualization algorithm developer</a:t>
            </a:r>
          </a:p>
          <a:p>
            <a:pPr lvl="1"/>
            <a:r>
              <a:rPr lang="en-US" dirty="0"/>
              <a:t>Concurrency within CUDA, TBB, OpenMP, etc.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831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9">
            <a:extLst>
              <a:ext uri="{FF2B5EF4-FFF2-40B4-BE49-F238E27FC236}">
                <a16:creationId xmlns:a16="http://schemas.microsoft.com/office/drawing/2014/main" id="{8AA231FE-5CE7-EC44-8C60-4ED3A972A974}"/>
              </a:ext>
            </a:extLst>
          </p:cNvPr>
          <p:cNvSpPr/>
          <p:nvPr/>
        </p:nvSpPr>
        <p:spPr>
          <a:xfrm rot="16200000" flipH="1">
            <a:off x="8353582" y="1237614"/>
            <a:ext cx="543295" cy="1742366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worklets become usable code in VTK-m? (2/3)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052ED0-543D-F84D-A9EF-D8A3C38F3164}"/>
              </a:ext>
            </a:extLst>
          </p:cNvPr>
          <p:cNvSpPr txBox="1">
            <a:spLocks/>
          </p:cNvSpPr>
          <p:nvPr/>
        </p:nvSpPr>
        <p:spPr>
          <a:xfrm>
            <a:off x="458452" y="1238595"/>
            <a:ext cx="4379736" cy="5207925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VTK-m “algorithm”:</a:t>
            </a:r>
          </a:p>
          <a:p>
            <a:pPr lvl="1"/>
            <a:r>
              <a:rPr lang="en-US" dirty="0"/>
              <a:t>Applies sequence of parallel patterns on inputs to produce outputs</a:t>
            </a:r>
          </a:p>
          <a:p>
            <a:pPr lvl="1"/>
            <a:r>
              <a:rPr lang="en-US" dirty="0"/>
              <a:t>Inputs/Outputs can be </a:t>
            </a:r>
            <a:r>
              <a:rPr lang="en-US" dirty="0" err="1"/>
              <a:t>vtkm</a:t>
            </a:r>
            <a:r>
              <a:rPr lang="en-US" dirty="0"/>
              <a:t> </a:t>
            </a:r>
            <a:r>
              <a:rPr lang="en-US" dirty="0" err="1"/>
              <a:t>ArrayHandles</a:t>
            </a:r>
            <a:r>
              <a:rPr lang="en-US" dirty="0"/>
              <a:t> and/or </a:t>
            </a:r>
            <a:r>
              <a:rPr lang="en-US" dirty="0" err="1"/>
              <a:t>DataSet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67C837-BF82-F441-A80A-C30AD9D5E2A5}"/>
              </a:ext>
            </a:extLst>
          </p:cNvPr>
          <p:cNvGraphicFramePr>
            <a:graphicFrameLocks noGrp="1"/>
          </p:cNvGraphicFramePr>
          <p:nvPr/>
        </p:nvGraphicFramePr>
        <p:xfrm>
          <a:off x="6464283" y="1822786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EFEC76-09EA-CA44-ADF5-D0F28531878A}"/>
              </a:ext>
            </a:extLst>
          </p:cNvPr>
          <p:cNvSpPr/>
          <p:nvPr/>
        </p:nvSpPr>
        <p:spPr>
          <a:xfrm>
            <a:off x="6085653" y="1737180"/>
            <a:ext cx="33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945A77A-7537-3E44-A069-2B152B71F411}"/>
              </a:ext>
            </a:extLst>
          </p:cNvPr>
          <p:cNvGraphicFramePr>
            <a:graphicFrameLocks noGrp="1"/>
          </p:cNvGraphicFramePr>
          <p:nvPr/>
        </p:nvGraphicFramePr>
        <p:xfrm>
          <a:off x="6464283" y="2267021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D695C7C-9785-4E4E-8A2F-BCFB02E4216B}"/>
              </a:ext>
            </a:extLst>
          </p:cNvPr>
          <p:cNvSpPr/>
          <p:nvPr/>
        </p:nvSpPr>
        <p:spPr>
          <a:xfrm>
            <a:off x="6085653" y="2181415"/>
            <a:ext cx="33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8C2C6D-7B15-2644-BA27-C6902387719A}"/>
              </a:ext>
            </a:extLst>
          </p:cNvPr>
          <p:cNvSpPr/>
          <p:nvPr/>
        </p:nvSpPr>
        <p:spPr>
          <a:xfrm>
            <a:off x="7834253" y="1699728"/>
            <a:ext cx="1249680" cy="81356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Pattern</a:t>
            </a:r>
            <a:r>
              <a:rPr lang="en-US" sz="2000" baseline="-25000" dirty="0">
                <a:solidFill>
                  <a:schemeClr val="bg1"/>
                </a:solidFill>
              </a:rPr>
              <a:t>1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4970D0B-3BC3-854D-9EF4-3165042BF551}"/>
              </a:ext>
            </a:extLst>
          </p:cNvPr>
          <p:cNvGraphicFramePr>
            <a:graphicFrameLocks noGrp="1"/>
          </p:cNvGraphicFramePr>
          <p:nvPr/>
        </p:nvGraphicFramePr>
        <p:xfrm>
          <a:off x="9624167" y="1983295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FE03A5B0-F710-AC41-BC76-276457B07488}"/>
              </a:ext>
            </a:extLst>
          </p:cNvPr>
          <p:cNvSpPr/>
          <p:nvPr/>
        </p:nvSpPr>
        <p:spPr>
          <a:xfrm>
            <a:off x="10873847" y="1921845"/>
            <a:ext cx="449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1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BC72A017-3445-DE47-A2C2-27E2359C7761}"/>
              </a:ext>
            </a:extLst>
          </p:cNvPr>
          <p:cNvSpPr/>
          <p:nvPr/>
        </p:nvSpPr>
        <p:spPr>
          <a:xfrm rot="16200000" flipH="1">
            <a:off x="8374616" y="2466795"/>
            <a:ext cx="543295" cy="1742366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05F17D6-7635-A64D-885D-FAF594AB683B}"/>
              </a:ext>
            </a:extLst>
          </p:cNvPr>
          <p:cNvGraphicFramePr>
            <a:graphicFrameLocks noGrp="1"/>
          </p:cNvGraphicFramePr>
          <p:nvPr/>
        </p:nvGraphicFramePr>
        <p:xfrm>
          <a:off x="6477862" y="2944485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3DE3F15-59AA-714B-AA02-D09BCA5412DE}"/>
              </a:ext>
            </a:extLst>
          </p:cNvPr>
          <p:cNvSpPr/>
          <p:nvPr/>
        </p:nvSpPr>
        <p:spPr>
          <a:xfrm>
            <a:off x="6125735" y="2858879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3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5F469A5-3895-BA49-8947-B731D7AE5E48}"/>
              </a:ext>
            </a:extLst>
          </p:cNvPr>
          <p:cNvGraphicFramePr>
            <a:graphicFrameLocks noGrp="1"/>
          </p:cNvGraphicFramePr>
          <p:nvPr/>
        </p:nvGraphicFramePr>
        <p:xfrm>
          <a:off x="6487082" y="3271321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7A76C156-9880-8444-8073-EE0B1BE20097}"/>
              </a:ext>
            </a:extLst>
          </p:cNvPr>
          <p:cNvSpPr/>
          <p:nvPr/>
        </p:nvSpPr>
        <p:spPr>
          <a:xfrm>
            <a:off x="6134955" y="3185715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2B0786-0EB7-7D44-A350-28695B9C53A3}"/>
              </a:ext>
            </a:extLst>
          </p:cNvPr>
          <p:cNvSpPr/>
          <p:nvPr/>
        </p:nvSpPr>
        <p:spPr>
          <a:xfrm>
            <a:off x="7868539" y="2928909"/>
            <a:ext cx="1249680" cy="81356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Pattern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AEDE40A-D4A0-1649-BC5F-98921AC9289A}"/>
              </a:ext>
            </a:extLst>
          </p:cNvPr>
          <p:cNvGraphicFramePr>
            <a:graphicFrameLocks noGrp="1"/>
          </p:cNvGraphicFramePr>
          <p:nvPr/>
        </p:nvGraphicFramePr>
        <p:xfrm>
          <a:off x="9645201" y="3212476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664764D6-2310-C143-A231-CEFAF90EA031}"/>
              </a:ext>
            </a:extLst>
          </p:cNvPr>
          <p:cNvSpPr/>
          <p:nvPr/>
        </p:nvSpPr>
        <p:spPr>
          <a:xfrm>
            <a:off x="10894880" y="3151026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2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FB089CB-B076-E043-9BA3-42A93FAECA98}"/>
              </a:ext>
            </a:extLst>
          </p:cNvPr>
          <p:cNvGraphicFramePr>
            <a:graphicFrameLocks noGrp="1"/>
          </p:cNvGraphicFramePr>
          <p:nvPr/>
        </p:nvGraphicFramePr>
        <p:xfrm>
          <a:off x="6477862" y="3642249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DBCE1A44-494C-C340-935A-936619DD3D1F}"/>
              </a:ext>
            </a:extLst>
          </p:cNvPr>
          <p:cNvSpPr/>
          <p:nvPr/>
        </p:nvSpPr>
        <p:spPr>
          <a:xfrm>
            <a:off x="6125735" y="3556643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5</a:t>
            </a:r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17489763-E4C7-9F47-B460-5697CF645BC5}"/>
              </a:ext>
            </a:extLst>
          </p:cNvPr>
          <p:cNvSpPr/>
          <p:nvPr/>
        </p:nvSpPr>
        <p:spPr>
          <a:xfrm>
            <a:off x="6108173" y="1699728"/>
            <a:ext cx="106767" cy="87793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2E56DA-F95B-3B42-85FE-5F37BCD23AE2}"/>
              </a:ext>
            </a:extLst>
          </p:cNvPr>
          <p:cNvSpPr txBox="1"/>
          <p:nvPr/>
        </p:nvSpPr>
        <p:spPr>
          <a:xfrm rot="16200000">
            <a:off x="5473033" y="1907225"/>
            <a:ext cx="906915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Step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FF93C8-3028-0B4F-A2DE-7AFD8E8F6C88}"/>
              </a:ext>
            </a:extLst>
          </p:cNvPr>
          <p:cNvSpPr txBox="1"/>
          <p:nvPr/>
        </p:nvSpPr>
        <p:spPr>
          <a:xfrm rot="16200000">
            <a:off x="5464841" y="3184411"/>
            <a:ext cx="906915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Step 2</a:t>
            </a:r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26DD5D86-2583-D342-984D-785EE5082272}"/>
              </a:ext>
            </a:extLst>
          </p:cNvPr>
          <p:cNvSpPr/>
          <p:nvPr/>
        </p:nvSpPr>
        <p:spPr>
          <a:xfrm>
            <a:off x="6096637" y="2951643"/>
            <a:ext cx="118303" cy="98149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A340893-02D4-1543-8CB0-5E9F1E832959}"/>
              </a:ext>
            </a:extLst>
          </p:cNvPr>
          <p:cNvSpPr/>
          <p:nvPr/>
        </p:nvSpPr>
        <p:spPr>
          <a:xfrm rot="16200000" flipH="1">
            <a:off x="8502370" y="4366131"/>
            <a:ext cx="543295" cy="1742366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91689814-9987-B74D-9C64-7C34844F54D8}"/>
              </a:ext>
            </a:extLst>
          </p:cNvPr>
          <p:cNvGraphicFramePr>
            <a:graphicFrameLocks noGrp="1"/>
          </p:cNvGraphicFramePr>
          <p:nvPr/>
        </p:nvGraphicFramePr>
        <p:xfrm>
          <a:off x="6613071" y="4951303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B24061F7-4021-6540-BBE1-914214EF0B07}"/>
              </a:ext>
            </a:extLst>
          </p:cNvPr>
          <p:cNvSpPr/>
          <p:nvPr/>
        </p:nvSpPr>
        <p:spPr>
          <a:xfrm>
            <a:off x="6144673" y="4865697"/>
            <a:ext cx="51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M-1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2B63DB9F-BDF7-F245-B0C3-13677453FD5C}"/>
              </a:ext>
            </a:extLst>
          </p:cNvPr>
          <p:cNvGraphicFramePr>
            <a:graphicFrameLocks noGrp="1"/>
          </p:cNvGraphicFramePr>
          <p:nvPr/>
        </p:nvGraphicFramePr>
        <p:xfrm>
          <a:off x="6613071" y="5395538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9E74C889-91DE-5245-9351-E1133B7474E9}"/>
              </a:ext>
            </a:extLst>
          </p:cNvPr>
          <p:cNvSpPr/>
          <p:nvPr/>
        </p:nvSpPr>
        <p:spPr>
          <a:xfrm>
            <a:off x="6212800" y="5309932"/>
            <a:ext cx="377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4A6908-FA4A-8747-A68A-46061A578244}"/>
              </a:ext>
            </a:extLst>
          </p:cNvPr>
          <p:cNvSpPr/>
          <p:nvPr/>
        </p:nvSpPr>
        <p:spPr>
          <a:xfrm>
            <a:off x="7983041" y="4828245"/>
            <a:ext cx="1249680" cy="81356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err="1">
                <a:solidFill>
                  <a:schemeClr val="bg1"/>
                </a:solidFill>
              </a:rPr>
              <a:t>Pattern</a:t>
            </a:r>
            <a:r>
              <a:rPr lang="en-US" sz="2000" baseline="-25000" dirty="0" err="1">
                <a:solidFill>
                  <a:schemeClr val="bg1"/>
                </a:solidFill>
              </a:rPr>
              <a:t>M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168014A0-09C6-364F-B7FD-DBFAE1D05F32}"/>
              </a:ext>
            </a:extLst>
          </p:cNvPr>
          <p:cNvGraphicFramePr>
            <a:graphicFrameLocks noGrp="1"/>
          </p:cNvGraphicFramePr>
          <p:nvPr/>
        </p:nvGraphicFramePr>
        <p:xfrm>
          <a:off x="9772955" y="5111812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469DBB64-0757-8140-9BAF-F59F85620E09}"/>
              </a:ext>
            </a:extLst>
          </p:cNvPr>
          <p:cNvSpPr/>
          <p:nvPr/>
        </p:nvSpPr>
        <p:spPr>
          <a:xfrm>
            <a:off x="11000993" y="5050362"/>
            <a:ext cx="492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M</a:t>
            </a:r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3A8FC4D1-3394-DE45-9B84-CA45B5ABF913}"/>
              </a:ext>
            </a:extLst>
          </p:cNvPr>
          <p:cNvSpPr/>
          <p:nvPr/>
        </p:nvSpPr>
        <p:spPr>
          <a:xfrm>
            <a:off x="6152350" y="4865697"/>
            <a:ext cx="106767" cy="87793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A5DFEC-14EF-BA40-B122-7F92AF9A1A36}"/>
              </a:ext>
            </a:extLst>
          </p:cNvPr>
          <p:cNvSpPr txBox="1"/>
          <p:nvPr/>
        </p:nvSpPr>
        <p:spPr>
          <a:xfrm rot="16200000">
            <a:off x="5487259" y="5079176"/>
            <a:ext cx="945387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Step 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F9BC42-13CC-DB4A-B213-3856479B9ECA}"/>
              </a:ext>
            </a:extLst>
          </p:cNvPr>
          <p:cNvSpPr txBox="1"/>
          <p:nvPr/>
        </p:nvSpPr>
        <p:spPr>
          <a:xfrm>
            <a:off x="8405722" y="3603635"/>
            <a:ext cx="314924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 dirty="0"/>
              <a:t>.</a:t>
            </a:r>
          </a:p>
          <a:p>
            <a:pPr algn="l">
              <a:lnSpc>
                <a:spcPct val="90000"/>
              </a:lnSpc>
            </a:pPr>
            <a:r>
              <a:rPr lang="en-US" sz="2400" b="1" dirty="0"/>
              <a:t>.</a:t>
            </a:r>
          </a:p>
          <a:p>
            <a:pPr algn="l">
              <a:lnSpc>
                <a:spcPct val="90000"/>
              </a:lnSpc>
            </a:pPr>
            <a:r>
              <a:rPr lang="en-US" sz="2400" b="1" dirty="0"/>
              <a:t>.</a:t>
            </a:r>
          </a:p>
        </p:txBody>
      </p:sp>
      <p:sp>
        <p:nvSpPr>
          <p:cNvPr id="38" name="Diamond 37"/>
          <p:cNvSpPr/>
          <p:nvPr/>
        </p:nvSpPr>
        <p:spPr>
          <a:xfrm>
            <a:off x="8893303" y="1950054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9" name="Diamond 38"/>
          <p:cNvSpPr/>
          <p:nvPr/>
        </p:nvSpPr>
        <p:spPr>
          <a:xfrm>
            <a:off x="8927589" y="3176767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0" name="Diamond 39"/>
          <p:cNvSpPr/>
          <p:nvPr/>
        </p:nvSpPr>
        <p:spPr>
          <a:xfrm>
            <a:off x="9052495" y="5050362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8229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17">
            <a:extLst>
              <a:ext uri="{FF2B5EF4-FFF2-40B4-BE49-F238E27FC236}">
                <a16:creationId xmlns:a16="http://schemas.microsoft.com/office/drawing/2014/main" id="{60462BE7-3A24-2C48-85B4-5EA29EA50695}"/>
              </a:ext>
            </a:extLst>
          </p:cNvPr>
          <p:cNvSpPr/>
          <p:nvPr/>
        </p:nvSpPr>
        <p:spPr>
          <a:xfrm rot="16200000" flipH="1">
            <a:off x="9404836" y="1806180"/>
            <a:ext cx="543295" cy="1134898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0D7BEF3-15CC-B240-B7B0-FB6999AFEAF4}"/>
              </a:ext>
            </a:extLst>
          </p:cNvPr>
          <p:cNvSpPr/>
          <p:nvPr/>
        </p:nvSpPr>
        <p:spPr>
          <a:xfrm flipH="1">
            <a:off x="8097647" y="1075096"/>
            <a:ext cx="543295" cy="1023995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worklets become usable code in VTK-m? (3/3)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052ED0-543D-F84D-A9EF-D8A3C38F3164}"/>
              </a:ext>
            </a:extLst>
          </p:cNvPr>
          <p:cNvSpPr txBox="1">
            <a:spLocks/>
          </p:cNvSpPr>
          <p:nvPr/>
        </p:nvSpPr>
        <p:spPr>
          <a:xfrm>
            <a:off x="206094" y="1325880"/>
            <a:ext cx="5653680" cy="4437809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Key observations:</a:t>
            </a:r>
          </a:p>
          <a:p>
            <a:pPr lvl="1"/>
            <a:r>
              <a:rPr lang="en-US" dirty="0"/>
              <a:t>Can use a pattern multiple times with different </a:t>
            </a:r>
            <a:r>
              <a:rPr lang="en-US" dirty="0" err="1"/>
              <a:t>worklets</a:t>
            </a:r>
            <a:endParaRPr lang="en-US" dirty="0"/>
          </a:p>
          <a:p>
            <a:pPr lvl="1"/>
            <a:r>
              <a:rPr lang="en-US" dirty="0"/>
              <a:t>Output of one invocation can be used as input in another invocation</a:t>
            </a:r>
          </a:p>
          <a:p>
            <a:pPr lvl="1"/>
            <a:r>
              <a:rPr lang="en-US" dirty="0"/>
              <a:t>Filters encapsulate a sequence of worklets intended for users of VTK-m</a:t>
            </a:r>
          </a:p>
          <a:p>
            <a:pPr lvl="1"/>
            <a:r>
              <a:rPr lang="en-US" dirty="0"/>
              <a:t>Invocations happen in control environment, but they spawn worklets in the execution environment</a:t>
            </a:r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9286EE-0D46-EB4F-A706-81E0FC627595}"/>
              </a:ext>
            </a:extLst>
          </p:cNvPr>
          <p:cNvGraphicFramePr>
            <a:graphicFrameLocks noGrp="1"/>
          </p:cNvGraphicFramePr>
          <p:nvPr/>
        </p:nvGraphicFramePr>
        <p:xfrm>
          <a:off x="6345062" y="1127760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13236EA-11D4-1245-B634-BAED06962D1F}"/>
              </a:ext>
            </a:extLst>
          </p:cNvPr>
          <p:cNvSpPr/>
          <p:nvPr/>
        </p:nvSpPr>
        <p:spPr>
          <a:xfrm>
            <a:off x="6019440" y="1042154"/>
            <a:ext cx="33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37E25D7-242C-2347-AD55-4EE6425EDF01}"/>
              </a:ext>
            </a:extLst>
          </p:cNvPr>
          <p:cNvGraphicFramePr>
            <a:graphicFrameLocks noGrp="1"/>
          </p:cNvGraphicFramePr>
          <p:nvPr/>
        </p:nvGraphicFramePr>
        <p:xfrm>
          <a:off x="6345062" y="1411486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EF244C0-C8A9-7F44-B2BC-221D082A6D1F}"/>
              </a:ext>
            </a:extLst>
          </p:cNvPr>
          <p:cNvSpPr/>
          <p:nvPr/>
        </p:nvSpPr>
        <p:spPr>
          <a:xfrm>
            <a:off x="6019440" y="1325880"/>
            <a:ext cx="33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2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BF9A7D12-40A6-4347-A0D9-1C6F7E166E8C}"/>
              </a:ext>
            </a:extLst>
          </p:cNvPr>
          <p:cNvSpPr/>
          <p:nvPr/>
        </p:nvSpPr>
        <p:spPr>
          <a:xfrm rot="16200000" flipH="1">
            <a:off x="7943553" y="758843"/>
            <a:ext cx="543295" cy="1134900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4C9E4E9-01F5-FA4E-BEB5-0EFDE5246FBE}"/>
              </a:ext>
            </a:extLst>
          </p:cNvPr>
          <p:cNvGraphicFramePr>
            <a:graphicFrameLocks noGrp="1"/>
          </p:cNvGraphicFramePr>
          <p:nvPr/>
        </p:nvGraphicFramePr>
        <p:xfrm>
          <a:off x="7764119" y="2101566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7016576-6ABF-FE48-A34C-DA4495A4FF77}"/>
              </a:ext>
            </a:extLst>
          </p:cNvPr>
          <p:cNvSpPr/>
          <p:nvPr/>
        </p:nvSpPr>
        <p:spPr>
          <a:xfrm>
            <a:off x="7371185" y="1998440"/>
            <a:ext cx="449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D550D2-38F4-AE4B-9354-230EAEF7191A}"/>
              </a:ext>
            </a:extLst>
          </p:cNvPr>
          <p:cNvSpPr/>
          <p:nvPr/>
        </p:nvSpPr>
        <p:spPr>
          <a:xfrm>
            <a:off x="7807416" y="1004702"/>
            <a:ext cx="1134899" cy="65181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Pattern</a:t>
            </a:r>
            <a:r>
              <a:rPr lang="en-US" baseline="-25000" dirty="0">
                <a:solidFill>
                  <a:schemeClr val="bg1"/>
                </a:solidFill>
              </a:rPr>
              <a:t>1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565E99B-867C-744B-B2EF-6DBF6E5EDB1C}"/>
              </a:ext>
            </a:extLst>
          </p:cNvPr>
          <p:cNvGraphicFramePr>
            <a:graphicFrameLocks noGrp="1"/>
          </p:cNvGraphicFramePr>
          <p:nvPr/>
        </p:nvGraphicFramePr>
        <p:xfrm>
          <a:off x="7763764" y="2432207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A8F86C75-819A-1141-A599-8CB4F494E5C2}"/>
              </a:ext>
            </a:extLst>
          </p:cNvPr>
          <p:cNvSpPr/>
          <p:nvPr/>
        </p:nvSpPr>
        <p:spPr>
          <a:xfrm>
            <a:off x="7438308" y="2346601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3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E691D829-826B-CA4B-A44B-A53669C19DF7}"/>
              </a:ext>
            </a:extLst>
          </p:cNvPr>
          <p:cNvSpPr/>
          <p:nvPr/>
        </p:nvSpPr>
        <p:spPr>
          <a:xfrm flipH="1">
            <a:off x="9676482" y="2156703"/>
            <a:ext cx="543295" cy="1076828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9EC503-7570-2E44-943E-F3E97E3A104C}"/>
              </a:ext>
            </a:extLst>
          </p:cNvPr>
          <p:cNvSpPr/>
          <p:nvPr/>
        </p:nvSpPr>
        <p:spPr>
          <a:xfrm>
            <a:off x="9399264" y="2026315"/>
            <a:ext cx="1134899" cy="65181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Pattern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464C51D-3A6E-4043-8C2F-F079D7EC487A}"/>
              </a:ext>
            </a:extLst>
          </p:cNvPr>
          <p:cNvGraphicFramePr>
            <a:graphicFrameLocks noGrp="1"/>
          </p:cNvGraphicFramePr>
          <p:nvPr/>
        </p:nvGraphicFramePr>
        <p:xfrm>
          <a:off x="9362079" y="3341904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BC693FDB-9704-CB47-829C-00E556C21934}"/>
              </a:ext>
            </a:extLst>
          </p:cNvPr>
          <p:cNvSpPr/>
          <p:nvPr/>
        </p:nvSpPr>
        <p:spPr>
          <a:xfrm>
            <a:off x="8969144" y="3238778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556BEE-7C7D-E341-BE68-70698366029D}"/>
              </a:ext>
            </a:extLst>
          </p:cNvPr>
          <p:cNvSpPr/>
          <p:nvPr/>
        </p:nvSpPr>
        <p:spPr>
          <a:xfrm>
            <a:off x="6819406" y="4285350"/>
            <a:ext cx="2857076" cy="185530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Filter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A11BC3-6BDF-8E41-BCA3-915E7ADE4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860" y="4633511"/>
            <a:ext cx="2400118" cy="14265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1A56C30-F31D-8841-80EA-0101FA7C54A2}"/>
              </a:ext>
            </a:extLst>
          </p:cNvPr>
          <p:cNvCxnSpPr/>
          <p:nvPr/>
        </p:nvCxnSpPr>
        <p:spPr>
          <a:xfrm>
            <a:off x="6353185" y="4837043"/>
            <a:ext cx="7196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34102F-BDE3-E64D-B54C-FDD3C62D8174}"/>
              </a:ext>
            </a:extLst>
          </p:cNvPr>
          <p:cNvCxnSpPr/>
          <p:nvPr/>
        </p:nvCxnSpPr>
        <p:spPr>
          <a:xfrm>
            <a:off x="6353185" y="5002695"/>
            <a:ext cx="7196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9C23096-F3B4-CC4C-91F8-6A2B1B92689A}"/>
              </a:ext>
            </a:extLst>
          </p:cNvPr>
          <p:cNvCxnSpPr>
            <a:cxnSpLocks/>
          </p:cNvCxnSpPr>
          <p:nvPr/>
        </p:nvCxnSpPr>
        <p:spPr>
          <a:xfrm>
            <a:off x="6353185" y="5486399"/>
            <a:ext cx="141886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B6B8C5F-D000-8147-ADB0-4AC4DDA61FB3}"/>
              </a:ext>
            </a:extLst>
          </p:cNvPr>
          <p:cNvCxnSpPr>
            <a:cxnSpLocks/>
          </p:cNvCxnSpPr>
          <p:nvPr/>
        </p:nvCxnSpPr>
        <p:spPr>
          <a:xfrm>
            <a:off x="9418306" y="5956851"/>
            <a:ext cx="103103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678D4B2-F9A5-1E4D-81AD-DCAC86872DA8}"/>
              </a:ext>
            </a:extLst>
          </p:cNvPr>
          <p:cNvSpPr txBox="1"/>
          <p:nvPr/>
        </p:nvSpPr>
        <p:spPr>
          <a:xfrm>
            <a:off x="10449340" y="5737184"/>
            <a:ext cx="1232450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Output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087838-54F6-9F4A-9386-AE3FC3E1FA7C}"/>
              </a:ext>
            </a:extLst>
          </p:cNvPr>
          <p:cNvSpPr txBox="1"/>
          <p:nvPr/>
        </p:nvSpPr>
        <p:spPr>
          <a:xfrm>
            <a:off x="5332665" y="4856542"/>
            <a:ext cx="1232450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Inputs</a:t>
            </a:r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964C3E96-6EA1-7E46-8DDB-EC5D94FDE5DC}"/>
              </a:ext>
            </a:extLst>
          </p:cNvPr>
          <p:cNvSpPr/>
          <p:nvPr/>
        </p:nvSpPr>
        <p:spPr>
          <a:xfrm>
            <a:off x="6120349" y="4692138"/>
            <a:ext cx="249541" cy="860728"/>
          </a:xfrm>
          <a:prstGeom prst="lef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8783597" y="1167819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Diamond 29"/>
          <p:cNvSpPr/>
          <p:nvPr/>
        </p:nvSpPr>
        <p:spPr>
          <a:xfrm>
            <a:off x="10372972" y="2183106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Diamond 30"/>
          <p:cNvSpPr/>
          <p:nvPr/>
        </p:nvSpPr>
        <p:spPr>
          <a:xfrm>
            <a:off x="8520801" y="4790496"/>
            <a:ext cx="120141" cy="132092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Diamond 33"/>
          <p:cNvSpPr/>
          <p:nvPr/>
        </p:nvSpPr>
        <p:spPr>
          <a:xfrm>
            <a:off x="9296225" y="5332256"/>
            <a:ext cx="120141" cy="132092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18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VTK-m: 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3648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2F84-F65C-0F44-887F-45661692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Handles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61D4-A3AA-8E4F-9EC9-84ACB5FE00F2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Array handles: </a:t>
            </a:r>
          </a:p>
          <a:p>
            <a:pPr lvl="1"/>
            <a:r>
              <a:rPr lang="en-US" dirty="0"/>
              <a:t>a link in the control environment to arrays that exist in the execution environment</a:t>
            </a:r>
          </a:p>
          <a:p>
            <a:pPr lvl="1"/>
            <a:r>
              <a:rPr lang="en-US" dirty="0"/>
              <a:t>automate data transfers between host and device</a:t>
            </a:r>
          </a:p>
          <a:p>
            <a:r>
              <a:rPr lang="en-US" dirty="0"/>
              <a:t>Use cases</a:t>
            </a:r>
          </a:p>
          <a:p>
            <a:pPr lvl="1"/>
            <a:r>
              <a:rPr lang="en-US" dirty="0"/>
              <a:t>Invoking parallel patterns</a:t>
            </a:r>
          </a:p>
          <a:p>
            <a:pPr lvl="2"/>
            <a:r>
              <a:rPr lang="en-US" dirty="0"/>
              <a:t>This occurs in control environment</a:t>
            </a:r>
          </a:p>
          <a:p>
            <a:pPr lvl="2"/>
            <a:r>
              <a:rPr lang="en-US" dirty="0"/>
              <a:t>Invokers take array handles as input</a:t>
            </a:r>
          </a:p>
          <a:p>
            <a:pPr lvl="1"/>
            <a:r>
              <a:rPr lang="en-US" dirty="0"/>
              <a:t>Data access</a:t>
            </a:r>
          </a:p>
          <a:p>
            <a:pPr lvl="2"/>
            <a:r>
              <a:rPr lang="en-US" dirty="0"/>
              <a:t>get results from execution environment back to control environment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0589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parallel patterns?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61D4-A3AA-8E4F-9EC9-84ACB5FE00F2}"/>
              </a:ext>
            </a:extLst>
          </p:cNvPr>
          <p:cNvSpPr txBox="1">
            <a:spLocks/>
          </p:cNvSpPr>
          <p:nvPr/>
        </p:nvSpPr>
        <p:spPr>
          <a:xfrm>
            <a:off x="570090" y="10769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 parallel patterns set up to work with </a:t>
            </a:r>
            <a:r>
              <a:rPr lang="en-US" dirty="0" err="1"/>
              <a:t>worklets</a:t>
            </a:r>
            <a:r>
              <a:rPr lang="en-US" dirty="0"/>
              <a:t> (simplifies programming)</a:t>
            </a:r>
          </a:p>
          <a:p>
            <a:pPr lvl="1"/>
            <a:r>
              <a:rPr lang="en-US" dirty="0"/>
              <a:t>Map Field (upcoming slide)</a:t>
            </a:r>
          </a:p>
          <a:p>
            <a:pPr lvl="1"/>
            <a:r>
              <a:rPr lang="en-US" dirty="0"/>
              <a:t>Visit Point With Cells (upcoming slide)</a:t>
            </a:r>
          </a:p>
          <a:p>
            <a:pPr lvl="1"/>
            <a:r>
              <a:rPr lang="en-US" dirty="0"/>
              <a:t>Visit Cell With Points (upcoming slide)</a:t>
            </a:r>
          </a:p>
          <a:p>
            <a:pPr lvl="1"/>
            <a:r>
              <a:rPr lang="en-US" dirty="0"/>
              <a:t>Point Neighborhood</a:t>
            </a:r>
          </a:p>
          <a:p>
            <a:pPr lvl="1"/>
            <a:r>
              <a:rPr lang="en-US" dirty="0"/>
              <a:t>Reduce By Key</a:t>
            </a:r>
          </a:p>
          <a:p>
            <a:r>
              <a:rPr lang="en-US" dirty="0"/>
              <a:t>Also a wide range of parallel primitive algorithms, but with a</a:t>
            </a:r>
            <a:br>
              <a:rPr lang="en-US" dirty="0"/>
            </a:br>
            <a:r>
              <a:rPr lang="en-US" dirty="0"/>
              <a:t>lower level API</a:t>
            </a:r>
          </a:p>
          <a:p>
            <a:pPr lvl="1"/>
            <a:r>
              <a:rPr lang="en-US" dirty="0"/>
              <a:t>Copy, </a:t>
            </a:r>
            <a:r>
              <a:rPr lang="en-US" dirty="0" err="1"/>
              <a:t>CopyIf</a:t>
            </a:r>
            <a:r>
              <a:rPr lang="en-US" dirty="0"/>
              <a:t>, </a:t>
            </a:r>
            <a:r>
              <a:rPr lang="en-US" dirty="0" err="1"/>
              <a:t>CopySubRange</a:t>
            </a:r>
            <a:r>
              <a:rPr lang="en-US" dirty="0"/>
              <a:t>, </a:t>
            </a:r>
            <a:r>
              <a:rPr lang="en-US" dirty="0" err="1"/>
              <a:t>CountSetBits</a:t>
            </a:r>
            <a:r>
              <a:rPr lang="en-US" dirty="0"/>
              <a:t>, Fill, </a:t>
            </a:r>
            <a:r>
              <a:rPr lang="en-US" dirty="0" err="1"/>
              <a:t>LowerBounds</a:t>
            </a:r>
            <a:r>
              <a:rPr lang="en-US" dirty="0"/>
              <a:t>, Reduce, </a:t>
            </a:r>
            <a:r>
              <a:rPr lang="en-US" dirty="0" err="1"/>
              <a:t>ReduceByKey</a:t>
            </a:r>
            <a:r>
              <a:rPr lang="en-US" dirty="0"/>
              <a:t>, </a:t>
            </a:r>
            <a:r>
              <a:rPr lang="en-US" dirty="0" err="1"/>
              <a:t>ScanInclusive</a:t>
            </a:r>
            <a:r>
              <a:rPr lang="en-US" dirty="0"/>
              <a:t>, </a:t>
            </a:r>
            <a:r>
              <a:rPr lang="en-US" dirty="0" err="1"/>
              <a:t>ScanInclusiveByKey</a:t>
            </a:r>
            <a:r>
              <a:rPr lang="en-US" dirty="0"/>
              <a:t>, </a:t>
            </a:r>
            <a:r>
              <a:rPr lang="en-US" dirty="0" err="1"/>
              <a:t>ScanExclusive</a:t>
            </a:r>
            <a:r>
              <a:rPr lang="en-US" dirty="0"/>
              <a:t>, </a:t>
            </a:r>
            <a:r>
              <a:rPr lang="en-US" dirty="0" err="1"/>
              <a:t>ScanExclusiveByKey</a:t>
            </a:r>
            <a:r>
              <a:rPr lang="en-US" dirty="0"/>
              <a:t>, </a:t>
            </a:r>
            <a:r>
              <a:rPr lang="en-US" dirty="0" err="1"/>
              <a:t>ScanExtended</a:t>
            </a:r>
            <a:r>
              <a:rPr lang="en-US" dirty="0"/>
              <a:t>, Sort, </a:t>
            </a:r>
            <a:r>
              <a:rPr lang="en-US" dirty="0" err="1"/>
              <a:t>SortByKey</a:t>
            </a:r>
            <a:r>
              <a:rPr lang="en-US" dirty="0"/>
              <a:t>, Synchronize, Transform, Unique, </a:t>
            </a:r>
            <a:r>
              <a:rPr lang="en-US" dirty="0" err="1"/>
              <a:t>UpperBounds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6895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Map Field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1549047"/>
          <a:ext cx="81258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147593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285559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18579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329101"/>
          <a:ext cx="81258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4258908"/>
          <a:ext cx="81258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672068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42C5A9-2EBC-9049-AE56-4C0B57105CF1}"/>
              </a:ext>
            </a:extLst>
          </p:cNvPr>
          <p:cNvCxnSpPr>
            <a:cxnSpLocks/>
          </p:cNvCxnSpPr>
          <p:nvPr/>
        </p:nvCxnSpPr>
        <p:spPr>
          <a:xfrm>
            <a:off x="3918717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627F2E14-6309-CB42-9DB7-DC95276109FB}"/>
              </a:ext>
            </a:extLst>
          </p:cNvPr>
          <p:cNvSpPr/>
          <p:nvPr/>
        </p:nvSpPr>
        <p:spPr>
          <a:xfrm>
            <a:off x="3539451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900624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742801" y="298494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E805628-BF11-644A-B246-B6315D0B2597}"/>
              </a:ext>
            </a:extLst>
          </p:cNvPr>
          <p:cNvCxnSpPr>
            <a:cxnSpLocks/>
          </p:cNvCxnSpPr>
          <p:nvPr/>
        </p:nvCxnSpPr>
        <p:spPr>
          <a:xfrm>
            <a:off x="5989450" y="254911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B9F17C9B-7014-EC4E-80FA-886688AD3780}"/>
              </a:ext>
            </a:extLst>
          </p:cNvPr>
          <p:cNvSpPr/>
          <p:nvPr/>
        </p:nvSpPr>
        <p:spPr>
          <a:xfrm>
            <a:off x="5610184" y="1714498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971357" y="371062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D80D6B0-9162-7440-AB25-94F69667C8AC}"/>
              </a:ext>
            </a:extLst>
          </p:cNvPr>
          <p:cNvSpPr/>
          <p:nvPr/>
        </p:nvSpPr>
        <p:spPr>
          <a:xfrm>
            <a:off x="6440156" y="298494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DEAC012-1716-404C-A8B3-0E5023553980}"/>
              </a:ext>
            </a:extLst>
          </p:cNvPr>
          <p:cNvCxnSpPr>
            <a:cxnSpLocks/>
          </p:cNvCxnSpPr>
          <p:nvPr/>
        </p:nvCxnSpPr>
        <p:spPr>
          <a:xfrm>
            <a:off x="6686805" y="254911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F0C0EAD2-1947-E14B-A82E-72B1CB00B890}"/>
              </a:ext>
            </a:extLst>
          </p:cNvPr>
          <p:cNvSpPr/>
          <p:nvPr/>
        </p:nvSpPr>
        <p:spPr>
          <a:xfrm>
            <a:off x="6307539" y="1714498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C3CCA5-C3F3-3349-BCA5-DC1EFCFB0E55}"/>
              </a:ext>
            </a:extLst>
          </p:cNvPr>
          <p:cNvCxnSpPr>
            <a:cxnSpLocks/>
          </p:cNvCxnSpPr>
          <p:nvPr/>
        </p:nvCxnSpPr>
        <p:spPr>
          <a:xfrm>
            <a:off x="6668712" y="371062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57251A-72D6-1C4B-B075-F9CB776105CF}"/>
              </a:ext>
            </a:extLst>
          </p:cNvPr>
          <p:cNvSpPr/>
          <p:nvPr/>
        </p:nvSpPr>
        <p:spPr>
          <a:xfrm>
            <a:off x="7132277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C9F923F-B163-CD40-9169-B69A7E7AE588}"/>
              </a:ext>
            </a:extLst>
          </p:cNvPr>
          <p:cNvCxnSpPr>
            <a:cxnSpLocks/>
          </p:cNvCxnSpPr>
          <p:nvPr/>
        </p:nvCxnSpPr>
        <p:spPr>
          <a:xfrm>
            <a:off x="7378926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>
            <a:extLst>
              <a:ext uri="{FF2B5EF4-FFF2-40B4-BE49-F238E27FC236}">
                <a16:creationId xmlns:a16="http://schemas.microsoft.com/office/drawing/2014/main" id="{71FF977B-ABCC-D540-9B57-0BD92516D3A3}"/>
              </a:ext>
            </a:extLst>
          </p:cNvPr>
          <p:cNvSpPr/>
          <p:nvPr/>
        </p:nvSpPr>
        <p:spPr>
          <a:xfrm>
            <a:off x="6999660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E8E731-83B6-C64A-87CE-E38CEE278A47}"/>
              </a:ext>
            </a:extLst>
          </p:cNvPr>
          <p:cNvCxnSpPr>
            <a:cxnSpLocks/>
          </p:cNvCxnSpPr>
          <p:nvPr/>
        </p:nvCxnSpPr>
        <p:spPr>
          <a:xfrm>
            <a:off x="7360833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7F9887D3-54F2-1845-BF10-FEE1C9F00ED1}"/>
              </a:ext>
            </a:extLst>
          </p:cNvPr>
          <p:cNvSpPr/>
          <p:nvPr/>
        </p:nvSpPr>
        <p:spPr>
          <a:xfrm>
            <a:off x="9900365" y="298494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1F7D961-7568-DB4D-981E-FB517FBAACB4}"/>
              </a:ext>
            </a:extLst>
          </p:cNvPr>
          <p:cNvCxnSpPr>
            <a:cxnSpLocks/>
          </p:cNvCxnSpPr>
          <p:nvPr/>
        </p:nvCxnSpPr>
        <p:spPr>
          <a:xfrm>
            <a:off x="10147014" y="254911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67">
            <a:extLst>
              <a:ext uri="{FF2B5EF4-FFF2-40B4-BE49-F238E27FC236}">
                <a16:creationId xmlns:a16="http://schemas.microsoft.com/office/drawing/2014/main" id="{C89AC926-C02A-3942-9908-56678368EE3E}"/>
              </a:ext>
            </a:extLst>
          </p:cNvPr>
          <p:cNvSpPr/>
          <p:nvPr/>
        </p:nvSpPr>
        <p:spPr>
          <a:xfrm>
            <a:off x="9767748" y="1714498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481F2C4-25BF-AF4B-AAFF-81BEC0F28F7B}"/>
              </a:ext>
            </a:extLst>
          </p:cNvPr>
          <p:cNvCxnSpPr>
            <a:cxnSpLocks/>
          </p:cNvCxnSpPr>
          <p:nvPr/>
        </p:nvCxnSpPr>
        <p:spPr>
          <a:xfrm>
            <a:off x="10128921" y="371062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F174BFB4-9A54-3E4F-A772-1E888998E503}"/>
              </a:ext>
            </a:extLst>
          </p:cNvPr>
          <p:cNvSpPr/>
          <p:nvPr/>
        </p:nvSpPr>
        <p:spPr>
          <a:xfrm>
            <a:off x="10597720" y="298494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30D5DB0-2768-4547-8C04-CE9D0DA01638}"/>
              </a:ext>
            </a:extLst>
          </p:cNvPr>
          <p:cNvCxnSpPr>
            <a:cxnSpLocks/>
          </p:cNvCxnSpPr>
          <p:nvPr/>
        </p:nvCxnSpPr>
        <p:spPr>
          <a:xfrm>
            <a:off x="10844369" y="254911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71">
            <a:extLst>
              <a:ext uri="{FF2B5EF4-FFF2-40B4-BE49-F238E27FC236}">
                <a16:creationId xmlns:a16="http://schemas.microsoft.com/office/drawing/2014/main" id="{4FACE4FA-3538-8C48-91DC-B198F265C273}"/>
              </a:ext>
            </a:extLst>
          </p:cNvPr>
          <p:cNvSpPr/>
          <p:nvPr/>
        </p:nvSpPr>
        <p:spPr>
          <a:xfrm>
            <a:off x="10465103" y="1714498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91223D1-CB47-7043-AEC8-7F0DB20612A0}"/>
              </a:ext>
            </a:extLst>
          </p:cNvPr>
          <p:cNvCxnSpPr>
            <a:cxnSpLocks/>
          </p:cNvCxnSpPr>
          <p:nvPr/>
        </p:nvCxnSpPr>
        <p:spPr>
          <a:xfrm>
            <a:off x="10826276" y="371062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1967824-2B68-A141-A264-05ACE1D2561C}"/>
              </a:ext>
            </a:extLst>
          </p:cNvPr>
          <p:cNvSpPr txBox="1"/>
          <p:nvPr/>
        </p:nvSpPr>
        <p:spPr>
          <a:xfrm>
            <a:off x="1143000" y="5465220"/>
            <a:ext cx="6931000" cy="1071062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/>
              <a:t>All arrays must be the same size.</a:t>
            </a:r>
          </a:p>
          <a:p>
            <a:pPr algn="l">
              <a:lnSpc>
                <a:spcPct val="90000"/>
              </a:lnSpc>
            </a:pPr>
            <a:r>
              <a:rPr lang="en-US" sz="3200" dirty="0"/>
              <a:t>Arrays can come from cells or points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81706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Point With Cells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556346" y="2721881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674408" y="5459058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D80D6B0-9162-7440-AB25-94F69667C8AC}"/>
              </a:ext>
            </a:extLst>
          </p:cNvPr>
          <p:cNvSpPr/>
          <p:nvPr/>
        </p:nvSpPr>
        <p:spPr>
          <a:xfrm>
            <a:off x="6154406" y="418509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C3CCA5-C3F3-3349-BCA5-DC1EFCFB0E55}"/>
              </a:ext>
            </a:extLst>
          </p:cNvPr>
          <p:cNvCxnSpPr>
            <a:cxnSpLocks/>
          </p:cNvCxnSpPr>
          <p:nvPr/>
        </p:nvCxnSpPr>
        <p:spPr>
          <a:xfrm>
            <a:off x="6382962" y="491077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57251A-72D6-1C4B-B075-F9CB776105CF}"/>
              </a:ext>
            </a:extLst>
          </p:cNvPr>
          <p:cNvSpPr/>
          <p:nvPr/>
        </p:nvSpPr>
        <p:spPr>
          <a:xfrm>
            <a:off x="6846527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E8E731-83B6-C64A-87CE-E38CEE278A47}"/>
              </a:ext>
            </a:extLst>
          </p:cNvPr>
          <p:cNvCxnSpPr>
            <a:cxnSpLocks/>
          </p:cNvCxnSpPr>
          <p:nvPr/>
        </p:nvCxnSpPr>
        <p:spPr>
          <a:xfrm>
            <a:off x="7075083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543882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7772438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03EBDCA-81FE-D344-A1FA-8DFFE6BAAB16}"/>
              </a:ext>
            </a:extLst>
          </p:cNvPr>
          <p:cNvCxnSpPr>
            <a:cxnSpLocks/>
          </p:cNvCxnSpPr>
          <p:nvPr/>
        </p:nvCxnSpPr>
        <p:spPr>
          <a:xfrm>
            <a:off x="5013276" y="2907301"/>
            <a:ext cx="0" cy="143609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575C7FB-62C7-2240-8544-A7B6866E2BA6}"/>
              </a:ext>
            </a:extLst>
          </p:cNvPr>
          <p:cNvCxnSpPr>
            <a:cxnSpLocks/>
          </p:cNvCxnSpPr>
          <p:nvPr/>
        </p:nvCxnSpPr>
        <p:spPr>
          <a:xfrm>
            <a:off x="5090964" y="2934616"/>
            <a:ext cx="2586411" cy="159420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3376ADD-E73F-9E46-9700-55EE52692852}"/>
              </a:ext>
            </a:extLst>
          </p:cNvPr>
          <p:cNvCxnSpPr>
            <a:cxnSpLocks/>
          </p:cNvCxnSpPr>
          <p:nvPr/>
        </p:nvCxnSpPr>
        <p:spPr>
          <a:xfrm flipH="1">
            <a:off x="5098442" y="2863840"/>
            <a:ext cx="453140" cy="152301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691832" y="232315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420631" y="231539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057889" y="230943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695147" y="2318422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423946" y="2310666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763570" y="5829898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492369" y="5822142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4129627" y="581617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766885" y="582516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495684" y="58174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225273" y="580916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862531" y="581815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591330" y="58103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BD457234-3ED4-6C40-802E-302F1532E49F}"/>
              </a:ext>
            </a:extLst>
          </p:cNvPr>
          <p:cNvCxnSpPr>
            <a:cxnSpLocks/>
          </p:cNvCxnSpPr>
          <p:nvPr/>
        </p:nvCxnSpPr>
        <p:spPr>
          <a:xfrm>
            <a:off x="5758144" y="2907301"/>
            <a:ext cx="2024949" cy="151424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374359F-BF6B-9B49-8969-479D14EB8B8D}"/>
              </a:ext>
            </a:extLst>
          </p:cNvPr>
          <p:cNvCxnSpPr>
            <a:cxnSpLocks/>
          </p:cNvCxnSpPr>
          <p:nvPr/>
        </p:nvCxnSpPr>
        <p:spPr>
          <a:xfrm>
            <a:off x="3545318" y="2927243"/>
            <a:ext cx="1433969" cy="149430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8E355E5-0F31-674F-BC73-D779E7281878}"/>
              </a:ext>
            </a:extLst>
          </p:cNvPr>
          <p:cNvCxnSpPr>
            <a:cxnSpLocks/>
          </p:cNvCxnSpPr>
          <p:nvPr/>
        </p:nvCxnSpPr>
        <p:spPr>
          <a:xfrm flipH="1">
            <a:off x="2980719" y="2976340"/>
            <a:ext cx="456054" cy="14105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6DAF013-680B-E340-A184-D0390D033697}"/>
              </a:ext>
            </a:extLst>
          </p:cNvPr>
          <p:cNvCxnSpPr>
            <a:cxnSpLocks/>
          </p:cNvCxnSpPr>
          <p:nvPr/>
        </p:nvCxnSpPr>
        <p:spPr>
          <a:xfrm flipH="1">
            <a:off x="3698953" y="2974960"/>
            <a:ext cx="371977" cy="144939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8587F60-12EE-134E-80FA-960ECBDFD695}"/>
              </a:ext>
            </a:extLst>
          </p:cNvPr>
          <p:cNvCxnSpPr>
            <a:cxnSpLocks/>
          </p:cNvCxnSpPr>
          <p:nvPr/>
        </p:nvCxnSpPr>
        <p:spPr>
          <a:xfrm>
            <a:off x="2942692" y="2983474"/>
            <a:ext cx="566665" cy="140683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80056EB-B675-4B4D-B73F-B4BE38056E2A}"/>
              </a:ext>
            </a:extLst>
          </p:cNvPr>
          <p:cNvCxnSpPr>
            <a:cxnSpLocks/>
          </p:cNvCxnSpPr>
          <p:nvPr/>
        </p:nvCxnSpPr>
        <p:spPr>
          <a:xfrm flipH="1">
            <a:off x="4393720" y="2985772"/>
            <a:ext cx="467131" cy="154996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82CA496-D257-2B4F-ABF9-CE86E0E55695}"/>
              </a:ext>
            </a:extLst>
          </p:cNvPr>
          <p:cNvCxnSpPr>
            <a:cxnSpLocks/>
          </p:cNvCxnSpPr>
          <p:nvPr/>
        </p:nvCxnSpPr>
        <p:spPr>
          <a:xfrm>
            <a:off x="3628017" y="2983474"/>
            <a:ext cx="576107" cy="151822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E8170F3-3E7A-954F-BEEC-6A0918864F74}"/>
              </a:ext>
            </a:extLst>
          </p:cNvPr>
          <p:cNvCxnSpPr>
            <a:cxnSpLocks/>
          </p:cNvCxnSpPr>
          <p:nvPr/>
        </p:nvCxnSpPr>
        <p:spPr>
          <a:xfrm>
            <a:off x="4197715" y="2976340"/>
            <a:ext cx="90949" cy="149451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27C6F14-0596-7B47-AE2F-B81DB74DE9C3}"/>
              </a:ext>
            </a:extLst>
          </p:cNvPr>
          <p:cNvCxnSpPr>
            <a:cxnSpLocks/>
          </p:cNvCxnSpPr>
          <p:nvPr/>
        </p:nvCxnSpPr>
        <p:spPr>
          <a:xfrm>
            <a:off x="3041812" y="2917491"/>
            <a:ext cx="1085226" cy="164788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B9C8840-C93A-7246-B898-CC3B30FE67C9}"/>
              </a:ext>
            </a:extLst>
          </p:cNvPr>
          <p:cNvCxnSpPr>
            <a:cxnSpLocks/>
          </p:cNvCxnSpPr>
          <p:nvPr/>
        </p:nvCxnSpPr>
        <p:spPr>
          <a:xfrm flipH="1">
            <a:off x="5680799" y="2931646"/>
            <a:ext cx="2943" cy="146037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ADCA1863-FD5F-9A4F-92B1-46E81AF9953F}"/>
              </a:ext>
            </a:extLst>
          </p:cNvPr>
          <p:cNvCxnSpPr>
            <a:cxnSpLocks/>
          </p:cNvCxnSpPr>
          <p:nvPr/>
        </p:nvCxnSpPr>
        <p:spPr>
          <a:xfrm>
            <a:off x="3729302" y="2957366"/>
            <a:ext cx="1832837" cy="151472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1C38D13-D12F-4B47-B70B-81E3133EA240}"/>
              </a:ext>
            </a:extLst>
          </p:cNvPr>
          <p:cNvCxnSpPr>
            <a:cxnSpLocks/>
          </p:cNvCxnSpPr>
          <p:nvPr/>
        </p:nvCxnSpPr>
        <p:spPr>
          <a:xfrm>
            <a:off x="4969982" y="2934616"/>
            <a:ext cx="1423537" cy="143799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9830549-BE95-8644-8025-B530D49D093B}"/>
              </a:ext>
            </a:extLst>
          </p:cNvPr>
          <p:cNvCxnSpPr>
            <a:cxnSpLocks/>
          </p:cNvCxnSpPr>
          <p:nvPr/>
        </p:nvCxnSpPr>
        <p:spPr>
          <a:xfrm>
            <a:off x="4369254" y="2992327"/>
            <a:ext cx="1888039" cy="147679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4883F57F-9AD7-2842-A8BD-BCF614EB45F0}"/>
              </a:ext>
            </a:extLst>
          </p:cNvPr>
          <p:cNvCxnSpPr>
            <a:cxnSpLocks/>
          </p:cNvCxnSpPr>
          <p:nvPr/>
        </p:nvCxnSpPr>
        <p:spPr>
          <a:xfrm>
            <a:off x="4990068" y="2985772"/>
            <a:ext cx="2077915" cy="153187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8753383" y="4065973"/>
            <a:ext cx="2814221" cy="1581339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Create output for each point.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Values from incident cells are available to </a:t>
            </a:r>
            <a:r>
              <a:rPr lang="en-US" sz="2000" dirty="0" err="1"/>
              <a:t>worklet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319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Point With Cells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556346" y="2721881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674408" y="5459058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D80D6B0-9162-7440-AB25-94F69667C8AC}"/>
              </a:ext>
            </a:extLst>
          </p:cNvPr>
          <p:cNvSpPr/>
          <p:nvPr/>
        </p:nvSpPr>
        <p:spPr>
          <a:xfrm>
            <a:off x="6154406" y="4185091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C3CCA5-C3F3-3349-BCA5-DC1EFCFB0E55}"/>
              </a:ext>
            </a:extLst>
          </p:cNvPr>
          <p:cNvCxnSpPr>
            <a:cxnSpLocks/>
          </p:cNvCxnSpPr>
          <p:nvPr/>
        </p:nvCxnSpPr>
        <p:spPr>
          <a:xfrm>
            <a:off x="6382962" y="4910771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57251A-72D6-1C4B-B075-F9CB776105CF}"/>
              </a:ext>
            </a:extLst>
          </p:cNvPr>
          <p:cNvSpPr/>
          <p:nvPr/>
        </p:nvSpPr>
        <p:spPr>
          <a:xfrm>
            <a:off x="6846527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E8E731-83B6-C64A-87CE-E38CEE278A47}"/>
              </a:ext>
            </a:extLst>
          </p:cNvPr>
          <p:cNvCxnSpPr>
            <a:cxnSpLocks/>
          </p:cNvCxnSpPr>
          <p:nvPr/>
        </p:nvCxnSpPr>
        <p:spPr>
          <a:xfrm>
            <a:off x="7075083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543882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7772438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575C7FB-62C7-2240-8544-A7B6866E2BA6}"/>
              </a:ext>
            </a:extLst>
          </p:cNvPr>
          <p:cNvCxnSpPr>
            <a:cxnSpLocks/>
          </p:cNvCxnSpPr>
          <p:nvPr/>
        </p:nvCxnSpPr>
        <p:spPr>
          <a:xfrm>
            <a:off x="5090964" y="2934616"/>
            <a:ext cx="2586411" cy="1594202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691832" y="232315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420631" y="231539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057889" y="230943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695147" y="2318422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423946" y="2310666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763570" y="5829898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492369" y="5822142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4129627" y="581617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766885" y="582516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495684" y="58174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225273" y="580916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862531" y="581815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591330" y="58103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BD457234-3ED4-6C40-802E-302F1532E49F}"/>
              </a:ext>
            </a:extLst>
          </p:cNvPr>
          <p:cNvCxnSpPr>
            <a:cxnSpLocks/>
          </p:cNvCxnSpPr>
          <p:nvPr/>
        </p:nvCxnSpPr>
        <p:spPr>
          <a:xfrm>
            <a:off x="5758144" y="2907301"/>
            <a:ext cx="2024949" cy="1514246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8E355E5-0F31-674F-BC73-D779E7281878}"/>
              </a:ext>
            </a:extLst>
          </p:cNvPr>
          <p:cNvCxnSpPr>
            <a:cxnSpLocks/>
          </p:cNvCxnSpPr>
          <p:nvPr/>
        </p:nvCxnSpPr>
        <p:spPr>
          <a:xfrm flipH="1">
            <a:off x="2980719" y="2976340"/>
            <a:ext cx="456054" cy="141051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6DAF013-680B-E340-A184-D0390D033697}"/>
              </a:ext>
            </a:extLst>
          </p:cNvPr>
          <p:cNvCxnSpPr>
            <a:cxnSpLocks/>
          </p:cNvCxnSpPr>
          <p:nvPr/>
        </p:nvCxnSpPr>
        <p:spPr>
          <a:xfrm flipH="1">
            <a:off x="3698953" y="2974960"/>
            <a:ext cx="371977" cy="1449393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8587F60-12EE-134E-80FA-960ECBDFD695}"/>
              </a:ext>
            </a:extLst>
          </p:cNvPr>
          <p:cNvCxnSpPr>
            <a:cxnSpLocks/>
          </p:cNvCxnSpPr>
          <p:nvPr/>
        </p:nvCxnSpPr>
        <p:spPr>
          <a:xfrm>
            <a:off x="2942692" y="2983474"/>
            <a:ext cx="566665" cy="1406836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80056EB-B675-4B4D-B73F-B4BE38056E2A}"/>
              </a:ext>
            </a:extLst>
          </p:cNvPr>
          <p:cNvCxnSpPr>
            <a:cxnSpLocks/>
          </p:cNvCxnSpPr>
          <p:nvPr/>
        </p:nvCxnSpPr>
        <p:spPr>
          <a:xfrm flipH="1">
            <a:off x="4393720" y="2985772"/>
            <a:ext cx="467131" cy="154996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82CA496-D257-2B4F-ABF9-CE86E0E55695}"/>
              </a:ext>
            </a:extLst>
          </p:cNvPr>
          <p:cNvCxnSpPr>
            <a:cxnSpLocks/>
          </p:cNvCxnSpPr>
          <p:nvPr/>
        </p:nvCxnSpPr>
        <p:spPr>
          <a:xfrm>
            <a:off x="3628017" y="2983474"/>
            <a:ext cx="576107" cy="1518223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E8170F3-3E7A-954F-BEEC-6A0918864F74}"/>
              </a:ext>
            </a:extLst>
          </p:cNvPr>
          <p:cNvCxnSpPr>
            <a:cxnSpLocks/>
          </p:cNvCxnSpPr>
          <p:nvPr/>
        </p:nvCxnSpPr>
        <p:spPr>
          <a:xfrm>
            <a:off x="4197715" y="2976340"/>
            <a:ext cx="90949" cy="149451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27C6F14-0596-7B47-AE2F-B81DB74DE9C3}"/>
              </a:ext>
            </a:extLst>
          </p:cNvPr>
          <p:cNvCxnSpPr>
            <a:cxnSpLocks/>
          </p:cNvCxnSpPr>
          <p:nvPr/>
        </p:nvCxnSpPr>
        <p:spPr>
          <a:xfrm>
            <a:off x="3041812" y="2917491"/>
            <a:ext cx="1085226" cy="164788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B9C8840-C93A-7246-B898-CC3B30FE67C9}"/>
              </a:ext>
            </a:extLst>
          </p:cNvPr>
          <p:cNvCxnSpPr>
            <a:cxnSpLocks/>
          </p:cNvCxnSpPr>
          <p:nvPr/>
        </p:nvCxnSpPr>
        <p:spPr>
          <a:xfrm flipH="1">
            <a:off x="5680799" y="2931646"/>
            <a:ext cx="2943" cy="146037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ADCA1863-FD5F-9A4F-92B1-46E81AF9953F}"/>
              </a:ext>
            </a:extLst>
          </p:cNvPr>
          <p:cNvCxnSpPr>
            <a:cxnSpLocks/>
          </p:cNvCxnSpPr>
          <p:nvPr/>
        </p:nvCxnSpPr>
        <p:spPr>
          <a:xfrm>
            <a:off x="3729302" y="2957366"/>
            <a:ext cx="1832837" cy="151472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1C38D13-D12F-4B47-B70B-81E3133EA240}"/>
              </a:ext>
            </a:extLst>
          </p:cNvPr>
          <p:cNvCxnSpPr>
            <a:cxnSpLocks/>
          </p:cNvCxnSpPr>
          <p:nvPr/>
        </p:nvCxnSpPr>
        <p:spPr>
          <a:xfrm>
            <a:off x="4969982" y="2934616"/>
            <a:ext cx="1423537" cy="143799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9830549-BE95-8644-8025-B530D49D093B}"/>
              </a:ext>
            </a:extLst>
          </p:cNvPr>
          <p:cNvCxnSpPr>
            <a:cxnSpLocks/>
          </p:cNvCxnSpPr>
          <p:nvPr/>
        </p:nvCxnSpPr>
        <p:spPr>
          <a:xfrm>
            <a:off x="4369254" y="2992327"/>
            <a:ext cx="1888039" cy="1476797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4883F57F-9AD7-2842-A8BD-BCF614EB45F0}"/>
              </a:ext>
            </a:extLst>
          </p:cNvPr>
          <p:cNvCxnSpPr>
            <a:cxnSpLocks/>
          </p:cNvCxnSpPr>
          <p:nvPr/>
        </p:nvCxnSpPr>
        <p:spPr>
          <a:xfrm>
            <a:off x="4990068" y="2985772"/>
            <a:ext cx="2077915" cy="153187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8195B77-EF0C-0249-97D2-81330E1B684F}"/>
              </a:ext>
            </a:extLst>
          </p:cNvPr>
          <p:cNvSpPr/>
          <p:nvPr/>
        </p:nvSpPr>
        <p:spPr>
          <a:xfrm>
            <a:off x="10587040" y="2085983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A2F7064-83B1-6443-893F-37869BA375A4}"/>
              </a:ext>
            </a:extLst>
          </p:cNvPr>
          <p:cNvCxnSpPr>
            <a:cxnSpLocks/>
          </p:cNvCxnSpPr>
          <p:nvPr/>
        </p:nvCxnSpPr>
        <p:spPr>
          <a:xfrm flipH="1" flipV="1">
            <a:off x="10232584" y="1514475"/>
            <a:ext cx="383032" cy="571508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407C318-56E4-EC4C-9270-5F88F433CC28}"/>
              </a:ext>
            </a:extLst>
          </p:cNvPr>
          <p:cNvCxnSpPr>
            <a:cxnSpLocks/>
          </p:cNvCxnSpPr>
          <p:nvPr/>
        </p:nvCxnSpPr>
        <p:spPr>
          <a:xfrm flipH="1">
            <a:off x="10424100" y="2243491"/>
            <a:ext cx="191516" cy="35242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CCE9FAE-FACC-BB43-878F-74F5890CA208}"/>
              </a:ext>
            </a:extLst>
          </p:cNvPr>
          <p:cNvCxnSpPr>
            <a:cxnSpLocks/>
          </p:cNvCxnSpPr>
          <p:nvPr/>
        </p:nvCxnSpPr>
        <p:spPr>
          <a:xfrm flipV="1">
            <a:off x="10929938" y="2214915"/>
            <a:ext cx="191516" cy="291913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03EBDCA-81FE-D344-A1FA-8DFFE6BAAB16}"/>
              </a:ext>
            </a:extLst>
          </p:cNvPr>
          <p:cNvCxnSpPr>
            <a:cxnSpLocks/>
          </p:cNvCxnSpPr>
          <p:nvPr/>
        </p:nvCxnSpPr>
        <p:spPr>
          <a:xfrm>
            <a:off x="5013276" y="2907301"/>
            <a:ext cx="0" cy="143609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3376ADD-E73F-9E46-9700-55EE52692852}"/>
              </a:ext>
            </a:extLst>
          </p:cNvPr>
          <p:cNvCxnSpPr>
            <a:cxnSpLocks/>
          </p:cNvCxnSpPr>
          <p:nvPr/>
        </p:nvCxnSpPr>
        <p:spPr>
          <a:xfrm flipH="1">
            <a:off x="5098442" y="2863840"/>
            <a:ext cx="453140" cy="152301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374359F-BF6B-9B49-8969-479D14EB8B8D}"/>
              </a:ext>
            </a:extLst>
          </p:cNvPr>
          <p:cNvCxnSpPr>
            <a:cxnSpLocks/>
          </p:cNvCxnSpPr>
          <p:nvPr/>
        </p:nvCxnSpPr>
        <p:spPr>
          <a:xfrm>
            <a:off x="3545318" y="2927243"/>
            <a:ext cx="1433969" cy="149430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8542538" y="4343399"/>
            <a:ext cx="3378529" cy="1559611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Create output for </a:t>
            </a:r>
            <a:r>
              <a:rPr lang="en-US" sz="2000" dirty="0"/>
              <a:t>point #3.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Values from incident cells --- #’s 1, 3, and 4 --- are available to </a:t>
            </a:r>
            <a:r>
              <a:rPr lang="en-US" sz="2000" dirty="0" err="1"/>
              <a:t>worklet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5954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 With Points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463646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731779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823610" y="5809213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552409" y="5801457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189667" y="5795494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826925" y="5804482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555724" y="5796726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617085" y="2359230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345884" y="235147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3983142" y="23455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620400" y="235449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349199" y="234674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078788" y="23384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716046" y="234748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444845" y="233972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962480"/>
            <a:ext cx="600337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972282"/>
            <a:ext cx="1209309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981270"/>
            <a:ext cx="485710" cy="131704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917392"/>
            <a:ext cx="600336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927194"/>
            <a:ext cx="1209308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950197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901983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958668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955804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941821"/>
            <a:ext cx="2426824" cy="1500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936920"/>
            <a:ext cx="2104079" cy="140648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959923"/>
            <a:ext cx="1422600" cy="138347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972282"/>
            <a:ext cx="96677" cy="1495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939628"/>
            <a:ext cx="548053" cy="153770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966974"/>
            <a:ext cx="513376" cy="146536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934694"/>
            <a:ext cx="193464" cy="154263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984153"/>
            <a:ext cx="1854439" cy="150511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8753383" y="4065973"/>
            <a:ext cx="2814221" cy="1581339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Create output for each cell.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Values from incident points are available to </a:t>
            </a:r>
            <a:r>
              <a:rPr lang="en-US" sz="2000" dirty="0" err="1"/>
              <a:t>worklet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37259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 With Points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463646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731779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823610" y="5809213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552409" y="5801457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189667" y="5795494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826925" y="5804482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555724" y="5796726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617085" y="2359230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345884" y="235147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3983142" y="23455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620400" y="235449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349199" y="234674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078788" y="23384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716046" y="234748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444845" y="233972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962480"/>
            <a:ext cx="600337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972282"/>
            <a:ext cx="1209309" cy="150514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981270"/>
            <a:ext cx="485710" cy="1317042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917392"/>
            <a:ext cx="600336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927194"/>
            <a:ext cx="1209308" cy="150514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950197"/>
            <a:ext cx="1844914" cy="1552346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941821"/>
            <a:ext cx="2426824" cy="150032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936920"/>
            <a:ext cx="2104079" cy="140648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959923"/>
            <a:ext cx="1422600" cy="1383477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972282"/>
            <a:ext cx="96677" cy="149532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939628"/>
            <a:ext cx="548053" cy="153770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966974"/>
            <a:ext cx="513376" cy="146536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934694"/>
            <a:ext cx="193464" cy="154263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984153"/>
            <a:ext cx="1854439" cy="1505113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CC26FA5-B9E7-134B-9009-24F14CE07789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89E1F55-2C31-5844-9134-AA4D808449D1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70153B-77E9-DA45-A6C1-DB15741CB1E3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414E4A5-4E49-164B-BBE7-EA34EC4A0206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901983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958668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955804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8530011" y="4343399"/>
            <a:ext cx="3391055" cy="1559611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Create output for cell #2.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Values from incident points --- #’s 1, 2, and 5 --- are available to </a:t>
            </a:r>
            <a:r>
              <a:rPr lang="en-US" sz="2000" dirty="0" err="1"/>
              <a:t>worklet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913945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>
                <a:solidFill>
                  <a:srgbClr val="FF0000"/>
                </a:solidFill>
              </a:rPr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79022" y="3761249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4989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/>
              <a:t>Worklet called </a:t>
            </a:r>
            <a:r>
              <a:rPr lang="en-US" dirty="0" err="1"/>
              <a:t>ComputeMagnitude</a:t>
            </a:r>
            <a:endParaRPr lang="en-US" dirty="0"/>
          </a:p>
          <a:p>
            <a:pPr lvl="1"/>
            <a:r>
              <a:rPr lang="en-US" dirty="0"/>
              <a:t>Uses </a:t>
            </a:r>
            <a:r>
              <a:rPr lang="en-US" dirty="0" err="1"/>
              <a:t>MapField</a:t>
            </a:r>
            <a:r>
              <a:rPr lang="en-US" dirty="0"/>
              <a:t> pattern</a:t>
            </a:r>
          </a:p>
          <a:p>
            <a:r>
              <a:rPr lang="en-US" dirty="0"/>
              <a:t>Filter called </a:t>
            </a:r>
            <a:r>
              <a:rPr lang="en-US" dirty="0" err="1"/>
              <a:t>FieldMagnitude</a:t>
            </a:r>
            <a:endParaRPr lang="en-US" dirty="0"/>
          </a:p>
          <a:p>
            <a:pPr lvl="1"/>
            <a:r>
              <a:rPr lang="en-US" dirty="0"/>
              <a:t>Uses Magnitude worklet</a:t>
            </a:r>
          </a:p>
          <a:p>
            <a:r>
              <a:rPr lang="en-US" dirty="0"/>
              <a:t>Main function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FieldMagnitudeFilter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795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Worklet called </a:t>
            </a:r>
            <a:r>
              <a:rPr lang="en-US" dirty="0" err="1">
                <a:solidFill>
                  <a:srgbClr val="FF0000"/>
                </a:solidFill>
              </a:rPr>
              <a:t>ComputeMagnitude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Uses </a:t>
            </a:r>
            <a:r>
              <a:rPr lang="en-US" dirty="0" err="1">
                <a:solidFill>
                  <a:srgbClr val="FF0000"/>
                </a:solidFill>
              </a:rPr>
              <a:t>MapField</a:t>
            </a:r>
            <a:r>
              <a:rPr lang="en-US" dirty="0">
                <a:solidFill>
                  <a:srgbClr val="FF0000"/>
                </a:solidFill>
              </a:rPr>
              <a:t> pattern</a:t>
            </a:r>
          </a:p>
          <a:p>
            <a:r>
              <a:rPr lang="en-US" dirty="0"/>
              <a:t>Filter called </a:t>
            </a:r>
            <a:r>
              <a:rPr lang="en-US" dirty="0" err="1"/>
              <a:t>FieldMagnitude</a:t>
            </a:r>
            <a:endParaRPr lang="en-US" dirty="0"/>
          </a:p>
          <a:p>
            <a:pPr lvl="1"/>
            <a:r>
              <a:rPr lang="en-US" dirty="0"/>
              <a:t>Uses Magnitude worklet</a:t>
            </a:r>
          </a:p>
          <a:p>
            <a:r>
              <a:rPr lang="en-US" dirty="0"/>
              <a:t>Main function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FieldMagnitudeFilter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88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582875" y="6110357"/>
            <a:ext cx="2468879" cy="7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737360"/>
            <a:ext cx="11600462" cy="4047778"/>
          </a:xfrm>
        </p:spPr>
        <p:txBody>
          <a:bodyPr/>
          <a:lstStyle/>
          <a:p>
            <a:r>
              <a:rPr lang="en-US" dirty="0"/>
              <a:t>                          is a library for visualization and analysis on many-core devices</a:t>
            </a:r>
          </a:p>
          <a:p>
            <a:pPr lvl="1"/>
            <a:r>
              <a:rPr lang="en-US" dirty="0"/>
              <a:t>Emphasis on platform portability: write once, use on different architectures</a:t>
            </a:r>
          </a:p>
          <a:p>
            <a:pPr lvl="1"/>
            <a:r>
              <a:rPr lang="en-US" dirty="0"/>
              <a:t>Emphasis on performance: match performance of hardware-specific implementations</a:t>
            </a:r>
          </a:p>
          <a:p>
            <a:r>
              <a:rPr lang="en-US" dirty="0"/>
              <a:t>Who is making it?</a:t>
            </a:r>
          </a:p>
          <a:p>
            <a:pPr lvl="1"/>
            <a:r>
              <a:rPr lang="en-US" dirty="0"/>
              <a:t>Developers of </a:t>
            </a:r>
            <a:r>
              <a:rPr lang="en-US" dirty="0" err="1"/>
              <a:t>ParaView</a:t>
            </a:r>
            <a:r>
              <a:rPr lang="en-US" dirty="0"/>
              <a:t>, VTK, and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lvl="2"/>
            <a:r>
              <a:rPr lang="en-US" dirty="0"/>
              <a:t>Will include pathways to these products</a:t>
            </a:r>
          </a:p>
          <a:p>
            <a:pPr lvl="1"/>
            <a:r>
              <a:rPr lang="en-US" dirty="0"/>
              <a:t>Development hubs: Sandia, Oak Ridge, Los 						Alamos, Lawrence Livermore, Univ. of Oregon</a:t>
            </a:r>
          </a:p>
          <a:p>
            <a:pPr lvl="1"/>
            <a:r>
              <a:rPr lang="en-US" dirty="0"/>
              <a:t>USA “</a:t>
            </a:r>
            <a:r>
              <a:rPr lang="en-US" dirty="0" err="1"/>
              <a:t>Exascale</a:t>
            </a:r>
            <a:r>
              <a:rPr lang="en-US" dirty="0"/>
              <a:t> Computing Project” funding 						~$2M (US) per year towards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47" y="1188449"/>
            <a:ext cx="2195642" cy="1097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8"/>
          <a:stretch/>
        </p:blipFill>
        <p:spPr>
          <a:xfrm>
            <a:off x="6649156" y="3016432"/>
            <a:ext cx="5412818" cy="1082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41908"/>
          <a:stretch/>
        </p:blipFill>
        <p:spPr>
          <a:xfrm>
            <a:off x="6649156" y="4448652"/>
            <a:ext cx="5412818" cy="1398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5080" y="4098996"/>
            <a:ext cx="5416894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2015 VTK-m Code Sprint (Livermore, CA, USA)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5080" y="5846963"/>
            <a:ext cx="5420970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2017 VTK-m Code Sprint (Eugene, OR, USA)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5080" y="6280928"/>
            <a:ext cx="5420970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2019 VTK-m Code Sprint (Albuquerque, USA): camera shy</a:t>
            </a:r>
          </a:p>
        </p:txBody>
      </p:sp>
    </p:spTree>
    <p:extLst>
      <p:ext uri="{BB962C8B-B14F-4D97-AF65-F5344CB8AC3E}">
        <p14:creationId xmlns:p14="http://schemas.microsoft.com/office/powerpoint/2010/main" val="143989029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components to developing a </a:t>
            </a:r>
            <a:r>
              <a:rPr lang="en-US" dirty="0" err="1"/>
              <a:t>worklet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Decide what parallel pattern to use</a:t>
            </a:r>
          </a:p>
          <a:p>
            <a:r>
              <a:rPr lang="en-US" dirty="0"/>
              <a:t>Define code for your operation</a:t>
            </a:r>
          </a:p>
          <a:p>
            <a:r>
              <a:rPr lang="en-US" dirty="0"/>
              <a:t>Provide hints to VTK-m for how your </a:t>
            </a:r>
            <a:r>
              <a:rPr lang="en-US" dirty="0" err="1"/>
              <a:t>worklet</a:t>
            </a:r>
            <a:r>
              <a:rPr lang="en-US" dirty="0"/>
              <a:t> will run</a:t>
            </a:r>
          </a:p>
        </p:txBody>
      </p:sp>
    </p:spTree>
    <p:extLst>
      <p:ext uri="{BB962C8B-B14F-4D97-AF65-F5344CB8AC3E}">
        <p14:creationId xmlns:p14="http://schemas.microsoft.com/office/powerpoint/2010/main" val="2940825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components to developing a </a:t>
            </a:r>
            <a:r>
              <a:rPr lang="en-US" dirty="0" err="1"/>
              <a:t>worklet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Decide what parallel pattern to use</a:t>
            </a:r>
          </a:p>
          <a:p>
            <a:r>
              <a:rPr lang="en-US" dirty="0"/>
              <a:t>Define code for your operation</a:t>
            </a:r>
          </a:p>
          <a:p>
            <a:r>
              <a:rPr lang="en-US" dirty="0"/>
              <a:t>Provide hints to VTK-m for how your </a:t>
            </a:r>
            <a:r>
              <a:rPr lang="en-US" dirty="0" err="1"/>
              <a:t>worklet</a:t>
            </a:r>
            <a:r>
              <a:rPr lang="en-US" dirty="0"/>
              <a:t> will run</a:t>
            </a:r>
          </a:p>
        </p:txBody>
      </p:sp>
    </p:spTree>
    <p:extLst>
      <p:ext uri="{BB962C8B-B14F-4D97-AF65-F5344CB8AC3E}">
        <p14:creationId xmlns:p14="http://schemas.microsoft.com/office/powerpoint/2010/main" val="267686477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development: decide what parallel pattern to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is done via inheritance</a:t>
            </a:r>
          </a:p>
        </p:txBody>
      </p:sp>
      <p:sp>
        <p:nvSpPr>
          <p:cNvPr id="4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743081" y="2240280"/>
            <a:ext cx="872033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20215-982D-0540-850F-5FAC284076E7}"/>
              </a:ext>
            </a:extLst>
          </p:cNvPr>
          <p:cNvSpPr txBox="1"/>
          <p:nvPr/>
        </p:nvSpPr>
        <p:spPr>
          <a:xfrm>
            <a:off x="6004555" y="1450122"/>
            <a:ext cx="4886052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Defines parallel pattern for </a:t>
            </a:r>
            <a:r>
              <a:rPr lang="en-US" dirty="0" err="1"/>
              <a:t>worklet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5B5821-C0B5-7E45-B0BB-7402ADA33B21}"/>
              </a:ext>
            </a:extLst>
          </p:cNvPr>
          <p:cNvCxnSpPr>
            <a:cxnSpLocks/>
          </p:cNvCxnSpPr>
          <p:nvPr/>
        </p:nvCxnSpPr>
        <p:spPr>
          <a:xfrm>
            <a:off x="8187694" y="1870815"/>
            <a:ext cx="0" cy="479163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44" y="3847071"/>
            <a:ext cx="4909436" cy="244926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063206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components to developing a </a:t>
            </a:r>
            <a:r>
              <a:rPr lang="en-US" dirty="0" err="1"/>
              <a:t>worklet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Decide what parallel pattern to use</a:t>
            </a:r>
          </a:p>
          <a:p>
            <a:r>
              <a:rPr lang="en-US" dirty="0">
                <a:solidFill>
                  <a:srgbClr val="FF0000"/>
                </a:solidFill>
              </a:rPr>
              <a:t>Define code for your operation</a:t>
            </a:r>
          </a:p>
          <a:p>
            <a:r>
              <a:rPr lang="en-US" dirty="0"/>
              <a:t>Provide hints to VTK-m for how your </a:t>
            </a:r>
            <a:r>
              <a:rPr lang="en-US" dirty="0" err="1"/>
              <a:t>worklet</a:t>
            </a:r>
            <a:r>
              <a:rPr lang="en-US" dirty="0"/>
              <a:t> will run</a:t>
            </a:r>
          </a:p>
        </p:txBody>
      </p:sp>
    </p:spTree>
    <p:extLst>
      <p:ext uri="{BB962C8B-B14F-4D97-AF65-F5344CB8AC3E}">
        <p14:creationId xmlns:p14="http://schemas.microsoft.com/office/powerpoint/2010/main" val="412719330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E97C-AB87-DE49-BCEC-E4A44D976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development: defining code for your operation</a:t>
            </a:r>
          </a:p>
        </p:txBody>
      </p:sp>
      <p:sp>
        <p:nvSpPr>
          <p:cNvPr id="3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0" y="1892162"/>
            <a:ext cx="10413107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...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Vec3f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FloatDefault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46461284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0" y="1906586"/>
            <a:ext cx="10413107" cy="348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Vec3f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FloatDefault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221072" y="4020671"/>
            <a:ext cx="4967753" cy="1359626"/>
            <a:chOff x="7221072" y="4020671"/>
            <a:chExt cx="4967753" cy="135962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278471" y="4198435"/>
              <a:ext cx="2910354" cy="1181862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Don’t forget that output parameters must be references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1072" y="4020671"/>
              <a:ext cx="2151528" cy="443753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6924160" y="4111897"/>
            <a:ext cx="4192913" cy="2259414"/>
            <a:chOff x="6924160" y="4111897"/>
            <a:chExt cx="4192913" cy="2259414"/>
          </a:xfrm>
        </p:grpSpPr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056D3B46-F017-0B40-9E97-0D5D6F6C53C3}"/>
                </a:ext>
              </a:extLst>
            </p:cNvPr>
            <p:cNvSpPr/>
            <p:nvPr/>
          </p:nvSpPr>
          <p:spPr>
            <a:xfrm>
              <a:off x="6924160" y="4111897"/>
              <a:ext cx="189333" cy="876962"/>
            </a:xfrm>
            <a:prstGeom prst="rightBrace">
              <a:avLst/>
            </a:prstGeom>
            <a:ln w="28575">
              <a:solidFill>
                <a:srgbClr val="C47A0E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B640B6-A4CF-874A-BC91-33D278B88F49}"/>
                </a:ext>
              </a:extLst>
            </p:cNvPr>
            <p:cNvSpPr txBox="1"/>
            <p:nvPr/>
          </p:nvSpPr>
          <p:spPr>
            <a:xfrm>
              <a:off x="7628126" y="5521848"/>
              <a:ext cx="3488947" cy="84946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The operating function of the worklet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F1F0F02-C34C-4746-A7DF-29360717581E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7113493" y="4550378"/>
              <a:ext cx="514633" cy="1396202"/>
            </a:xfrm>
            <a:prstGeom prst="straightConnector1">
              <a:avLst/>
            </a:prstGeom>
            <a:ln w="28575">
              <a:solidFill>
                <a:srgbClr val="C47A0E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439350" y="2907959"/>
            <a:ext cx="5512359" cy="668959"/>
            <a:chOff x="3439350" y="2907959"/>
            <a:chExt cx="5512359" cy="6689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E7A69F-5959-284D-AE62-F69EBFBB6AEE}"/>
                </a:ext>
              </a:extLst>
            </p:cNvPr>
            <p:cNvSpPr txBox="1"/>
            <p:nvPr/>
          </p:nvSpPr>
          <p:spPr>
            <a:xfrm>
              <a:off x="3439350" y="2907959"/>
              <a:ext cx="5512359" cy="525016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47A0E"/>
                  </a:solidFill>
                </a:rPr>
                <a:t>Use </a:t>
              </a:r>
              <a:r>
                <a:rPr lang="en-US" sz="2400" dirty="0">
                  <a:solidFill>
                    <a:srgbClr val="C47A0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operator()</a:t>
              </a:r>
              <a:r>
                <a:rPr lang="en-US" sz="2400" dirty="0">
                  <a:solidFill>
                    <a:srgbClr val="C47A0E"/>
                  </a:solidFill>
                </a:rPr>
                <a:t> for </a:t>
              </a:r>
              <a:r>
                <a:rPr lang="en-US" sz="2400" dirty="0" err="1">
                  <a:solidFill>
                    <a:srgbClr val="C47A0E"/>
                  </a:solidFill>
                </a:rPr>
                <a:t>functor</a:t>
              </a:r>
              <a:r>
                <a:rPr lang="en-US" sz="2400" dirty="0">
                  <a:solidFill>
                    <a:srgbClr val="C47A0E"/>
                  </a:solidFill>
                </a:rPr>
                <a:t> syntax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1435DA0-A220-7442-9D85-C96CF17388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4224" y="3302365"/>
              <a:ext cx="468228" cy="274553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9287742" y="2330476"/>
            <a:ext cx="2453154" cy="1488489"/>
            <a:chOff x="9287742" y="2330476"/>
            <a:chExt cx="2453154" cy="148848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013F88-E012-D84A-B7A2-67D0D7914764}"/>
                </a:ext>
              </a:extLst>
            </p:cNvPr>
            <p:cNvSpPr txBox="1"/>
            <p:nvPr/>
          </p:nvSpPr>
          <p:spPr>
            <a:xfrm>
              <a:off x="9287742" y="2330476"/>
              <a:ext cx="2453154" cy="1181862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Method must be </a:t>
              </a:r>
              <a:r>
                <a:rPr lang="en-US" dirty="0">
                  <a:latin typeface="Courier New" panose="02070309020205020404" pitchFamily="49" charset="0"/>
                  <a:cs typeface="Courier New" panose="02070309020205020404" pitchFamily="49" charset="0"/>
                </a:rPr>
                <a:t>const</a:t>
              </a:r>
              <a:r>
                <a:rPr lang="en-US" dirty="0"/>
                <a:t> (thread safety)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A12B3B3-D8A8-F641-88CA-966E9E625948}"/>
                </a:ext>
              </a:extLst>
            </p:cNvPr>
            <p:cNvCxnSpPr>
              <a:cxnSpLocks/>
            </p:cNvCxnSpPr>
            <p:nvPr/>
          </p:nvCxnSpPr>
          <p:spPr>
            <a:xfrm>
              <a:off x="10071847" y="3482341"/>
              <a:ext cx="0" cy="336624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-43573" y="2744280"/>
            <a:ext cx="3482923" cy="795927"/>
            <a:chOff x="-43573" y="2744280"/>
            <a:chExt cx="3482923" cy="7959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812021-B747-4A38-9070-6CE182AE6AED}"/>
                </a:ext>
              </a:extLst>
            </p:cNvPr>
            <p:cNvSpPr txBox="1"/>
            <p:nvPr/>
          </p:nvSpPr>
          <p:spPr>
            <a:xfrm>
              <a:off x="-43573" y="2744280"/>
              <a:ext cx="3482923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47A0E"/>
                  </a:solidFill>
                </a:rPr>
                <a:t>Specifies device code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6ABC656-A14B-40DF-B2FA-350ED28824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5404" y="3170467"/>
              <a:ext cx="290157" cy="369740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97F3E97C-AB87-DE49-BCEC-E4A44D97640C}"/>
              </a:ext>
            </a:extLst>
          </p:cNvPr>
          <p:cNvSpPr txBox="1">
            <a:spLocks/>
          </p:cNvSpPr>
          <p:nvPr/>
        </p:nvSpPr>
        <p:spPr bwMode="auto">
          <a:xfrm>
            <a:off x="518160" y="563880"/>
            <a:ext cx="1137513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/>
              <a:t>Worklet development: defining code for your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70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633FB-8069-3F4A-9526-087B86DE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VTKM_EXEC, VTKM_CONT, VTKM_EXEC_CONT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7F9C0-6040-604A-B91A-73804AAAC265}"/>
              </a:ext>
            </a:extLst>
          </p:cNvPr>
          <p:cNvSpPr txBox="1">
            <a:spLocks/>
          </p:cNvSpPr>
          <p:nvPr/>
        </p:nvSpPr>
        <p:spPr>
          <a:xfrm>
            <a:off x="729343" y="1737360"/>
            <a:ext cx="10532093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These are C macros that instruct compiler what architecture to compile for</a:t>
            </a:r>
          </a:p>
          <a:p>
            <a:pPr lvl="1"/>
            <a:r>
              <a:rPr lang="en-US" dirty="0"/>
              <a:t>VTKM_EXEC: execution environment</a:t>
            </a:r>
          </a:p>
          <a:p>
            <a:pPr lvl="1"/>
            <a:r>
              <a:rPr lang="en-US" dirty="0"/>
              <a:t>VTKM_CONT: control environment</a:t>
            </a:r>
          </a:p>
          <a:p>
            <a:pPr lvl="1"/>
            <a:r>
              <a:rPr lang="en-US" dirty="0"/>
              <a:t>VTKM_EXEC_CONT: both environments</a:t>
            </a:r>
          </a:p>
        </p:txBody>
      </p:sp>
    </p:spTree>
    <p:extLst>
      <p:ext uri="{BB962C8B-B14F-4D97-AF65-F5344CB8AC3E}">
        <p14:creationId xmlns:p14="http://schemas.microsoft.com/office/powerpoint/2010/main" val="254873186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components to developing a </a:t>
            </a:r>
            <a:r>
              <a:rPr lang="en-US" dirty="0" err="1"/>
              <a:t>worklet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Decide what parallel pattern to use</a:t>
            </a:r>
          </a:p>
          <a:p>
            <a:r>
              <a:rPr lang="en-US" dirty="0"/>
              <a:t>Define code for your operation</a:t>
            </a:r>
          </a:p>
          <a:p>
            <a:r>
              <a:rPr lang="en-US" dirty="0">
                <a:solidFill>
                  <a:srgbClr val="FF0000"/>
                </a:solidFill>
              </a:rPr>
              <a:t>Provide hints to VTK-m for how your </a:t>
            </a:r>
            <a:r>
              <a:rPr lang="en-US" dirty="0" err="1">
                <a:solidFill>
                  <a:srgbClr val="FF0000"/>
                </a:solidFill>
              </a:rPr>
              <a:t>worklet</a:t>
            </a:r>
            <a:r>
              <a:rPr lang="en-US" dirty="0">
                <a:solidFill>
                  <a:srgbClr val="FF0000"/>
                </a:solidFill>
              </a:rPr>
              <a:t> will run</a:t>
            </a:r>
          </a:p>
        </p:txBody>
      </p:sp>
    </p:spTree>
    <p:extLst>
      <p:ext uri="{BB962C8B-B14F-4D97-AF65-F5344CB8AC3E}">
        <p14:creationId xmlns:p14="http://schemas.microsoft.com/office/powerpoint/2010/main" val="258657642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0" y="1584386"/>
            <a:ext cx="10413107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inputVectors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outputMagnitudes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Vec3f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FloatDefault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84377" y="2553728"/>
            <a:ext cx="3331065" cy="775571"/>
            <a:chOff x="984377" y="2553728"/>
            <a:chExt cx="3331065" cy="7755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D3A93-9262-4B4B-9C17-E62E700B1957}"/>
                </a:ext>
              </a:extLst>
            </p:cNvPr>
            <p:cNvSpPr txBox="1"/>
            <p:nvPr/>
          </p:nvSpPr>
          <p:spPr>
            <a:xfrm>
              <a:off x="984377" y="2812234"/>
              <a:ext cx="3331065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/>
                <a:t>Defines signature</a:t>
              </a:r>
              <a:endParaRPr lang="en-US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296AF72-6A3C-6842-8CE0-69A90EFA46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9909" y="2553728"/>
              <a:ext cx="0" cy="386826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715356" y="1833145"/>
            <a:ext cx="2257159" cy="1582043"/>
            <a:chOff x="5715356" y="1833145"/>
            <a:chExt cx="2257159" cy="158204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82384F-81CC-4CBE-84D6-A3DBC427A263}"/>
                </a:ext>
              </a:extLst>
            </p:cNvPr>
            <p:cNvSpPr txBox="1"/>
            <p:nvPr/>
          </p:nvSpPr>
          <p:spPr>
            <a:xfrm>
              <a:off x="5715356" y="1833145"/>
              <a:ext cx="2257159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Input Array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E8BB5A-610B-4ADA-9943-1F48EA2885FD}"/>
                </a:ext>
              </a:extLst>
            </p:cNvPr>
            <p:cNvSpPr txBox="1"/>
            <p:nvPr/>
          </p:nvSpPr>
          <p:spPr>
            <a:xfrm>
              <a:off x="5715356" y="2898123"/>
              <a:ext cx="2257159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Output Array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B098C19-41C3-4DEF-8AFE-2BB0403A2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1636" y="2210348"/>
              <a:ext cx="138145" cy="13986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F215E17-A0CE-425D-B3B8-E56AE51D91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27154" y="2848455"/>
              <a:ext cx="126175" cy="171040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97F3E97C-AB87-DE49-BCEC-E4A44D976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development: </a:t>
            </a:r>
            <a:br>
              <a:rPr lang="en-US" dirty="0"/>
            </a:br>
            <a:r>
              <a:rPr lang="en-US" dirty="0"/>
              <a:t>         providing hints to VTK-m for how your </a:t>
            </a:r>
            <a:r>
              <a:rPr lang="en-US" dirty="0" err="1"/>
              <a:t>worklet</a:t>
            </a:r>
            <a:r>
              <a:rPr lang="en-US" dirty="0"/>
              <a:t> will run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340429" y="5429964"/>
            <a:ext cx="7652658" cy="10622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The VTK-m team is actively exploring ways to simplify this </a:t>
            </a:r>
            <a:r>
              <a:rPr lang="en-US" sz="2000"/>
              <a:t>step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(get audience feedback in Q&amp;A?)</a:t>
            </a:r>
          </a:p>
        </p:txBody>
      </p:sp>
    </p:spTree>
    <p:extLst>
      <p:ext uri="{BB962C8B-B14F-4D97-AF65-F5344CB8AC3E}">
        <p14:creationId xmlns:p14="http://schemas.microsoft.com/office/powerpoint/2010/main" val="52765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E97C-AB87-DE49-BCEC-E4A44D976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5255"/>
            <a:ext cx="11375136" cy="914400"/>
          </a:xfrm>
        </p:spPr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Example: Putting It All Together</a:t>
            </a:r>
          </a:p>
        </p:txBody>
      </p:sp>
      <p:sp>
        <p:nvSpPr>
          <p:cNvPr id="3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0" y="1584386"/>
            <a:ext cx="10413107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inputVectors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outputMagnitudes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Vec3f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FloatDefault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79D9F-F2B2-C348-9DBB-CFA5F4320390}"/>
              </a:ext>
            </a:extLst>
          </p:cNvPr>
          <p:cNvSpPr txBox="1"/>
          <p:nvPr/>
        </p:nvSpPr>
        <p:spPr>
          <a:xfrm>
            <a:off x="9278471" y="4198435"/>
            <a:ext cx="2910354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Don’t forget that output parameters must be references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7A5A6EA-ACD2-4149-9444-9418A4105C1C}"/>
              </a:ext>
            </a:extLst>
          </p:cNvPr>
          <p:cNvCxnSpPr>
            <a:cxnSpLocks/>
          </p:cNvCxnSpPr>
          <p:nvPr/>
        </p:nvCxnSpPr>
        <p:spPr>
          <a:xfrm flipH="1" flipV="1">
            <a:off x="7221072" y="4020671"/>
            <a:ext cx="2151528" cy="443753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Brace 6">
            <a:extLst>
              <a:ext uri="{FF2B5EF4-FFF2-40B4-BE49-F238E27FC236}">
                <a16:creationId xmlns:a16="http://schemas.microsoft.com/office/drawing/2014/main" id="{056D3B46-F017-0B40-9E97-0D5D6F6C53C3}"/>
              </a:ext>
            </a:extLst>
          </p:cNvPr>
          <p:cNvSpPr/>
          <p:nvPr/>
        </p:nvSpPr>
        <p:spPr>
          <a:xfrm>
            <a:off x="6924160" y="4111897"/>
            <a:ext cx="189333" cy="876962"/>
          </a:xfrm>
          <a:prstGeom prst="rightBrace">
            <a:avLst/>
          </a:prstGeom>
          <a:ln w="28575">
            <a:solidFill>
              <a:srgbClr val="C47A0E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640B6-A4CF-874A-BC91-33D278B88F49}"/>
              </a:ext>
            </a:extLst>
          </p:cNvPr>
          <p:cNvSpPr txBox="1"/>
          <p:nvPr/>
        </p:nvSpPr>
        <p:spPr>
          <a:xfrm>
            <a:off x="7628126" y="5521848"/>
            <a:ext cx="3488947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The operating function of the worklet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1F0F02-C34C-4746-A7DF-29360717581E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7113493" y="4550378"/>
            <a:ext cx="514633" cy="1396202"/>
          </a:xfrm>
          <a:prstGeom prst="straightConnector1">
            <a:avLst/>
          </a:prstGeom>
          <a:ln w="28575">
            <a:solidFill>
              <a:srgbClr val="C47A0E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E7A69F-5959-284D-AE62-F69EBFBB6AEE}"/>
              </a:ext>
            </a:extLst>
          </p:cNvPr>
          <p:cNvSpPr txBox="1"/>
          <p:nvPr/>
        </p:nvSpPr>
        <p:spPr>
          <a:xfrm>
            <a:off x="3439350" y="2907959"/>
            <a:ext cx="5512359" cy="525016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47A0E"/>
                </a:solidFill>
              </a:rPr>
              <a:t>Use </a:t>
            </a:r>
            <a:r>
              <a:rPr lang="en-US" sz="2400" dirty="0">
                <a:solidFill>
                  <a:srgbClr val="C47A0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operator()</a:t>
            </a:r>
            <a:r>
              <a:rPr lang="en-US" sz="2400" dirty="0">
                <a:solidFill>
                  <a:srgbClr val="C47A0E"/>
                </a:solidFill>
              </a:rPr>
              <a:t> for </a:t>
            </a:r>
            <a:r>
              <a:rPr lang="en-US" sz="2400" dirty="0" err="1">
                <a:solidFill>
                  <a:srgbClr val="C47A0E"/>
                </a:solidFill>
              </a:rPr>
              <a:t>functor</a:t>
            </a:r>
            <a:r>
              <a:rPr lang="en-US" sz="2400" dirty="0">
                <a:solidFill>
                  <a:srgbClr val="C47A0E"/>
                </a:solidFill>
              </a:rPr>
              <a:t> syntax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435DA0-A220-7442-9D85-C96CF17388C8}"/>
              </a:ext>
            </a:extLst>
          </p:cNvPr>
          <p:cNvCxnSpPr>
            <a:cxnSpLocks/>
          </p:cNvCxnSpPr>
          <p:nvPr/>
        </p:nvCxnSpPr>
        <p:spPr>
          <a:xfrm flipH="1">
            <a:off x="4094224" y="3302365"/>
            <a:ext cx="468228" cy="274553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5013F88-E012-D84A-B7A2-67D0D7914764}"/>
              </a:ext>
            </a:extLst>
          </p:cNvPr>
          <p:cNvSpPr txBox="1"/>
          <p:nvPr/>
        </p:nvSpPr>
        <p:spPr>
          <a:xfrm>
            <a:off x="9287742" y="2330476"/>
            <a:ext cx="2453154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Method must be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dirty="0"/>
              <a:t> (thread safety)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12B3B3-D8A8-F641-88CA-966E9E625948}"/>
              </a:ext>
            </a:extLst>
          </p:cNvPr>
          <p:cNvCxnSpPr>
            <a:cxnSpLocks/>
          </p:cNvCxnSpPr>
          <p:nvPr/>
        </p:nvCxnSpPr>
        <p:spPr>
          <a:xfrm>
            <a:off x="10071847" y="3482341"/>
            <a:ext cx="0" cy="336624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7FD3A93-9262-4B4B-9C17-E62E700B1957}"/>
              </a:ext>
            </a:extLst>
          </p:cNvPr>
          <p:cNvSpPr txBox="1"/>
          <p:nvPr/>
        </p:nvSpPr>
        <p:spPr>
          <a:xfrm>
            <a:off x="9049517" y="1392131"/>
            <a:ext cx="2251449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Defines input arrays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96AF72-6A3C-6842-8CE0-69A90EFA46D4}"/>
              </a:ext>
            </a:extLst>
          </p:cNvPr>
          <p:cNvCxnSpPr>
            <a:cxnSpLocks/>
          </p:cNvCxnSpPr>
          <p:nvPr/>
        </p:nvCxnSpPr>
        <p:spPr>
          <a:xfrm flipH="1">
            <a:off x="8296836" y="2097742"/>
            <a:ext cx="847164" cy="402358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CB20215-982D-0540-850F-5FAC284076E7}"/>
              </a:ext>
            </a:extLst>
          </p:cNvPr>
          <p:cNvSpPr txBox="1"/>
          <p:nvPr/>
        </p:nvSpPr>
        <p:spPr>
          <a:xfrm>
            <a:off x="4741021" y="762648"/>
            <a:ext cx="3555815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Defines worklet pattern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5B5821-C0B5-7E45-B0BB-7402ADA33B21}"/>
              </a:ext>
            </a:extLst>
          </p:cNvPr>
          <p:cNvCxnSpPr>
            <a:cxnSpLocks/>
          </p:cNvCxnSpPr>
          <p:nvPr/>
        </p:nvCxnSpPr>
        <p:spPr>
          <a:xfrm>
            <a:off x="6924160" y="1183341"/>
            <a:ext cx="0" cy="479163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812021-B747-4A38-9070-6CE182AE6AED}"/>
              </a:ext>
            </a:extLst>
          </p:cNvPr>
          <p:cNvSpPr txBox="1"/>
          <p:nvPr/>
        </p:nvSpPr>
        <p:spPr>
          <a:xfrm>
            <a:off x="-43573" y="2744280"/>
            <a:ext cx="3482923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47A0E"/>
                </a:solidFill>
              </a:rPr>
              <a:t>Specifies device code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ABC656-A14B-40DF-B2FA-350ED28824A4}"/>
              </a:ext>
            </a:extLst>
          </p:cNvPr>
          <p:cNvCxnSpPr>
            <a:cxnSpLocks/>
          </p:cNvCxnSpPr>
          <p:nvPr/>
        </p:nvCxnSpPr>
        <p:spPr>
          <a:xfrm flipH="1">
            <a:off x="1195404" y="3170467"/>
            <a:ext cx="290157" cy="369740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871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Use Cases /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967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/>
              <a:t>Worklet called </a:t>
            </a:r>
            <a:r>
              <a:rPr lang="en-US" dirty="0" err="1"/>
              <a:t>ComputeMagnitude</a:t>
            </a:r>
            <a:endParaRPr lang="en-US" dirty="0"/>
          </a:p>
          <a:p>
            <a:pPr lvl="1"/>
            <a:r>
              <a:rPr lang="en-US" dirty="0"/>
              <a:t>Uses </a:t>
            </a:r>
            <a:r>
              <a:rPr lang="en-US" dirty="0" err="1"/>
              <a:t>MapField</a:t>
            </a:r>
            <a:r>
              <a:rPr lang="en-US" dirty="0"/>
              <a:t> pattern</a:t>
            </a:r>
          </a:p>
          <a:p>
            <a:r>
              <a:rPr lang="en-US" dirty="0">
                <a:solidFill>
                  <a:srgbClr val="FF0000"/>
                </a:solidFill>
              </a:rPr>
              <a:t>Filter called </a:t>
            </a:r>
            <a:r>
              <a:rPr lang="en-US" dirty="0" err="1">
                <a:solidFill>
                  <a:srgbClr val="FF0000"/>
                </a:solidFill>
              </a:rPr>
              <a:t>FieldMagnitude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Uses Magnitude worklet</a:t>
            </a:r>
          </a:p>
          <a:p>
            <a:r>
              <a:rPr lang="en-US" dirty="0"/>
              <a:t>Main function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FieldMagnitudeFilter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7745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135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...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90902" y="417502"/>
            <a:ext cx="3140874" cy="5116736"/>
            <a:chOff x="5517563" y="2551101"/>
            <a:chExt cx="3140874" cy="511673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5517563" y="4159184"/>
              <a:ext cx="3140874" cy="350865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This tutorial hasn’t discussed the base types for filters.</a:t>
              </a:r>
            </a:p>
            <a:p>
              <a:endParaRPr lang="en-US" dirty="0"/>
            </a:p>
            <a:p>
              <a:r>
                <a:rPr lang="en-US" dirty="0"/>
                <a:t>There are three base types.</a:t>
              </a:r>
            </a:p>
            <a:p>
              <a:endParaRPr lang="en-US" dirty="0"/>
            </a:p>
            <a:p>
              <a:r>
                <a:rPr lang="en-US" dirty="0"/>
                <a:t>This is the base type for a filter that operates on a field.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4947" y="2551101"/>
              <a:ext cx="803953" cy="177428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8256968" y="417502"/>
            <a:ext cx="2910354" cy="4877694"/>
            <a:chOff x="5765895" y="2291547"/>
            <a:chExt cx="2910354" cy="487769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5765895" y="4325386"/>
              <a:ext cx="2910354" cy="284385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This is the “curiously recurring template pattern.”</a:t>
              </a:r>
            </a:p>
            <a:p>
              <a:endParaRPr lang="en-US" dirty="0"/>
            </a:p>
            <a:p>
              <a:r>
                <a:rPr lang="en-US" dirty="0"/>
                <a:t>Familiar to those that do a lot of template programming.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3070" y="2291547"/>
              <a:ext cx="841877" cy="2033836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92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1908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: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using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SupportedTypes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= 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ListTagBase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Vec3f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...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45863" y="1440759"/>
            <a:ext cx="7552765" cy="2789944"/>
            <a:chOff x="4960353" y="2551101"/>
            <a:chExt cx="7552765" cy="278994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4960353" y="4491582"/>
              <a:ext cx="7552765" cy="84946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Declare the types this filter can work with</a:t>
              </a:r>
            </a:p>
            <a:p>
              <a:r>
                <a:rPr lang="en-US" dirty="0"/>
                <a:t>This filter will work on Vec3f (vectors of 3 floats)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4947" y="2551101"/>
              <a:ext cx="803953" cy="177428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63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3847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: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using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SupportedTypes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= 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ListTagBase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Vec3f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template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,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VTKM_CONT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DoExecute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-US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)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  ...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}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87143" y="1809753"/>
            <a:ext cx="5691308" cy="517065"/>
            <a:chOff x="7701633" y="2920095"/>
            <a:chExt cx="5691308" cy="5170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3" y="2920095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/>
                <a:t>Method name</a:t>
              </a: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7701633" y="3026230"/>
              <a:ext cx="1981200" cy="152398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094411" y="648690"/>
            <a:ext cx="6215412" cy="1181862"/>
            <a:chOff x="7177529" y="2587697"/>
            <a:chExt cx="6215412" cy="118186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8975261" y="2587697"/>
              <a:ext cx="4417680" cy="1181862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Method templates:</a:t>
              </a:r>
            </a:p>
            <a:p>
              <a:r>
                <a:rPr lang="en-US" u="sng" dirty="0" err="1">
                  <a:solidFill>
                    <a:srgbClr val="FF0000"/>
                  </a:solidFill>
                </a:rPr>
                <a:t>ArrayHandleType</a:t>
              </a:r>
              <a:r>
                <a:rPr lang="en-US" u="sng" dirty="0">
                  <a:solidFill>
                    <a:srgbClr val="FF0000"/>
                  </a:solidFill>
                </a:rPr>
                <a:t> ... ????</a:t>
              </a:r>
            </a:p>
            <a:p>
              <a:r>
                <a:rPr lang="en-US" dirty="0"/>
                <a:t>Policy is internal for VTK-m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7529" y="3252494"/>
              <a:ext cx="1667103" cy="184666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614057" y="2234498"/>
            <a:ext cx="4147457" cy="835674"/>
            <a:chOff x="9245484" y="2601486"/>
            <a:chExt cx="4147457" cy="835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3" y="2920095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Return type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45484" y="2601486"/>
              <a:ext cx="437349" cy="57714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67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633FB-8069-3F4A-9526-087B86DE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Handles in VTK-m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7F9C0-6040-604A-B91A-73804AAAC265}"/>
              </a:ext>
            </a:extLst>
          </p:cNvPr>
          <p:cNvSpPr txBox="1">
            <a:spLocks/>
          </p:cNvSpPr>
          <p:nvPr/>
        </p:nvSpPr>
        <p:spPr>
          <a:xfrm>
            <a:off x="729344" y="1737360"/>
            <a:ext cx="5573486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 are many types of array handles, used for different circumstances</a:t>
            </a:r>
          </a:p>
          <a:p>
            <a:pPr lvl="1"/>
            <a:r>
              <a:rPr lang="en-US" dirty="0">
                <a:sym typeface="Wingdings"/>
              </a:rPr>
              <a:t> save performance or memory</a:t>
            </a:r>
            <a:endParaRPr lang="en-US" dirty="0"/>
          </a:p>
          <a:p>
            <a:r>
              <a:rPr lang="en-US" dirty="0"/>
              <a:t>For the most part, developers can ignore the variants</a:t>
            </a:r>
          </a:p>
          <a:p>
            <a:r>
              <a:rPr lang="en-US" dirty="0"/>
              <a:t>(but we do need to add a template argument)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27F9C0-6040-604A-B91A-73804AAAC265}"/>
              </a:ext>
            </a:extLst>
          </p:cNvPr>
          <p:cNvSpPr txBox="1">
            <a:spLocks/>
          </p:cNvSpPr>
          <p:nvPr/>
        </p:nvSpPr>
        <p:spPr>
          <a:xfrm>
            <a:off x="5736772" y="0"/>
            <a:ext cx="5573486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27F9C0-6040-604A-B91A-73804AAAC265}"/>
              </a:ext>
            </a:extLst>
          </p:cNvPr>
          <p:cNvSpPr txBox="1">
            <a:spLocks/>
          </p:cNvSpPr>
          <p:nvPr/>
        </p:nvSpPr>
        <p:spPr>
          <a:xfrm>
            <a:off x="6868886" y="628106"/>
            <a:ext cx="5573486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ConstantArrays</a:t>
            </a:r>
            <a:endParaRPr lang="de-DE" dirty="0"/>
          </a:p>
          <a:p>
            <a:r>
              <a:rPr lang="de-DE" dirty="0" err="1"/>
              <a:t>CountingArrays</a:t>
            </a:r>
            <a:endParaRPr lang="de-DE" dirty="0"/>
          </a:p>
          <a:p>
            <a:r>
              <a:rPr lang="de-DE" dirty="0" err="1"/>
              <a:t>CastArrays</a:t>
            </a:r>
            <a:endParaRPr lang="de-DE" dirty="0"/>
          </a:p>
          <a:p>
            <a:r>
              <a:rPr lang="de-DE" dirty="0" err="1"/>
              <a:t>DiscardArrays</a:t>
            </a:r>
            <a:endParaRPr lang="de-DE" dirty="0"/>
          </a:p>
          <a:p>
            <a:r>
              <a:rPr lang="de-DE" dirty="0" err="1"/>
              <a:t>PermutedArrays</a:t>
            </a:r>
            <a:endParaRPr lang="de-DE" dirty="0"/>
          </a:p>
          <a:p>
            <a:r>
              <a:rPr lang="de-DE" dirty="0" err="1"/>
              <a:t>ZippedArrays</a:t>
            </a:r>
            <a:endParaRPr lang="de-DE" dirty="0"/>
          </a:p>
          <a:p>
            <a:r>
              <a:rPr lang="de-DE" dirty="0" err="1"/>
              <a:t>CoordinateSystemArrays</a:t>
            </a:r>
            <a:endParaRPr lang="de-DE" dirty="0"/>
          </a:p>
          <a:p>
            <a:r>
              <a:rPr lang="de-DE" dirty="0" err="1"/>
              <a:t>CompositeVectorArrays</a:t>
            </a:r>
            <a:endParaRPr lang="de-DE" dirty="0"/>
          </a:p>
          <a:p>
            <a:r>
              <a:rPr lang="de-DE" dirty="0" err="1"/>
              <a:t>ExtractComponentArrays</a:t>
            </a:r>
            <a:endParaRPr lang="de-DE" dirty="0"/>
          </a:p>
          <a:p>
            <a:r>
              <a:rPr lang="de-DE" dirty="0" err="1"/>
              <a:t>SwizzleArrays</a:t>
            </a:r>
            <a:endParaRPr lang="de-DE" dirty="0"/>
          </a:p>
          <a:p>
            <a:r>
              <a:rPr lang="de-DE" dirty="0" err="1"/>
              <a:t>GroupedVectorArrays</a:t>
            </a:r>
            <a:endParaRPr lang="de-DE" dirty="0"/>
          </a:p>
          <a:p>
            <a:r>
              <a:rPr lang="mr-IN" dirty="0">
                <a:effectLst/>
              </a:rPr>
              <a:t>…</a:t>
            </a:r>
            <a:endParaRPr lang="de-D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2308564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440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: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using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SupportedTypes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= 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ListTagBase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Vec3f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template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,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VTKM_CONT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DoExecute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inDataSet,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inField,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FieldMetadata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fieldMetadata,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&gt;)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-US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...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}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80314" y="1616535"/>
            <a:ext cx="5669537" cy="582379"/>
            <a:chOff x="7494804" y="2726877"/>
            <a:chExt cx="5669537" cy="58237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454233" y="2726877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Data set </a:t>
              </a:r>
              <a:r>
                <a:rPr lang="en-US"/>
                <a:t>to operate on</a:t>
              </a:r>
              <a:endParaRPr lang="en-US" dirty="0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4804" y="3178628"/>
              <a:ext cx="2188029" cy="130628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007429" y="2095305"/>
            <a:ext cx="6551280" cy="849463"/>
            <a:chOff x="6841662" y="2753896"/>
            <a:chExt cx="6551280" cy="8494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753896"/>
              <a:ext cx="3710108" cy="84946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/>
                <a:t>Field within that data set to operate on</a:t>
              </a: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41662" y="3096991"/>
              <a:ext cx="2841172" cy="81637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399314" y="2944768"/>
            <a:ext cx="6235595" cy="811249"/>
            <a:chOff x="7157347" y="2625911"/>
            <a:chExt cx="6235595" cy="8112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920095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Stuff VTK-m needs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7347" y="2625911"/>
              <a:ext cx="2525487" cy="552718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15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7448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: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using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SupportedTypes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= 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ListTagBase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Vec3f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template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,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VTKM_CONT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DoExecute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inDataSet,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inField,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FieldMetadata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fieldMetadata,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&gt;)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FloatDefault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 outField;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this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-&gt;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Invoke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ComputeMagnitude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{}, inField, outField);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std::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string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outFieldName =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this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-&gt;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GetOutputFieldName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();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if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(outFieldName == </a:t>
            </a:r>
            <a:r>
              <a:rPr lang="en" dirty="0">
                <a:solidFill>
                  <a:srgbClr val="388E3C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""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)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  outFieldName = fieldMetadata.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GetName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() + </a:t>
            </a:r>
            <a:r>
              <a:rPr lang="en" dirty="0">
                <a:solidFill>
                  <a:srgbClr val="388E3C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"_magnitude"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}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return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CreateResult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  inDataSet, outField, outFieldName, fieldMetadata);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}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4411" y="2203980"/>
            <a:ext cx="5682013" cy="1116163"/>
            <a:chOff x="7710929" y="2595864"/>
            <a:chExt cx="5682013" cy="11161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595864"/>
              <a:ext cx="3710108" cy="84946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Make our output array (</a:t>
              </a:r>
              <a:r>
                <a:rPr lang="en-US" dirty="0" err="1"/>
                <a:t>ArrayHandle</a:t>
              </a:r>
              <a:r>
                <a:rPr lang="en-US" dirty="0"/>
                <a:t>!)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0929" y="3178628"/>
              <a:ext cx="1971905" cy="533399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739745" y="3742720"/>
            <a:ext cx="4449080" cy="517065"/>
            <a:chOff x="8943862" y="2762063"/>
            <a:chExt cx="4449080" cy="5170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762063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Invoke our </a:t>
              </a:r>
              <a:r>
                <a:rPr lang="en-US" dirty="0" err="1"/>
                <a:t>worklet</a:t>
              </a: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8943862" y="2862564"/>
              <a:ext cx="738972" cy="15803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464629" y="5226073"/>
            <a:ext cx="6539139" cy="1514261"/>
            <a:chOff x="6853803" y="2263466"/>
            <a:chExt cx="6539139" cy="151426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263466"/>
              <a:ext cx="3710108" cy="1514261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Use VTK-m method to</a:t>
              </a:r>
            </a:p>
            <a:p>
              <a:r>
                <a:rPr lang="en-US" dirty="0"/>
                <a:t>create output </a:t>
              </a:r>
              <a:r>
                <a:rPr lang="en-US" dirty="0" err="1"/>
                <a:t>DataSet</a:t>
              </a:r>
              <a:r>
                <a:rPr lang="en-US" dirty="0"/>
                <a:t> from </a:t>
              </a:r>
              <a:r>
                <a:rPr lang="en-US" dirty="0" err="1"/>
                <a:t>inDataSet</a:t>
              </a:r>
              <a:r>
                <a:rPr lang="en-US" dirty="0"/>
                <a:t> and our new field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53803" y="3020595"/>
              <a:ext cx="2829031" cy="1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37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/>
              <a:t>Worklet called </a:t>
            </a:r>
            <a:r>
              <a:rPr lang="en-US" dirty="0" err="1"/>
              <a:t>ComputeMagnitude</a:t>
            </a:r>
            <a:endParaRPr lang="en-US" dirty="0"/>
          </a:p>
          <a:p>
            <a:pPr lvl="1"/>
            <a:r>
              <a:rPr lang="en-US" dirty="0"/>
              <a:t>Uses </a:t>
            </a:r>
            <a:r>
              <a:rPr lang="en-US" dirty="0" err="1"/>
              <a:t>MapField</a:t>
            </a:r>
            <a:r>
              <a:rPr lang="en-US" dirty="0"/>
              <a:t> pattern</a:t>
            </a:r>
          </a:p>
          <a:p>
            <a:r>
              <a:rPr lang="en-US" dirty="0"/>
              <a:t>Filter called </a:t>
            </a:r>
            <a:r>
              <a:rPr lang="en-US" dirty="0" err="1"/>
              <a:t>FieldMagnitude</a:t>
            </a:r>
            <a:endParaRPr lang="en-US" dirty="0"/>
          </a:p>
          <a:p>
            <a:pPr lvl="1"/>
            <a:r>
              <a:rPr lang="en-US" dirty="0"/>
              <a:t>Uses Magnitude worklet</a:t>
            </a:r>
          </a:p>
          <a:p>
            <a:r>
              <a:rPr lang="en-US" dirty="0">
                <a:solidFill>
                  <a:srgbClr val="FF0000"/>
                </a:solidFill>
              </a:rPr>
              <a:t>Main function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Uses </a:t>
            </a:r>
            <a:r>
              <a:rPr lang="en-US" dirty="0" err="1">
                <a:solidFill>
                  <a:srgbClr val="FF0000"/>
                </a:solidFill>
              </a:rPr>
              <a:t>FieldMagnitudeFilter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4399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-1" y="893"/>
            <a:ext cx="12188825" cy="6856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main(</a:t>
            </a: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argc, </a:t>
            </a: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char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** argv)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auto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opts =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InitializeOptions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DefaultAnyDevice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InitializeResult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config =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Initialize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(argc, argv, opts);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vtkm::io::reader::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VTKDataSetReader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reader(</a:t>
            </a:r>
            <a:r>
              <a:rPr lang="en" sz="2000" dirty="0">
                <a:solidFill>
                  <a:srgbClr val="388E3C"/>
                </a:solidFill>
                <a:latin typeface="Courier New"/>
                <a:ea typeface="Courier New"/>
                <a:cs typeface="Courier New"/>
                <a:sym typeface="Courier New"/>
              </a:rPr>
              <a:t>"data/kitchen.vtk"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ds_from_file = reader.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ReadDataSet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vtkm::filter::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Gradient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grad;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grad.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SetActiveField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2000" dirty="0">
                <a:solidFill>
                  <a:srgbClr val="388E3C"/>
                </a:solidFill>
                <a:latin typeface="Courier New"/>
                <a:ea typeface="Courier New"/>
                <a:cs typeface="Courier New"/>
                <a:sym typeface="Courier New"/>
              </a:rPr>
              <a:t>"c1"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ds_from_grad = grad.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Execute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(ds_from_file);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FieldMagnitude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mag;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mag.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SetActiveField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2000" dirty="0">
                <a:solidFill>
                  <a:srgbClr val="388E3C"/>
                </a:solidFill>
                <a:latin typeface="Courier New"/>
                <a:ea typeface="Courier New"/>
                <a:cs typeface="Courier New"/>
                <a:sym typeface="Courier New"/>
              </a:rPr>
              <a:t>"Gradients"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mag_grad = mag.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Execute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(ds_from_grad);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vtkm::io::writer::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VTKDataSetWriter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writer(</a:t>
            </a:r>
            <a:r>
              <a:rPr lang="en" sz="2000" dirty="0">
                <a:solidFill>
                  <a:srgbClr val="388E3C"/>
                </a:solidFill>
                <a:latin typeface="Courier New"/>
                <a:ea typeface="Courier New"/>
                <a:cs typeface="Courier New"/>
                <a:sym typeface="Courier New"/>
              </a:rPr>
              <a:t>"out_mag_grad.vtk"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writer.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WriteDataSet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(mag_grad);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2000" dirty="0">
                <a:solidFill>
                  <a:srgbClr val="C53929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1543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Hands-On #1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Modify code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 err="1"/>
              <a:t>Worklet</a:t>
            </a:r>
            <a:r>
              <a:rPr lang="en-US" dirty="0"/>
              <a:t> currently calculates magnitude of a vector</a:t>
            </a:r>
          </a:p>
          <a:p>
            <a:r>
              <a:rPr lang="en-US" dirty="0"/>
              <a:t>Instead, modify </a:t>
            </a:r>
            <a:r>
              <a:rPr lang="en-US" dirty="0" err="1"/>
              <a:t>worket</a:t>
            </a:r>
            <a:r>
              <a:rPr lang="en-US" dirty="0"/>
              <a:t> to calculate the maximum component.</a:t>
            </a:r>
          </a:p>
        </p:txBody>
      </p:sp>
    </p:spTree>
    <p:extLst>
      <p:ext uri="{BB962C8B-B14F-4D97-AF65-F5344CB8AC3E}">
        <p14:creationId xmlns:p14="http://schemas.microsoft.com/office/powerpoint/2010/main" val="2851342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72916"/>
            <a:ext cx="11369809" cy="5182728"/>
          </a:xfrm>
        </p:spPr>
        <p:txBody>
          <a:bodyPr/>
          <a:lstStyle/>
          <a:p>
            <a:r>
              <a:rPr lang="en-US" sz="2000" dirty="0"/>
              <a:t>Usage: </a:t>
            </a:r>
          </a:p>
          <a:p>
            <a:pPr lvl="1"/>
            <a:r>
              <a:rPr lang="en-US" dirty="0"/>
              <a:t>use VTK-m via </a:t>
            </a:r>
            <a:r>
              <a:rPr lang="en-US" dirty="0" err="1"/>
              <a:t>ParaView</a:t>
            </a:r>
            <a:r>
              <a:rPr lang="en-US" dirty="0"/>
              <a:t>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</a:t>
            </a:r>
          </a:p>
          <a:p>
            <a:pPr lvl="1"/>
            <a:r>
              <a:rPr lang="en-US" dirty="0"/>
              <a:t>use VTK-m directly as a library</a:t>
            </a:r>
          </a:p>
          <a:p>
            <a:r>
              <a:rPr lang="en-US" sz="2000" dirty="0"/>
              <a:t>Development:</a:t>
            </a:r>
          </a:p>
          <a:p>
            <a:pPr lvl="1"/>
            <a:r>
              <a:rPr lang="en-US" dirty="0"/>
              <a:t>Deploy algorithms that can be used by many people</a:t>
            </a:r>
          </a:p>
          <a:p>
            <a:pPr lvl="1"/>
            <a:r>
              <a:rPr lang="en-US" dirty="0"/>
              <a:t>Do research on many-core visualization performance</a:t>
            </a:r>
          </a:p>
          <a:p>
            <a:pPr lvl="1"/>
            <a:r>
              <a:rPr lang="en-US" dirty="0"/>
              <a:t>Do visualization research &amp; want fast path to running on many-core devices</a:t>
            </a:r>
          </a:p>
        </p:txBody>
      </p:sp>
    </p:spTree>
    <p:extLst>
      <p:ext uri="{BB962C8B-B14F-4D97-AF65-F5344CB8AC3E}">
        <p14:creationId xmlns:p14="http://schemas.microsoft.com/office/powerpoint/2010/main" val="10063083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>
                <a:solidFill>
                  <a:srgbClr val="FF0000"/>
                </a:solidFill>
              </a:rPr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656" y="3237686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3371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2FD8-DFB5-F44B-97F8-47EB79FA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8" y="2971800"/>
            <a:ext cx="11372473" cy="914400"/>
          </a:xfrm>
        </p:spPr>
        <p:txBody>
          <a:bodyPr/>
          <a:lstStyle/>
          <a:p>
            <a:r>
              <a:rPr lang="en-US" dirty="0"/>
              <a:t>More Advanced Algorithm #1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81407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2D76-143B-AA46-BE90-4DDD38ED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Motivating Example: Average Point Data to Cells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6461D-F124-F441-A82E-9E0D3D89F6B6}"/>
              </a:ext>
            </a:extLst>
          </p:cNvPr>
          <p:cNvCxnSpPr>
            <a:cxnSpLocks/>
          </p:cNvCxnSpPr>
          <p:nvPr/>
        </p:nvCxnSpPr>
        <p:spPr>
          <a:xfrm>
            <a:off x="5302250" y="1625600"/>
            <a:ext cx="1819312" cy="1042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6EFD29-46F0-824E-9507-2A9177748F0E}"/>
              </a:ext>
            </a:extLst>
          </p:cNvPr>
          <p:cNvCxnSpPr>
            <a:cxnSpLocks/>
          </p:cNvCxnSpPr>
          <p:nvPr/>
        </p:nvCxnSpPr>
        <p:spPr>
          <a:xfrm flipH="1">
            <a:off x="6861976" y="2667896"/>
            <a:ext cx="259586" cy="1522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B62A26-BD20-1049-A726-2A095CAC87C8}"/>
              </a:ext>
            </a:extLst>
          </p:cNvPr>
          <p:cNvCxnSpPr>
            <a:cxnSpLocks/>
          </p:cNvCxnSpPr>
          <p:nvPr/>
        </p:nvCxnSpPr>
        <p:spPr>
          <a:xfrm>
            <a:off x="5009322" y="4098364"/>
            <a:ext cx="1852654" cy="917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F8536F-1301-F94C-947D-8573B86EE011}"/>
              </a:ext>
            </a:extLst>
          </p:cNvPr>
          <p:cNvCxnSpPr>
            <a:cxnSpLocks/>
          </p:cNvCxnSpPr>
          <p:nvPr/>
        </p:nvCxnSpPr>
        <p:spPr>
          <a:xfrm flipV="1">
            <a:off x="1994560" y="4098364"/>
            <a:ext cx="3014762" cy="5000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0EA875-1786-544C-BD8D-5E472AB09AFA}"/>
              </a:ext>
            </a:extLst>
          </p:cNvPr>
          <p:cNvCxnSpPr>
            <a:cxnSpLocks/>
          </p:cNvCxnSpPr>
          <p:nvPr/>
        </p:nvCxnSpPr>
        <p:spPr>
          <a:xfrm>
            <a:off x="2592288" y="2451548"/>
            <a:ext cx="2417034" cy="16820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19D57A-6343-EF42-B1CF-FD4F06BB603E}"/>
              </a:ext>
            </a:extLst>
          </p:cNvPr>
          <p:cNvCxnSpPr>
            <a:cxnSpLocks/>
          </p:cNvCxnSpPr>
          <p:nvPr/>
        </p:nvCxnSpPr>
        <p:spPr>
          <a:xfrm flipH="1">
            <a:off x="2013438" y="2451548"/>
            <a:ext cx="578852" cy="21468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83AF81-28C1-FF4A-A323-3572246CD0C5}"/>
              </a:ext>
            </a:extLst>
          </p:cNvPr>
          <p:cNvCxnSpPr>
            <a:cxnSpLocks/>
          </p:cNvCxnSpPr>
          <p:nvPr/>
        </p:nvCxnSpPr>
        <p:spPr>
          <a:xfrm flipV="1">
            <a:off x="2592289" y="1625600"/>
            <a:ext cx="2709961" cy="8259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2AB568-3BC4-B640-B19E-1DBEC9A0286A}"/>
              </a:ext>
            </a:extLst>
          </p:cNvPr>
          <p:cNvCxnSpPr>
            <a:cxnSpLocks/>
          </p:cNvCxnSpPr>
          <p:nvPr/>
        </p:nvCxnSpPr>
        <p:spPr>
          <a:xfrm flipV="1">
            <a:off x="5588172" y="5111646"/>
            <a:ext cx="3093116" cy="10296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001481-2A36-2E42-B8BB-53C6CCAB68BA}"/>
              </a:ext>
            </a:extLst>
          </p:cNvPr>
          <p:cNvCxnSpPr>
            <a:cxnSpLocks/>
          </p:cNvCxnSpPr>
          <p:nvPr/>
        </p:nvCxnSpPr>
        <p:spPr>
          <a:xfrm>
            <a:off x="6861976" y="4190105"/>
            <a:ext cx="1819312" cy="9215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6AA851B-8EF3-1646-9216-7E8F2CB0766C}"/>
              </a:ext>
            </a:extLst>
          </p:cNvPr>
          <p:cNvCxnSpPr>
            <a:cxnSpLocks/>
          </p:cNvCxnSpPr>
          <p:nvPr/>
        </p:nvCxnSpPr>
        <p:spPr>
          <a:xfrm flipH="1" flipV="1">
            <a:off x="7121562" y="2667896"/>
            <a:ext cx="1593068" cy="2443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1EA7A20-F193-844F-9083-4BF4C056CA9B}"/>
              </a:ext>
            </a:extLst>
          </p:cNvPr>
          <p:cNvCxnSpPr>
            <a:cxnSpLocks/>
          </p:cNvCxnSpPr>
          <p:nvPr/>
        </p:nvCxnSpPr>
        <p:spPr>
          <a:xfrm flipH="1" flipV="1">
            <a:off x="5009321" y="4133626"/>
            <a:ext cx="578851" cy="20077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0ABB28-A063-4D43-A810-4D0DEB310EEF}"/>
              </a:ext>
            </a:extLst>
          </p:cNvPr>
          <p:cNvCxnSpPr>
            <a:cxnSpLocks/>
          </p:cNvCxnSpPr>
          <p:nvPr/>
        </p:nvCxnSpPr>
        <p:spPr>
          <a:xfrm>
            <a:off x="2013437" y="4598378"/>
            <a:ext cx="3585072" cy="15429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D64C2EA-20F7-A24F-A15A-05F7D1ABABF9}"/>
              </a:ext>
            </a:extLst>
          </p:cNvPr>
          <p:cNvSpPr>
            <a:spLocks noChangeAspect="1"/>
          </p:cNvSpPr>
          <p:nvPr/>
        </p:nvSpPr>
        <p:spPr>
          <a:xfrm>
            <a:off x="5184446" y="151428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0B87BE5-4948-994C-9BDB-76FDAE67CCCD}"/>
              </a:ext>
            </a:extLst>
          </p:cNvPr>
          <p:cNvSpPr>
            <a:spLocks noChangeAspect="1"/>
          </p:cNvSpPr>
          <p:nvPr/>
        </p:nvSpPr>
        <p:spPr>
          <a:xfrm>
            <a:off x="8583659" y="498131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1DA3E5D-7DA7-4742-B5A4-D411D20928E1}"/>
              </a:ext>
            </a:extLst>
          </p:cNvPr>
          <p:cNvSpPr>
            <a:spLocks noChangeAspect="1"/>
          </p:cNvSpPr>
          <p:nvPr/>
        </p:nvSpPr>
        <p:spPr>
          <a:xfrm>
            <a:off x="6737339" y="407580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19F286D-F2F7-B344-BF88-A5E938564FBE}"/>
              </a:ext>
            </a:extLst>
          </p:cNvPr>
          <p:cNvSpPr>
            <a:spLocks noChangeAspect="1"/>
          </p:cNvSpPr>
          <p:nvPr/>
        </p:nvSpPr>
        <p:spPr>
          <a:xfrm>
            <a:off x="7007262" y="25696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4E11213-C7C2-AA4B-AAFA-C15788A95771}"/>
              </a:ext>
            </a:extLst>
          </p:cNvPr>
          <p:cNvSpPr>
            <a:spLocks noChangeAspect="1"/>
          </p:cNvSpPr>
          <p:nvPr/>
        </p:nvSpPr>
        <p:spPr>
          <a:xfrm>
            <a:off x="5468599" y="602418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8D545CF-6544-AC43-AD87-638EABE5E329}"/>
              </a:ext>
            </a:extLst>
          </p:cNvPr>
          <p:cNvSpPr>
            <a:spLocks noChangeAspect="1"/>
          </p:cNvSpPr>
          <p:nvPr/>
        </p:nvSpPr>
        <p:spPr>
          <a:xfrm>
            <a:off x="4861679" y="398406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126CBC4-77C7-8048-B7DE-3352F0D2B983}"/>
              </a:ext>
            </a:extLst>
          </p:cNvPr>
          <p:cNvSpPr>
            <a:spLocks noChangeAspect="1"/>
          </p:cNvSpPr>
          <p:nvPr/>
        </p:nvSpPr>
        <p:spPr>
          <a:xfrm>
            <a:off x="1905116" y="44824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0E26B5A-940D-7F48-9688-BFDF95FF4A7F}"/>
              </a:ext>
            </a:extLst>
          </p:cNvPr>
          <p:cNvSpPr>
            <a:spLocks noChangeAspect="1"/>
          </p:cNvSpPr>
          <p:nvPr/>
        </p:nvSpPr>
        <p:spPr>
          <a:xfrm>
            <a:off x="2477987" y="23410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2741D1-36FE-0A41-B19B-1FA43228B349}"/>
              </a:ext>
            </a:extLst>
          </p:cNvPr>
          <p:cNvSpPr txBox="1"/>
          <p:nvPr/>
        </p:nvSpPr>
        <p:spPr>
          <a:xfrm>
            <a:off x="5298746" y="130190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1.4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22C2CB-6CE3-2943-921A-EC260711D395}"/>
              </a:ext>
            </a:extLst>
          </p:cNvPr>
          <p:cNvSpPr txBox="1"/>
          <p:nvPr/>
        </p:nvSpPr>
        <p:spPr>
          <a:xfrm>
            <a:off x="1418312" y="4578083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57E62F-ECCA-AE4C-9F2D-554F76257C3F}"/>
              </a:ext>
            </a:extLst>
          </p:cNvPr>
          <p:cNvSpPr txBox="1"/>
          <p:nvPr/>
        </p:nvSpPr>
        <p:spPr>
          <a:xfrm>
            <a:off x="5577427" y="6051527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6.7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B612E1-FB04-3F45-88E3-577860B4452F}"/>
              </a:ext>
            </a:extLst>
          </p:cNvPr>
          <p:cNvSpPr txBox="1"/>
          <p:nvPr/>
        </p:nvSpPr>
        <p:spPr>
          <a:xfrm>
            <a:off x="8748748" y="483708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535DED-245D-CC4C-A1AE-951410E915FD}"/>
              </a:ext>
            </a:extLst>
          </p:cNvPr>
          <p:cNvSpPr txBox="1"/>
          <p:nvPr/>
        </p:nvSpPr>
        <p:spPr>
          <a:xfrm>
            <a:off x="6233850" y="4120315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02E672-C25E-184D-AFD4-608FF38364D9}"/>
              </a:ext>
            </a:extLst>
          </p:cNvPr>
          <p:cNvSpPr txBox="1"/>
          <p:nvPr/>
        </p:nvSpPr>
        <p:spPr>
          <a:xfrm>
            <a:off x="4984153" y="3686350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7BE088-DE25-614A-B3CC-5F3CE178029B}"/>
              </a:ext>
            </a:extLst>
          </p:cNvPr>
          <p:cNvSpPr txBox="1"/>
          <p:nvPr/>
        </p:nvSpPr>
        <p:spPr>
          <a:xfrm>
            <a:off x="7162919" y="237257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377FA78-8BD8-E949-B5C2-8BC5212B2408}"/>
              </a:ext>
            </a:extLst>
          </p:cNvPr>
          <p:cNvSpPr txBox="1"/>
          <p:nvPr/>
        </p:nvSpPr>
        <p:spPr>
          <a:xfrm>
            <a:off x="1961713" y="200172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2.3</a:t>
            </a:r>
          </a:p>
        </p:txBody>
      </p:sp>
    </p:spTree>
    <p:extLst>
      <p:ext uri="{BB962C8B-B14F-4D97-AF65-F5344CB8AC3E}">
        <p14:creationId xmlns:p14="http://schemas.microsoft.com/office/powerpoint/2010/main" val="401973414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5A966FA-2995-9D49-9AC1-9F50171A60EC}"/>
              </a:ext>
            </a:extLst>
          </p:cNvPr>
          <p:cNvCxnSpPr>
            <a:cxnSpLocks/>
          </p:cNvCxnSpPr>
          <p:nvPr/>
        </p:nvCxnSpPr>
        <p:spPr>
          <a:xfrm flipH="1">
            <a:off x="5298746" y="1634177"/>
            <a:ext cx="14748" cy="62608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C61EC00-FECE-1240-91D4-F4869092E22B}"/>
              </a:ext>
            </a:extLst>
          </p:cNvPr>
          <p:cNvCxnSpPr>
            <a:cxnSpLocks/>
          </p:cNvCxnSpPr>
          <p:nvPr/>
        </p:nvCxnSpPr>
        <p:spPr>
          <a:xfrm flipH="1">
            <a:off x="8010326" y="5119604"/>
            <a:ext cx="68571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4584718-EB37-8147-B818-2E14B7D64F58}"/>
              </a:ext>
            </a:extLst>
          </p:cNvPr>
          <p:cNvCxnSpPr>
            <a:cxnSpLocks/>
          </p:cNvCxnSpPr>
          <p:nvPr/>
        </p:nvCxnSpPr>
        <p:spPr>
          <a:xfrm flipH="1">
            <a:off x="4659109" y="4092594"/>
            <a:ext cx="326126" cy="59956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2B34316-3434-E045-B448-F6EDD08B2B96}"/>
              </a:ext>
            </a:extLst>
          </p:cNvPr>
          <p:cNvCxnSpPr>
            <a:cxnSpLocks/>
          </p:cNvCxnSpPr>
          <p:nvPr/>
        </p:nvCxnSpPr>
        <p:spPr>
          <a:xfrm>
            <a:off x="4989648" y="4096753"/>
            <a:ext cx="614799" cy="3756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D999AE3-5123-5144-902A-C8D99431A00B}"/>
              </a:ext>
            </a:extLst>
          </p:cNvPr>
          <p:cNvCxnSpPr>
            <a:cxnSpLocks/>
          </p:cNvCxnSpPr>
          <p:nvPr/>
        </p:nvCxnSpPr>
        <p:spPr>
          <a:xfrm flipH="1" flipV="1">
            <a:off x="4249428" y="3955352"/>
            <a:ext cx="731391" cy="1499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F4C483C-3E50-EF47-AFCB-D4DDEB089733}"/>
              </a:ext>
            </a:extLst>
          </p:cNvPr>
          <p:cNvCxnSpPr>
            <a:cxnSpLocks/>
          </p:cNvCxnSpPr>
          <p:nvPr/>
        </p:nvCxnSpPr>
        <p:spPr>
          <a:xfrm>
            <a:off x="2609417" y="2455401"/>
            <a:ext cx="202517" cy="66388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400F02C-711B-A744-AA5D-512631DADD95}"/>
              </a:ext>
            </a:extLst>
          </p:cNvPr>
          <p:cNvCxnSpPr>
            <a:cxnSpLocks/>
          </p:cNvCxnSpPr>
          <p:nvPr/>
        </p:nvCxnSpPr>
        <p:spPr>
          <a:xfrm flipV="1">
            <a:off x="4971569" y="3438647"/>
            <a:ext cx="208154" cy="67343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94E8CB5-FCD8-5347-B3A4-FDDEEC68EBF1}"/>
              </a:ext>
            </a:extLst>
          </p:cNvPr>
          <p:cNvCxnSpPr>
            <a:cxnSpLocks/>
          </p:cNvCxnSpPr>
          <p:nvPr/>
        </p:nvCxnSpPr>
        <p:spPr>
          <a:xfrm>
            <a:off x="7142544" y="2650177"/>
            <a:ext cx="103003" cy="66131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EE7DD27-30AE-D541-9FF9-6F6DC19E6653}"/>
              </a:ext>
            </a:extLst>
          </p:cNvPr>
          <p:cNvCxnSpPr>
            <a:cxnSpLocks/>
          </p:cNvCxnSpPr>
          <p:nvPr/>
        </p:nvCxnSpPr>
        <p:spPr>
          <a:xfrm flipH="1">
            <a:off x="6487480" y="2685410"/>
            <a:ext cx="643768" cy="1019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6D2E54C-7504-4F47-8E13-BD9A4F37D234}"/>
              </a:ext>
            </a:extLst>
          </p:cNvPr>
          <p:cNvCxnSpPr>
            <a:cxnSpLocks/>
          </p:cNvCxnSpPr>
          <p:nvPr/>
        </p:nvCxnSpPr>
        <p:spPr>
          <a:xfrm>
            <a:off x="2654100" y="2469672"/>
            <a:ext cx="777581" cy="875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6EC0652-EC2D-814A-B7BD-203B748D9B1F}"/>
              </a:ext>
            </a:extLst>
          </p:cNvPr>
          <p:cNvCxnSpPr>
            <a:cxnSpLocks/>
          </p:cNvCxnSpPr>
          <p:nvPr/>
        </p:nvCxnSpPr>
        <p:spPr>
          <a:xfrm>
            <a:off x="2019416" y="4593921"/>
            <a:ext cx="853674" cy="163047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9DBF3A3-1984-6547-8A0C-72E70691AA7B}"/>
              </a:ext>
            </a:extLst>
          </p:cNvPr>
          <p:cNvCxnSpPr>
            <a:cxnSpLocks/>
          </p:cNvCxnSpPr>
          <p:nvPr/>
        </p:nvCxnSpPr>
        <p:spPr>
          <a:xfrm flipV="1">
            <a:off x="2034164" y="4112081"/>
            <a:ext cx="550753" cy="46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6B229D02-7C0A-A147-9CCE-0C1E705EEF8A}"/>
              </a:ext>
            </a:extLst>
          </p:cNvPr>
          <p:cNvCxnSpPr>
            <a:cxnSpLocks/>
          </p:cNvCxnSpPr>
          <p:nvPr/>
        </p:nvCxnSpPr>
        <p:spPr>
          <a:xfrm flipH="1">
            <a:off x="6626635" y="4190243"/>
            <a:ext cx="240184" cy="6374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384B386-3884-3D4E-972C-979B28EE1F41}"/>
              </a:ext>
            </a:extLst>
          </p:cNvPr>
          <p:cNvCxnSpPr>
            <a:cxnSpLocks/>
          </p:cNvCxnSpPr>
          <p:nvPr/>
        </p:nvCxnSpPr>
        <p:spPr>
          <a:xfrm flipV="1">
            <a:off x="6859445" y="4009912"/>
            <a:ext cx="380617" cy="1869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1273494-E692-D042-A64F-A09D505CFA1A}"/>
              </a:ext>
            </a:extLst>
          </p:cNvPr>
          <p:cNvCxnSpPr>
            <a:cxnSpLocks/>
          </p:cNvCxnSpPr>
          <p:nvPr/>
        </p:nvCxnSpPr>
        <p:spPr>
          <a:xfrm flipH="1" flipV="1">
            <a:off x="6397117" y="3671602"/>
            <a:ext cx="464859" cy="51690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CBA8870-0F31-914A-A1C3-DA68E4E64E80}"/>
              </a:ext>
            </a:extLst>
          </p:cNvPr>
          <p:cNvCxnSpPr>
            <a:cxnSpLocks/>
          </p:cNvCxnSpPr>
          <p:nvPr/>
        </p:nvCxnSpPr>
        <p:spPr>
          <a:xfrm flipH="1" flipV="1">
            <a:off x="8117412" y="4591522"/>
            <a:ext cx="597606" cy="5189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74AC13A5-979B-0A4F-9FB7-785BBA837766}"/>
              </a:ext>
            </a:extLst>
          </p:cNvPr>
          <p:cNvCxnSpPr>
            <a:cxnSpLocks/>
          </p:cNvCxnSpPr>
          <p:nvPr/>
        </p:nvCxnSpPr>
        <p:spPr>
          <a:xfrm flipV="1">
            <a:off x="5593496" y="5526966"/>
            <a:ext cx="496696" cy="58523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23CCB81-B0E2-5B4E-AAF3-C261F934D035}"/>
              </a:ext>
            </a:extLst>
          </p:cNvPr>
          <p:cNvCxnSpPr>
            <a:cxnSpLocks/>
          </p:cNvCxnSpPr>
          <p:nvPr/>
        </p:nvCxnSpPr>
        <p:spPr>
          <a:xfrm flipH="1" flipV="1">
            <a:off x="5090279" y="5556096"/>
            <a:ext cx="493224" cy="5561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A432D76-143B-AA46-BE90-4DDD38ED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Motivating Example: Average Point Data to Cells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6461D-F124-F441-A82E-9E0D3D89F6B6}"/>
              </a:ext>
            </a:extLst>
          </p:cNvPr>
          <p:cNvCxnSpPr>
            <a:cxnSpLocks/>
          </p:cNvCxnSpPr>
          <p:nvPr/>
        </p:nvCxnSpPr>
        <p:spPr>
          <a:xfrm>
            <a:off x="5302250" y="1625600"/>
            <a:ext cx="1819312" cy="1042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6EFD29-46F0-824E-9507-2A9177748F0E}"/>
              </a:ext>
            </a:extLst>
          </p:cNvPr>
          <p:cNvCxnSpPr>
            <a:cxnSpLocks/>
          </p:cNvCxnSpPr>
          <p:nvPr/>
        </p:nvCxnSpPr>
        <p:spPr>
          <a:xfrm flipH="1">
            <a:off x="6861976" y="2667896"/>
            <a:ext cx="259586" cy="1522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B62A26-BD20-1049-A726-2A095CAC87C8}"/>
              </a:ext>
            </a:extLst>
          </p:cNvPr>
          <p:cNvCxnSpPr>
            <a:cxnSpLocks/>
          </p:cNvCxnSpPr>
          <p:nvPr/>
        </p:nvCxnSpPr>
        <p:spPr>
          <a:xfrm>
            <a:off x="5009322" y="4098364"/>
            <a:ext cx="1852654" cy="917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F8536F-1301-F94C-947D-8573B86EE011}"/>
              </a:ext>
            </a:extLst>
          </p:cNvPr>
          <p:cNvCxnSpPr>
            <a:cxnSpLocks/>
          </p:cNvCxnSpPr>
          <p:nvPr/>
        </p:nvCxnSpPr>
        <p:spPr>
          <a:xfrm flipV="1">
            <a:off x="1994560" y="4098364"/>
            <a:ext cx="3014762" cy="5000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0EA875-1786-544C-BD8D-5E472AB09AFA}"/>
              </a:ext>
            </a:extLst>
          </p:cNvPr>
          <p:cNvCxnSpPr>
            <a:cxnSpLocks/>
          </p:cNvCxnSpPr>
          <p:nvPr/>
        </p:nvCxnSpPr>
        <p:spPr>
          <a:xfrm>
            <a:off x="2592288" y="2451548"/>
            <a:ext cx="2417034" cy="16820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19D57A-6343-EF42-B1CF-FD4F06BB603E}"/>
              </a:ext>
            </a:extLst>
          </p:cNvPr>
          <p:cNvCxnSpPr>
            <a:cxnSpLocks/>
          </p:cNvCxnSpPr>
          <p:nvPr/>
        </p:nvCxnSpPr>
        <p:spPr>
          <a:xfrm flipH="1">
            <a:off x="2013438" y="2451548"/>
            <a:ext cx="578852" cy="21468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83AF81-28C1-FF4A-A323-3572246CD0C5}"/>
              </a:ext>
            </a:extLst>
          </p:cNvPr>
          <p:cNvCxnSpPr>
            <a:cxnSpLocks/>
          </p:cNvCxnSpPr>
          <p:nvPr/>
        </p:nvCxnSpPr>
        <p:spPr>
          <a:xfrm flipV="1">
            <a:off x="2592289" y="1625600"/>
            <a:ext cx="2709961" cy="8259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2AB568-3BC4-B640-B19E-1DBEC9A0286A}"/>
              </a:ext>
            </a:extLst>
          </p:cNvPr>
          <p:cNvCxnSpPr>
            <a:cxnSpLocks/>
          </p:cNvCxnSpPr>
          <p:nvPr/>
        </p:nvCxnSpPr>
        <p:spPr>
          <a:xfrm flipV="1">
            <a:off x="5588172" y="5111646"/>
            <a:ext cx="3093116" cy="10296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001481-2A36-2E42-B8BB-53C6CCAB68BA}"/>
              </a:ext>
            </a:extLst>
          </p:cNvPr>
          <p:cNvCxnSpPr>
            <a:cxnSpLocks/>
          </p:cNvCxnSpPr>
          <p:nvPr/>
        </p:nvCxnSpPr>
        <p:spPr>
          <a:xfrm>
            <a:off x="6861976" y="4190105"/>
            <a:ext cx="1819312" cy="9215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6AA851B-8EF3-1646-9216-7E8F2CB0766C}"/>
              </a:ext>
            </a:extLst>
          </p:cNvPr>
          <p:cNvCxnSpPr>
            <a:cxnSpLocks/>
          </p:cNvCxnSpPr>
          <p:nvPr/>
        </p:nvCxnSpPr>
        <p:spPr>
          <a:xfrm flipH="1" flipV="1">
            <a:off x="7121562" y="2667896"/>
            <a:ext cx="1593068" cy="2443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1EA7A20-F193-844F-9083-4BF4C056CA9B}"/>
              </a:ext>
            </a:extLst>
          </p:cNvPr>
          <p:cNvCxnSpPr>
            <a:cxnSpLocks/>
          </p:cNvCxnSpPr>
          <p:nvPr/>
        </p:nvCxnSpPr>
        <p:spPr>
          <a:xfrm flipH="1" flipV="1">
            <a:off x="5009321" y="4133626"/>
            <a:ext cx="578851" cy="20077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0ABB28-A063-4D43-A810-4D0DEB310EEF}"/>
              </a:ext>
            </a:extLst>
          </p:cNvPr>
          <p:cNvCxnSpPr>
            <a:cxnSpLocks/>
          </p:cNvCxnSpPr>
          <p:nvPr/>
        </p:nvCxnSpPr>
        <p:spPr>
          <a:xfrm>
            <a:off x="2013437" y="4598378"/>
            <a:ext cx="3585072" cy="15429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D64C2EA-20F7-A24F-A15A-05F7D1ABABF9}"/>
              </a:ext>
            </a:extLst>
          </p:cNvPr>
          <p:cNvSpPr>
            <a:spLocks noChangeAspect="1"/>
          </p:cNvSpPr>
          <p:nvPr/>
        </p:nvSpPr>
        <p:spPr>
          <a:xfrm>
            <a:off x="5184446" y="151428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0B87BE5-4948-994C-9BDB-76FDAE67CCCD}"/>
              </a:ext>
            </a:extLst>
          </p:cNvPr>
          <p:cNvSpPr>
            <a:spLocks noChangeAspect="1"/>
          </p:cNvSpPr>
          <p:nvPr/>
        </p:nvSpPr>
        <p:spPr>
          <a:xfrm>
            <a:off x="8583659" y="498131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1DA3E5D-7DA7-4742-B5A4-D411D20928E1}"/>
              </a:ext>
            </a:extLst>
          </p:cNvPr>
          <p:cNvSpPr>
            <a:spLocks noChangeAspect="1"/>
          </p:cNvSpPr>
          <p:nvPr/>
        </p:nvSpPr>
        <p:spPr>
          <a:xfrm>
            <a:off x="6737339" y="407580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19F286D-F2F7-B344-BF88-A5E938564FBE}"/>
              </a:ext>
            </a:extLst>
          </p:cNvPr>
          <p:cNvSpPr>
            <a:spLocks noChangeAspect="1"/>
          </p:cNvSpPr>
          <p:nvPr/>
        </p:nvSpPr>
        <p:spPr>
          <a:xfrm>
            <a:off x="7007262" y="25696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4E11213-C7C2-AA4B-AAFA-C15788A95771}"/>
              </a:ext>
            </a:extLst>
          </p:cNvPr>
          <p:cNvSpPr>
            <a:spLocks noChangeAspect="1"/>
          </p:cNvSpPr>
          <p:nvPr/>
        </p:nvSpPr>
        <p:spPr>
          <a:xfrm>
            <a:off x="5468599" y="602418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8D545CF-6544-AC43-AD87-638EABE5E329}"/>
              </a:ext>
            </a:extLst>
          </p:cNvPr>
          <p:cNvSpPr>
            <a:spLocks noChangeAspect="1"/>
          </p:cNvSpPr>
          <p:nvPr/>
        </p:nvSpPr>
        <p:spPr>
          <a:xfrm>
            <a:off x="4861679" y="398406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126CBC4-77C7-8048-B7DE-3352F0D2B983}"/>
              </a:ext>
            </a:extLst>
          </p:cNvPr>
          <p:cNvSpPr>
            <a:spLocks noChangeAspect="1"/>
          </p:cNvSpPr>
          <p:nvPr/>
        </p:nvSpPr>
        <p:spPr>
          <a:xfrm>
            <a:off x="1905116" y="44824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0E26B5A-940D-7F48-9688-BFDF95FF4A7F}"/>
              </a:ext>
            </a:extLst>
          </p:cNvPr>
          <p:cNvSpPr>
            <a:spLocks noChangeAspect="1"/>
          </p:cNvSpPr>
          <p:nvPr/>
        </p:nvSpPr>
        <p:spPr>
          <a:xfrm>
            <a:off x="2477987" y="23410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2741D1-36FE-0A41-B19B-1FA43228B349}"/>
              </a:ext>
            </a:extLst>
          </p:cNvPr>
          <p:cNvSpPr txBox="1"/>
          <p:nvPr/>
        </p:nvSpPr>
        <p:spPr>
          <a:xfrm>
            <a:off x="5298746" y="130190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1.4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22C2CB-6CE3-2943-921A-EC260711D395}"/>
              </a:ext>
            </a:extLst>
          </p:cNvPr>
          <p:cNvSpPr txBox="1"/>
          <p:nvPr/>
        </p:nvSpPr>
        <p:spPr>
          <a:xfrm>
            <a:off x="1418312" y="4578083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57E62F-ECCA-AE4C-9F2D-554F76257C3F}"/>
              </a:ext>
            </a:extLst>
          </p:cNvPr>
          <p:cNvSpPr txBox="1"/>
          <p:nvPr/>
        </p:nvSpPr>
        <p:spPr>
          <a:xfrm>
            <a:off x="5577427" y="6051527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6.7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B612E1-FB04-3F45-88E3-577860B4452F}"/>
              </a:ext>
            </a:extLst>
          </p:cNvPr>
          <p:cNvSpPr txBox="1"/>
          <p:nvPr/>
        </p:nvSpPr>
        <p:spPr>
          <a:xfrm>
            <a:off x="8748748" y="483708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535DED-245D-CC4C-A1AE-951410E915FD}"/>
              </a:ext>
            </a:extLst>
          </p:cNvPr>
          <p:cNvSpPr txBox="1"/>
          <p:nvPr/>
        </p:nvSpPr>
        <p:spPr>
          <a:xfrm>
            <a:off x="6233850" y="4120315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02E672-C25E-184D-AFD4-608FF38364D9}"/>
              </a:ext>
            </a:extLst>
          </p:cNvPr>
          <p:cNvSpPr txBox="1"/>
          <p:nvPr/>
        </p:nvSpPr>
        <p:spPr>
          <a:xfrm>
            <a:off x="4984153" y="3686350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7BE088-DE25-614A-B3CC-5F3CE178029B}"/>
              </a:ext>
            </a:extLst>
          </p:cNvPr>
          <p:cNvSpPr txBox="1"/>
          <p:nvPr/>
        </p:nvSpPr>
        <p:spPr>
          <a:xfrm>
            <a:off x="7162919" y="237257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377FA78-8BD8-E949-B5C2-8BC5212B2408}"/>
              </a:ext>
            </a:extLst>
          </p:cNvPr>
          <p:cNvSpPr txBox="1"/>
          <p:nvPr/>
        </p:nvSpPr>
        <p:spPr>
          <a:xfrm>
            <a:off x="1961713" y="200172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2.3</a:t>
            </a:r>
          </a:p>
        </p:txBody>
      </p:sp>
    </p:spTree>
    <p:extLst>
      <p:ext uri="{BB962C8B-B14F-4D97-AF65-F5344CB8AC3E}">
        <p14:creationId xmlns:p14="http://schemas.microsoft.com/office/powerpoint/2010/main" val="229314941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5A966FA-2995-9D49-9AC1-9F50171A60EC}"/>
              </a:ext>
            </a:extLst>
          </p:cNvPr>
          <p:cNvCxnSpPr>
            <a:cxnSpLocks/>
          </p:cNvCxnSpPr>
          <p:nvPr/>
        </p:nvCxnSpPr>
        <p:spPr>
          <a:xfrm flipH="1">
            <a:off x="5298746" y="1634177"/>
            <a:ext cx="14748" cy="62608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C61EC00-FECE-1240-91D4-F4869092E22B}"/>
              </a:ext>
            </a:extLst>
          </p:cNvPr>
          <p:cNvCxnSpPr>
            <a:cxnSpLocks/>
          </p:cNvCxnSpPr>
          <p:nvPr/>
        </p:nvCxnSpPr>
        <p:spPr>
          <a:xfrm flipH="1">
            <a:off x="8010326" y="5119604"/>
            <a:ext cx="68571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4584718-EB37-8147-B818-2E14B7D64F58}"/>
              </a:ext>
            </a:extLst>
          </p:cNvPr>
          <p:cNvCxnSpPr>
            <a:cxnSpLocks/>
          </p:cNvCxnSpPr>
          <p:nvPr/>
        </p:nvCxnSpPr>
        <p:spPr>
          <a:xfrm flipH="1">
            <a:off x="4659109" y="4092594"/>
            <a:ext cx="326126" cy="59956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2B34316-3434-E045-B448-F6EDD08B2B96}"/>
              </a:ext>
            </a:extLst>
          </p:cNvPr>
          <p:cNvCxnSpPr>
            <a:cxnSpLocks/>
          </p:cNvCxnSpPr>
          <p:nvPr/>
        </p:nvCxnSpPr>
        <p:spPr>
          <a:xfrm>
            <a:off x="4989648" y="4096753"/>
            <a:ext cx="614799" cy="3756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D999AE3-5123-5144-902A-C8D99431A00B}"/>
              </a:ext>
            </a:extLst>
          </p:cNvPr>
          <p:cNvCxnSpPr>
            <a:cxnSpLocks/>
          </p:cNvCxnSpPr>
          <p:nvPr/>
        </p:nvCxnSpPr>
        <p:spPr>
          <a:xfrm flipH="1" flipV="1">
            <a:off x="4249428" y="3955352"/>
            <a:ext cx="731391" cy="1499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F4C483C-3E50-EF47-AFCB-D4DDEB089733}"/>
              </a:ext>
            </a:extLst>
          </p:cNvPr>
          <p:cNvCxnSpPr>
            <a:cxnSpLocks/>
          </p:cNvCxnSpPr>
          <p:nvPr/>
        </p:nvCxnSpPr>
        <p:spPr>
          <a:xfrm>
            <a:off x="2609417" y="2455401"/>
            <a:ext cx="202517" cy="66388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400F02C-711B-A744-AA5D-512631DADD95}"/>
              </a:ext>
            </a:extLst>
          </p:cNvPr>
          <p:cNvCxnSpPr>
            <a:cxnSpLocks/>
          </p:cNvCxnSpPr>
          <p:nvPr/>
        </p:nvCxnSpPr>
        <p:spPr>
          <a:xfrm flipV="1">
            <a:off x="4971569" y="3438647"/>
            <a:ext cx="208154" cy="67343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94E8CB5-FCD8-5347-B3A4-FDDEEC68EBF1}"/>
              </a:ext>
            </a:extLst>
          </p:cNvPr>
          <p:cNvCxnSpPr>
            <a:cxnSpLocks/>
          </p:cNvCxnSpPr>
          <p:nvPr/>
        </p:nvCxnSpPr>
        <p:spPr>
          <a:xfrm>
            <a:off x="7142544" y="2650177"/>
            <a:ext cx="103003" cy="66131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EE7DD27-30AE-D541-9FF9-6F6DC19E6653}"/>
              </a:ext>
            </a:extLst>
          </p:cNvPr>
          <p:cNvCxnSpPr>
            <a:cxnSpLocks/>
          </p:cNvCxnSpPr>
          <p:nvPr/>
        </p:nvCxnSpPr>
        <p:spPr>
          <a:xfrm flipH="1">
            <a:off x="6487480" y="2685410"/>
            <a:ext cx="643768" cy="1019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6D2E54C-7504-4F47-8E13-BD9A4F37D234}"/>
              </a:ext>
            </a:extLst>
          </p:cNvPr>
          <p:cNvCxnSpPr>
            <a:cxnSpLocks/>
          </p:cNvCxnSpPr>
          <p:nvPr/>
        </p:nvCxnSpPr>
        <p:spPr>
          <a:xfrm>
            <a:off x="2654100" y="2469672"/>
            <a:ext cx="777581" cy="875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6EC0652-EC2D-814A-B7BD-203B748D9B1F}"/>
              </a:ext>
            </a:extLst>
          </p:cNvPr>
          <p:cNvCxnSpPr>
            <a:cxnSpLocks/>
          </p:cNvCxnSpPr>
          <p:nvPr/>
        </p:nvCxnSpPr>
        <p:spPr>
          <a:xfrm>
            <a:off x="2019416" y="4593921"/>
            <a:ext cx="853674" cy="163047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9DBF3A3-1984-6547-8A0C-72E70691AA7B}"/>
              </a:ext>
            </a:extLst>
          </p:cNvPr>
          <p:cNvCxnSpPr>
            <a:cxnSpLocks/>
          </p:cNvCxnSpPr>
          <p:nvPr/>
        </p:nvCxnSpPr>
        <p:spPr>
          <a:xfrm flipV="1">
            <a:off x="2034164" y="4112081"/>
            <a:ext cx="550753" cy="46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6B229D02-7C0A-A147-9CCE-0C1E705EEF8A}"/>
              </a:ext>
            </a:extLst>
          </p:cNvPr>
          <p:cNvCxnSpPr>
            <a:cxnSpLocks/>
          </p:cNvCxnSpPr>
          <p:nvPr/>
        </p:nvCxnSpPr>
        <p:spPr>
          <a:xfrm flipH="1">
            <a:off x="6626635" y="4190243"/>
            <a:ext cx="240184" cy="6374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384B386-3884-3D4E-972C-979B28EE1F41}"/>
              </a:ext>
            </a:extLst>
          </p:cNvPr>
          <p:cNvCxnSpPr>
            <a:cxnSpLocks/>
            <a:endCxn id="77" idx="1"/>
          </p:cNvCxnSpPr>
          <p:nvPr/>
        </p:nvCxnSpPr>
        <p:spPr>
          <a:xfrm flipV="1">
            <a:off x="6859445" y="4009912"/>
            <a:ext cx="380617" cy="1869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1273494-E692-D042-A64F-A09D505CFA1A}"/>
              </a:ext>
            </a:extLst>
          </p:cNvPr>
          <p:cNvCxnSpPr>
            <a:cxnSpLocks/>
          </p:cNvCxnSpPr>
          <p:nvPr/>
        </p:nvCxnSpPr>
        <p:spPr>
          <a:xfrm flipH="1" flipV="1">
            <a:off x="6397117" y="3671602"/>
            <a:ext cx="464859" cy="51690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CBA8870-0F31-914A-A1C3-DA68E4E64E80}"/>
              </a:ext>
            </a:extLst>
          </p:cNvPr>
          <p:cNvCxnSpPr>
            <a:cxnSpLocks/>
          </p:cNvCxnSpPr>
          <p:nvPr/>
        </p:nvCxnSpPr>
        <p:spPr>
          <a:xfrm flipH="1" flipV="1">
            <a:off x="8117412" y="4591522"/>
            <a:ext cx="597606" cy="5189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74AC13A5-979B-0A4F-9FB7-785BBA837766}"/>
              </a:ext>
            </a:extLst>
          </p:cNvPr>
          <p:cNvCxnSpPr>
            <a:cxnSpLocks/>
          </p:cNvCxnSpPr>
          <p:nvPr/>
        </p:nvCxnSpPr>
        <p:spPr>
          <a:xfrm flipV="1">
            <a:off x="5593496" y="5526966"/>
            <a:ext cx="496696" cy="58523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23CCB81-B0E2-5B4E-AAF3-C261F934D035}"/>
              </a:ext>
            </a:extLst>
          </p:cNvPr>
          <p:cNvCxnSpPr>
            <a:cxnSpLocks/>
          </p:cNvCxnSpPr>
          <p:nvPr/>
        </p:nvCxnSpPr>
        <p:spPr>
          <a:xfrm flipH="1" flipV="1">
            <a:off x="5090279" y="5556096"/>
            <a:ext cx="493224" cy="5561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A432D76-143B-AA46-BE90-4DDD38ED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Motivating Example: Average Point Data to Cells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6461D-F124-F441-A82E-9E0D3D89F6B6}"/>
              </a:ext>
            </a:extLst>
          </p:cNvPr>
          <p:cNvCxnSpPr>
            <a:cxnSpLocks/>
          </p:cNvCxnSpPr>
          <p:nvPr/>
        </p:nvCxnSpPr>
        <p:spPr>
          <a:xfrm>
            <a:off x="5302250" y="1625600"/>
            <a:ext cx="1819312" cy="1042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6EFD29-46F0-824E-9507-2A9177748F0E}"/>
              </a:ext>
            </a:extLst>
          </p:cNvPr>
          <p:cNvCxnSpPr>
            <a:cxnSpLocks/>
          </p:cNvCxnSpPr>
          <p:nvPr/>
        </p:nvCxnSpPr>
        <p:spPr>
          <a:xfrm flipH="1">
            <a:off x="6861976" y="2667896"/>
            <a:ext cx="259586" cy="1522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B62A26-BD20-1049-A726-2A095CAC87C8}"/>
              </a:ext>
            </a:extLst>
          </p:cNvPr>
          <p:cNvCxnSpPr>
            <a:cxnSpLocks/>
          </p:cNvCxnSpPr>
          <p:nvPr/>
        </p:nvCxnSpPr>
        <p:spPr>
          <a:xfrm>
            <a:off x="5009322" y="4098364"/>
            <a:ext cx="1852654" cy="917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F8536F-1301-F94C-947D-8573B86EE011}"/>
              </a:ext>
            </a:extLst>
          </p:cNvPr>
          <p:cNvCxnSpPr>
            <a:cxnSpLocks/>
          </p:cNvCxnSpPr>
          <p:nvPr/>
        </p:nvCxnSpPr>
        <p:spPr>
          <a:xfrm flipV="1">
            <a:off x="1994560" y="4098364"/>
            <a:ext cx="3014762" cy="5000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0EA875-1786-544C-BD8D-5E472AB09AFA}"/>
              </a:ext>
            </a:extLst>
          </p:cNvPr>
          <p:cNvCxnSpPr>
            <a:cxnSpLocks/>
          </p:cNvCxnSpPr>
          <p:nvPr/>
        </p:nvCxnSpPr>
        <p:spPr>
          <a:xfrm>
            <a:off x="2592288" y="2451548"/>
            <a:ext cx="2417034" cy="16820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19D57A-6343-EF42-B1CF-FD4F06BB603E}"/>
              </a:ext>
            </a:extLst>
          </p:cNvPr>
          <p:cNvCxnSpPr>
            <a:cxnSpLocks/>
          </p:cNvCxnSpPr>
          <p:nvPr/>
        </p:nvCxnSpPr>
        <p:spPr>
          <a:xfrm flipH="1">
            <a:off x="2013438" y="2451548"/>
            <a:ext cx="578852" cy="21468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83AF81-28C1-FF4A-A323-3572246CD0C5}"/>
              </a:ext>
            </a:extLst>
          </p:cNvPr>
          <p:cNvCxnSpPr>
            <a:cxnSpLocks/>
          </p:cNvCxnSpPr>
          <p:nvPr/>
        </p:nvCxnSpPr>
        <p:spPr>
          <a:xfrm flipV="1">
            <a:off x="2592289" y="1625600"/>
            <a:ext cx="2709961" cy="8259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2AB568-3BC4-B640-B19E-1DBEC9A0286A}"/>
              </a:ext>
            </a:extLst>
          </p:cNvPr>
          <p:cNvCxnSpPr>
            <a:cxnSpLocks/>
          </p:cNvCxnSpPr>
          <p:nvPr/>
        </p:nvCxnSpPr>
        <p:spPr>
          <a:xfrm flipV="1">
            <a:off x="5588172" y="5111646"/>
            <a:ext cx="3093116" cy="10296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001481-2A36-2E42-B8BB-53C6CCAB68BA}"/>
              </a:ext>
            </a:extLst>
          </p:cNvPr>
          <p:cNvCxnSpPr>
            <a:cxnSpLocks/>
          </p:cNvCxnSpPr>
          <p:nvPr/>
        </p:nvCxnSpPr>
        <p:spPr>
          <a:xfrm>
            <a:off x="6861976" y="4190105"/>
            <a:ext cx="1819312" cy="9215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6AA851B-8EF3-1646-9216-7E8F2CB0766C}"/>
              </a:ext>
            </a:extLst>
          </p:cNvPr>
          <p:cNvCxnSpPr>
            <a:cxnSpLocks/>
          </p:cNvCxnSpPr>
          <p:nvPr/>
        </p:nvCxnSpPr>
        <p:spPr>
          <a:xfrm flipH="1" flipV="1">
            <a:off x="7121562" y="2667896"/>
            <a:ext cx="1593068" cy="2443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1EA7A20-F193-844F-9083-4BF4C056CA9B}"/>
              </a:ext>
            </a:extLst>
          </p:cNvPr>
          <p:cNvCxnSpPr>
            <a:cxnSpLocks/>
          </p:cNvCxnSpPr>
          <p:nvPr/>
        </p:nvCxnSpPr>
        <p:spPr>
          <a:xfrm flipH="1" flipV="1">
            <a:off x="5009321" y="4133626"/>
            <a:ext cx="578851" cy="20077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0ABB28-A063-4D43-A810-4D0DEB310EEF}"/>
              </a:ext>
            </a:extLst>
          </p:cNvPr>
          <p:cNvCxnSpPr>
            <a:cxnSpLocks/>
          </p:cNvCxnSpPr>
          <p:nvPr/>
        </p:nvCxnSpPr>
        <p:spPr>
          <a:xfrm>
            <a:off x="2013437" y="4598378"/>
            <a:ext cx="3585072" cy="15429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D64C2EA-20F7-A24F-A15A-05F7D1ABABF9}"/>
              </a:ext>
            </a:extLst>
          </p:cNvPr>
          <p:cNvSpPr>
            <a:spLocks noChangeAspect="1"/>
          </p:cNvSpPr>
          <p:nvPr/>
        </p:nvSpPr>
        <p:spPr>
          <a:xfrm>
            <a:off x="5184446" y="151428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0B87BE5-4948-994C-9BDB-76FDAE67CCCD}"/>
              </a:ext>
            </a:extLst>
          </p:cNvPr>
          <p:cNvSpPr>
            <a:spLocks noChangeAspect="1"/>
          </p:cNvSpPr>
          <p:nvPr/>
        </p:nvSpPr>
        <p:spPr>
          <a:xfrm>
            <a:off x="8583659" y="498131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1DA3E5D-7DA7-4742-B5A4-D411D20928E1}"/>
              </a:ext>
            </a:extLst>
          </p:cNvPr>
          <p:cNvSpPr>
            <a:spLocks noChangeAspect="1"/>
          </p:cNvSpPr>
          <p:nvPr/>
        </p:nvSpPr>
        <p:spPr>
          <a:xfrm>
            <a:off x="6737339" y="407580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19F286D-F2F7-B344-BF88-A5E938564FBE}"/>
              </a:ext>
            </a:extLst>
          </p:cNvPr>
          <p:cNvSpPr>
            <a:spLocks noChangeAspect="1"/>
          </p:cNvSpPr>
          <p:nvPr/>
        </p:nvSpPr>
        <p:spPr>
          <a:xfrm>
            <a:off x="7007262" y="25696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4E11213-C7C2-AA4B-AAFA-C15788A95771}"/>
              </a:ext>
            </a:extLst>
          </p:cNvPr>
          <p:cNvSpPr>
            <a:spLocks noChangeAspect="1"/>
          </p:cNvSpPr>
          <p:nvPr/>
        </p:nvSpPr>
        <p:spPr>
          <a:xfrm>
            <a:off x="5468599" y="602418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8D545CF-6544-AC43-AD87-638EABE5E329}"/>
              </a:ext>
            </a:extLst>
          </p:cNvPr>
          <p:cNvSpPr>
            <a:spLocks noChangeAspect="1"/>
          </p:cNvSpPr>
          <p:nvPr/>
        </p:nvSpPr>
        <p:spPr>
          <a:xfrm>
            <a:off x="4861679" y="398406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126CBC4-77C7-8048-B7DE-3352F0D2B983}"/>
              </a:ext>
            </a:extLst>
          </p:cNvPr>
          <p:cNvSpPr>
            <a:spLocks noChangeAspect="1"/>
          </p:cNvSpPr>
          <p:nvPr/>
        </p:nvSpPr>
        <p:spPr>
          <a:xfrm>
            <a:off x="1905116" y="44824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0E26B5A-940D-7F48-9688-BFDF95FF4A7F}"/>
              </a:ext>
            </a:extLst>
          </p:cNvPr>
          <p:cNvSpPr>
            <a:spLocks noChangeAspect="1"/>
          </p:cNvSpPr>
          <p:nvPr/>
        </p:nvSpPr>
        <p:spPr>
          <a:xfrm>
            <a:off x="2477987" y="23410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2741D1-36FE-0A41-B19B-1FA43228B349}"/>
              </a:ext>
            </a:extLst>
          </p:cNvPr>
          <p:cNvSpPr txBox="1"/>
          <p:nvPr/>
        </p:nvSpPr>
        <p:spPr>
          <a:xfrm>
            <a:off x="5298746" y="130190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1.4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22C2CB-6CE3-2943-921A-EC260711D395}"/>
              </a:ext>
            </a:extLst>
          </p:cNvPr>
          <p:cNvSpPr txBox="1"/>
          <p:nvPr/>
        </p:nvSpPr>
        <p:spPr>
          <a:xfrm>
            <a:off x="1418312" y="4578083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57E62F-ECCA-AE4C-9F2D-554F76257C3F}"/>
              </a:ext>
            </a:extLst>
          </p:cNvPr>
          <p:cNvSpPr txBox="1"/>
          <p:nvPr/>
        </p:nvSpPr>
        <p:spPr>
          <a:xfrm>
            <a:off x="5577427" y="6051527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6.7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B612E1-FB04-3F45-88E3-577860B4452F}"/>
              </a:ext>
            </a:extLst>
          </p:cNvPr>
          <p:cNvSpPr txBox="1"/>
          <p:nvPr/>
        </p:nvSpPr>
        <p:spPr>
          <a:xfrm>
            <a:off x="8748748" y="483708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535DED-245D-CC4C-A1AE-951410E915FD}"/>
              </a:ext>
            </a:extLst>
          </p:cNvPr>
          <p:cNvSpPr txBox="1"/>
          <p:nvPr/>
        </p:nvSpPr>
        <p:spPr>
          <a:xfrm>
            <a:off x="6233850" y="4120315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02E672-C25E-184D-AFD4-608FF38364D9}"/>
              </a:ext>
            </a:extLst>
          </p:cNvPr>
          <p:cNvSpPr txBox="1"/>
          <p:nvPr/>
        </p:nvSpPr>
        <p:spPr>
          <a:xfrm>
            <a:off x="4984153" y="3686350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7BE088-DE25-614A-B3CC-5F3CE178029B}"/>
              </a:ext>
            </a:extLst>
          </p:cNvPr>
          <p:cNvSpPr txBox="1"/>
          <p:nvPr/>
        </p:nvSpPr>
        <p:spPr>
          <a:xfrm>
            <a:off x="7162919" y="237257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377FA78-8BD8-E949-B5C2-8BC5212B2408}"/>
              </a:ext>
            </a:extLst>
          </p:cNvPr>
          <p:cNvSpPr txBox="1"/>
          <p:nvPr/>
        </p:nvSpPr>
        <p:spPr>
          <a:xfrm>
            <a:off x="1961713" y="200172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0573891-E8DE-6B41-A0C7-1EFDD9A568CC}"/>
              </a:ext>
            </a:extLst>
          </p:cNvPr>
          <p:cNvSpPr txBox="1"/>
          <p:nvPr/>
        </p:nvSpPr>
        <p:spPr>
          <a:xfrm>
            <a:off x="5009321" y="2602221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3.0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D69C0FF-DCB5-FE42-A1E1-FE7099CCE27C}"/>
              </a:ext>
            </a:extLst>
          </p:cNvPr>
          <p:cNvSpPr txBox="1"/>
          <p:nvPr/>
        </p:nvSpPr>
        <p:spPr>
          <a:xfrm>
            <a:off x="2747913" y="3480647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3.8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C05D64D-D947-3E49-8196-FB13A99AFA68}"/>
              </a:ext>
            </a:extLst>
          </p:cNvPr>
          <p:cNvSpPr txBox="1"/>
          <p:nvPr/>
        </p:nvSpPr>
        <p:spPr>
          <a:xfrm>
            <a:off x="4008578" y="464811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5.3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1BAB49-E156-E041-BD50-97D1798E9366}"/>
              </a:ext>
            </a:extLst>
          </p:cNvPr>
          <p:cNvSpPr txBox="1"/>
          <p:nvPr/>
        </p:nvSpPr>
        <p:spPr>
          <a:xfrm>
            <a:off x="5987247" y="481632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5.1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0E62030-B8A5-6142-BBBB-142B0B007432}"/>
              </a:ext>
            </a:extLst>
          </p:cNvPr>
          <p:cNvSpPr txBox="1"/>
          <p:nvPr/>
        </p:nvSpPr>
        <p:spPr>
          <a:xfrm>
            <a:off x="7240062" y="3751379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4.1</a:t>
            </a:r>
          </a:p>
        </p:txBody>
      </p:sp>
    </p:spTree>
    <p:extLst>
      <p:ext uri="{BB962C8B-B14F-4D97-AF65-F5344CB8AC3E}">
        <p14:creationId xmlns:p14="http://schemas.microsoft.com/office/powerpoint/2010/main" val="79551909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F049-DC34-0347-B2D1-37642BC5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follow along…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D4388-95DD-C844-BA00-42A26E9E3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source code shown in this session is in the </a:t>
            </a:r>
            <a:r>
              <a:rPr lang="en-US" b="1" dirty="0" err="1"/>
              <a:t>tut_point_to_cell.cxx</a:t>
            </a:r>
            <a:r>
              <a:rPr lang="en-US" dirty="0"/>
              <a:t> file.</a:t>
            </a:r>
          </a:p>
        </p:txBody>
      </p:sp>
    </p:spTree>
    <p:extLst>
      <p:ext uri="{BB962C8B-B14F-4D97-AF65-F5344CB8AC3E}">
        <p14:creationId xmlns:p14="http://schemas.microsoft.com/office/powerpoint/2010/main" val="195320556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22178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324235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D819C5-CEB9-3049-8C0C-34A4A9773793}"/>
              </a:ext>
            </a:extLst>
          </p:cNvPr>
          <p:cNvSpPr txBox="1"/>
          <p:nvPr/>
        </p:nvSpPr>
        <p:spPr>
          <a:xfrm>
            <a:off x="6778674" y="954428"/>
            <a:ext cx="3871912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semantics visits a cell in each thread with access to points.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147E81-81DF-C54B-A408-A184784F5A5C}"/>
              </a:ext>
            </a:extLst>
          </p:cNvPr>
          <p:cNvGrpSpPr/>
          <p:nvPr/>
        </p:nvGrpSpPr>
        <p:grpSpPr>
          <a:xfrm>
            <a:off x="1418312" y="1301904"/>
            <a:ext cx="7998504" cy="5266688"/>
            <a:chOff x="1418312" y="1301904"/>
            <a:chExt cx="7998504" cy="526668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A64B42D-DDEF-CA4A-96BD-2C319E917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8746" y="1634177"/>
              <a:ext cx="14748" cy="62608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47513D9-DE4E-624E-B447-5648491AB7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0326" y="5119604"/>
              <a:ext cx="685710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48E62F7-8CAE-5B47-B1F9-A1D4D43167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9109" y="4092594"/>
              <a:ext cx="326126" cy="59956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72D248D-7C46-184E-A63B-6FC611472188}"/>
                </a:ext>
              </a:extLst>
            </p:cNvPr>
            <p:cNvCxnSpPr>
              <a:cxnSpLocks/>
            </p:cNvCxnSpPr>
            <p:nvPr/>
          </p:nvCxnSpPr>
          <p:spPr>
            <a:xfrm>
              <a:off x="4989648" y="4096753"/>
              <a:ext cx="614799" cy="37566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589A7B3-AD27-FE41-8810-42710DA48E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9428" y="3955352"/>
              <a:ext cx="731391" cy="14994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50524C1-CEE0-404E-91FB-DC05F28EC4D7}"/>
                </a:ext>
              </a:extLst>
            </p:cNvPr>
            <p:cNvCxnSpPr>
              <a:cxnSpLocks/>
            </p:cNvCxnSpPr>
            <p:nvPr/>
          </p:nvCxnSpPr>
          <p:spPr>
            <a:xfrm>
              <a:off x="2609417" y="2455401"/>
              <a:ext cx="202517" cy="66388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5703C23-9CB5-D14E-A476-5A8A403C7F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1569" y="3438647"/>
              <a:ext cx="208154" cy="67343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E243A5F-5BB1-7348-A3F4-FADD550AB2E3}"/>
                </a:ext>
              </a:extLst>
            </p:cNvPr>
            <p:cNvCxnSpPr>
              <a:cxnSpLocks/>
            </p:cNvCxnSpPr>
            <p:nvPr/>
          </p:nvCxnSpPr>
          <p:spPr>
            <a:xfrm>
              <a:off x="7142544" y="2650177"/>
              <a:ext cx="103003" cy="66131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0448C3F-8C3B-854E-96A1-D2B320C0CF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7480" y="2685410"/>
              <a:ext cx="643768" cy="10193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0B6845-6D0A-3D4C-8B04-3AF84E855DD3}"/>
                </a:ext>
              </a:extLst>
            </p:cNvPr>
            <p:cNvCxnSpPr>
              <a:cxnSpLocks/>
            </p:cNvCxnSpPr>
            <p:nvPr/>
          </p:nvCxnSpPr>
          <p:spPr>
            <a:xfrm>
              <a:off x="2654100" y="2469672"/>
              <a:ext cx="777581" cy="875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DD43AD9-388C-3245-8190-3D296826916B}"/>
                </a:ext>
              </a:extLst>
            </p:cNvPr>
            <p:cNvCxnSpPr>
              <a:cxnSpLocks/>
            </p:cNvCxnSpPr>
            <p:nvPr/>
          </p:nvCxnSpPr>
          <p:spPr>
            <a:xfrm>
              <a:off x="2019416" y="4593921"/>
              <a:ext cx="853674" cy="16304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6C570A3-37BB-7540-AE07-AF67F74007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4164" y="4112081"/>
              <a:ext cx="550753" cy="46164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B316BA3-CE4C-984E-9ABD-DBDFD2B9C3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6635" y="4190243"/>
              <a:ext cx="240184" cy="63749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0357A69-1A47-8046-B150-C696879A8C19}"/>
                </a:ext>
              </a:extLst>
            </p:cNvPr>
            <p:cNvCxnSpPr>
              <a:cxnSpLocks/>
              <a:endCxn id="55" idx="1"/>
            </p:cNvCxnSpPr>
            <p:nvPr/>
          </p:nvCxnSpPr>
          <p:spPr>
            <a:xfrm flipV="1">
              <a:off x="6859445" y="4009912"/>
              <a:ext cx="380617" cy="18692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1CC2A64-E7BE-FE49-B2F2-D28ACFEC13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97117" y="3671602"/>
              <a:ext cx="464859" cy="5169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B4405E0-6B87-3F4A-9BF6-B85C4C501A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7412" y="4591522"/>
              <a:ext cx="597606" cy="51898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A4BA89D-5FC3-474E-8AB7-39C441AA81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3496" y="5526966"/>
              <a:ext cx="496696" cy="58523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817E295-5D17-BE4D-960C-3D9AFA020E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90279" y="5556096"/>
              <a:ext cx="493224" cy="55610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AAC122D-107B-2B41-AEA6-73EE10D26239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6F4AFF-0532-F545-811C-1F808374C2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1CFE8DA-9E59-5943-8C43-31EB5D28126F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D7069C8-1477-DD48-B7D7-6B50781F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FAA80AE-D85C-BF4F-A888-A7897F53131E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C7DB6F5-76DC-BC47-A159-FCB362F908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DEFEA35-D205-3348-83A2-26F01F09C6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39C83A-ACF4-0B49-8E75-C260FA6020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D1211ED-28A2-7344-924A-A01F78C6E471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6B757F-6B72-E74B-BB1D-607BB8EC7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5E719B7-CB87-B84F-9525-FD59A946F2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F7FD99D-1849-D34B-B2F4-57C064A9EF2F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798D689-C8F4-0C49-BDE5-D4BC00E5B5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60B8F2B-CC9F-044B-8EE8-667691AB0B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BCB206F-C69C-D74E-A301-746C4EB04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0F5647-6ED5-0045-AC83-05CFC0597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2B64D6F-F86C-6741-8EFB-944AD91137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BA5E95B-F8A7-E64C-ADF7-0A9F4AA39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866E44C-B245-804C-9AF1-DFEB4C68F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59FA602-4F88-E64B-A340-01721E5D3C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CCA3B3F-5C1B-EE4F-9403-B0B2548EF264}"/>
                </a:ext>
              </a:extLst>
            </p:cNvPr>
            <p:cNvSpPr txBox="1"/>
            <p:nvPr/>
          </p:nvSpPr>
          <p:spPr>
            <a:xfrm>
              <a:off x="5298746" y="1301904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1.4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A99572-10F2-1642-96CA-7B3A821AB7A1}"/>
                </a:ext>
              </a:extLst>
            </p:cNvPr>
            <p:cNvSpPr txBox="1"/>
            <p:nvPr/>
          </p:nvSpPr>
          <p:spPr>
            <a:xfrm>
              <a:off x="1418312" y="4578083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5.0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23E994-4615-E947-9B3D-103C96000A93}"/>
                </a:ext>
              </a:extLst>
            </p:cNvPr>
            <p:cNvSpPr txBox="1"/>
            <p:nvPr/>
          </p:nvSpPr>
          <p:spPr>
            <a:xfrm>
              <a:off x="5577427" y="6051527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6.7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687F2F-8633-DD44-AED1-17DA6D6EE43A}"/>
                </a:ext>
              </a:extLst>
            </p:cNvPr>
            <p:cNvSpPr txBox="1"/>
            <p:nvPr/>
          </p:nvSpPr>
          <p:spPr>
            <a:xfrm>
              <a:off x="8748748" y="4837086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5.3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B7214D3-D1E9-C14C-8A51-4DEF45034F0F}"/>
                </a:ext>
              </a:extLst>
            </p:cNvPr>
            <p:cNvSpPr txBox="1"/>
            <p:nvPr/>
          </p:nvSpPr>
          <p:spPr>
            <a:xfrm>
              <a:off x="6233850" y="4120315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4.5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5B84204-C798-2840-8B43-BC7E53D7D710}"/>
                </a:ext>
              </a:extLst>
            </p:cNvPr>
            <p:cNvSpPr txBox="1"/>
            <p:nvPr/>
          </p:nvSpPr>
          <p:spPr>
            <a:xfrm>
              <a:off x="4984153" y="3686350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4.1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3489375-39C5-2F44-89FA-9EFB2F2850A7}"/>
                </a:ext>
              </a:extLst>
            </p:cNvPr>
            <p:cNvSpPr txBox="1"/>
            <p:nvPr/>
          </p:nvSpPr>
          <p:spPr>
            <a:xfrm>
              <a:off x="7162919" y="2372574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2.6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2E30107-9C90-CD42-B6A1-4A7A8FFFA1D3}"/>
                </a:ext>
              </a:extLst>
            </p:cNvPr>
            <p:cNvSpPr txBox="1"/>
            <p:nvPr/>
          </p:nvSpPr>
          <p:spPr>
            <a:xfrm>
              <a:off x="1961713" y="2001726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2.3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69EC30-E76A-A243-9350-A237D91171B4}"/>
                </a:ext>
              </a:extLst>
            </p:cNvPr>
            <p:cNvSpPr txBox="1"/>
            <p:nvPr/>
          </p:nvSpPr>
          <p:spPr>
            <a:xfrm>
              <a:off x="5009321" y="2602221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3.0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A40D65C-D688-5D48-8723-503495411B70}"/>
                </a:ext>
              </a:extLst>
            </p:cNvPr>
            <p:cNvSpPr txBox="1"/>
            <p:nvPr/>
          </p:nvSpPr>
          <p:spPr>
            <a:xfrm>
              <a:off x="2747913" y="3480647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3.8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4585B6A-7C72-8A41-BF71-F03C109075CC}"/>
                </a:ext>
              </a:extLst>
            </p:cNvPr>
            <p:cNvSpPr txBox="1"/>
            <p:nvPr/>
          </p:nvSpPr>
          <p:spPr>
            <a:xfrm>
              <a:off x="4008578" y="4648114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5.3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C5EBC7-5880-AF43-9B20-7D52234E1ACB}"/>
                </a:ext>
              </a:extLst>
            </p:cNvPr>
            <p:cNvSpPr txBox="1"/>
            <p:nvPr/>
          </p:nvSpPr>
          <p:spPr>
            <a:xfrm>
              <a:off x="5987247" y="4816324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5.1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4E61DD7-C717-8044-AC2C-EF4EA0B84E88}"/>
                </a:ext>
              </a:extLst>
            </p:cNvPr>
            <p:cNvSpPr txBox="1"/>
            <p:nvPr/>
          </p:nvSpPr>
          <p:spPr>
            <a:xfrm>
              <a:off x="7240062" y="3751379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4.1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24F1058-2568-C14F-8CA8-0141FAA312C1}"/>
              </a:ext>
            </a:extLst>
          </p:cNvPr>
          <p:cNvCxnSpPr>
            <a:stCxn id="2" idx="0"/>
          </p:cNvCxnSpPr>
          <p:nvPr/>
        </p:nvCxnSpPr>
        <p:spPr>
          <a:xfrm flipV="1">
            <a:off x="8714630" y="383848"/>
            <a:ext cx="97629" cy="5705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82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Cells with Points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463646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731779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823610" y="5809213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552409" y="5801457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189667" y="5795494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826925" y="5804482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555724" y="5796726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617085" y="2359230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345884" y="235147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3983142" y="23455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620400" y="235449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349199" y="234674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078788" y="23384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716046" y="234748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444845" y="233972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962480"/>
            <a:ext cx="600337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972282"/>
            <a:ext cx="1209309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981270"/>
            <a:ext cx="485710" cy="131704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917392"/>
            <a:ext cx="600336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927194"/>
            <a:ext cx="1209308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950197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901983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958668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955804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941821"/>
            <a:ext cx="2426824" cy="1500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936920"/>
            <a:ext cx="2104079" cy="140648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959923"/>
            <a:ext cx="1422600" cy="138347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972282"/>
            <a:ext cx="96677" cy="1495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939628"/>
            <a:ext cx="548053" cy="153770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966974"/>
            <a:ext cx="513376" cy="146536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934694"/>
            <a:ext cx="193464" cy="154263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984153"/>
            <a:ext cx="1854439" cy="150511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420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Benefits </a:t>
            </a:r>
            <a:r>
              <a:rPr lang="mr-IN" dirty="0"/>
              <a:t>–</a:t>
            </a:r>
            <a:r>
              <a:rPr lang="en-US" dirty="0"/>
              <a:t> Users and Developers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87022" y="1003582"/>
            <a:ext cx="11258991" cy="5273040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Optimized to perform well on many-core platforms</a:t>
            </a:r>
          </a:p>
          <a:p>
            <a:pPr lvl="1"/>
            <a:r>
              <a:rPr lang="en-US" dirty="0"/>
              <a:t>Multiple peer-reviewed studies demonstrating comparable performance to hardware-specific implementations </a:t>
            </a:r>
            <a:r>
              <a:rPr lang="en-US" dirty="0">
                <a:solidFill>
                  <a:srgbClr val="FF0000"/>
                </a:solidFill>
              </a:rPr>
              <a:t>(next slide)</a:t>
            </a:r>
          </a:p>
          <a:p>
            <a:r>
              <a:rPr lang="en-US" dirty="0"/>
              <a:t>Future-proofing</a:t>
            </a:r>
          </a:p>
          <a:p>
            <a:pPr lvl="1"/>
            <a:r>
              <a:rPr lang="en-US" dirty="0"/>
              <a:t>Support for a new hardware architecture is done by core VTK-m team</a:t>
            </a:r>
          </a:p>
          <a:p>
            <a:pPr lvl="1"/>
            <a:r>
              <a:rPr lang="en-US" dirty="0"/>
              <a:t>Team is already funded to add support for popular upcoming accelerators</a:t>
            </a:r>
          </a:p>
          <a:p>
            <a:r>
              <a:rPr lang="en-US" dirty="0"/>
              <a:t>Supported</a:t>
            </a:r>
          </a:p>
          <a:p>
            <a:pPr lvl="1"/>
            <a:r>
              <a:rPr lang="en-US" dirty="0"/>
              <a:t>documentation, mailing list, testing, etc. </a:t>
            </a:r>
            <a:r>
              <a:rPr lang="en-US" dirty="0">
                <a:solidFill>
                  <a:srgbClr val="FF0000"/>
                </a:solidFill>
              </a:rPr>
              <a:t>(next slide)</a:t>
            </a:r>
            <a:endParaRPr lang="en-US" dirty="0"/>
          </a:p>
          <a:p>
            <a:r>
              <a:rPr lang="en-US" dirty="0"/>
              <a:t>Community</a:t>
            </a:r>
          </a:p>
          <a:p>
            <a:pPr lvl="1"/>
            <a:r>
              <a:rPr lang="en-US" dirty="0"/>
              <a:t>Open source</a:t>
            </a:r>
          </a:p>
          <a:p>
            <a:pPr lvl="1"/>
            <a:r>
              <a:rPr lang="en-US" dirty="0"/>
              <a:t>Multiple development hubs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627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Cells with Points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463646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731779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823610" y="5809213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552409" y="5801457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189667" y="5795494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826925" y="5804482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555724" y="5796726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617085" y="2359230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345884" y="235147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3983142" y="23455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620400" y="235449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349199" y="234674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078788" y="23384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716046" y="234748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444845" y="233972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962480"/>
            <a:ext cx="600337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972282"/>
            <a:ext cx="1209309" cy="150514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981270"/>
            <a:ext cx="485710" cy="1317042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917392"/>
            <a:ext cx="600336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927194"/>
            <a:ext cx="1209308" cy="150514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950197"/>
            <a:ext cx="1844914" cy="1552346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941821"/>
            <a:ext cx="2426824" cy="150032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936920"/>
            <a:ext cx="2104079" cy="140648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959923"/>
            <a:ext cx="1422600" cy="1383477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972282"/>
            <a:ext cx="96677" cy="149532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939628"/>
            <a:ext cx="548053" cy="153770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966974"/>
            <a:ext cx="513376" cy="146536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934694"/>
            <a:ext cx="193464" cy="154263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984153"/>
            <a:ext cx="1854439" cy="1505113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CC26FA5-B9E7-134B-9009-24F14CE07789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89E1F55-2C31-5844-9134-AA4D808449D1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70153B-77E9-DA45-A6C1-DB15741CB1E3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414E4A5-4E49-164B-BBE7-EA34EC4A0206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901983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958668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955804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62820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8490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815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F7E58-2B3D-6940-BF6C-9596E81FC746}"/>
              </a:ext>
            </a:extLst>
          </p:cNvPr>
          <p:cNvSpPr txBox="1"/>
          <p:nvPr/>
        </p:nvSpPr>
        <p:spPr>
          <a:xfrm>
            <a:off x="9344025" y="516767"/>
            <a:ext cx="2692448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To follow topology connections, VTK-m must be given the cell set.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8F3E485-6319-4745-BB8A-F260320E8E8C}"/>
              </a:ext>
            </a:extLst>
          </p:cNvPr>
          <p:cNvCxnSpPr>
            <a:cxnSpLocks/>
          </p:cNvCxnSpPr>
          <p:nvPr/>
        </p:nvCxnSpPr>
        <p:spPr>
          <a:xfrm flipH="1">
            <a:off x="7929563" y="828675"/>
            <a:ext cx="1414462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1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F7E58-2B3D-6940-BF6C-9596E81FC746}"/>
              </a:ext>
            </a:extLst>
          </p:cNvPr>
          <p:cNvSpPr txBox="1"/>
          <p:nvPr/>
        </p:nvSpPr>
        <p:spPr>
          <a:xfrm>
            <a:off x="9344025" y="516767"/>
            <a:ext cx="2692448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To follow topology connections, VTK-m must be given the cell set.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8F3E485-6319-4745-BB8A-F260320E8E8C}"/>
              </a:ext>
            </a:extLst>
          </p:cNvPr>
          <p:cNvCxnSpPr>
            <a:cxnSpLocks/>
          </p:cNvCxnSpPr>
          <p:nvPr/>
        </p:nvCxnSpPr>
        <p:spPr>
          <a:xfrm flipH="1">
            <a:off x="7929563" y="828675"/>
            <a:ext cx="1414462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0B4FF8B-4201-FE4D-973F-242610A9962B}"/>
              </a:ext>
            </a:extLst>
          </p:cNvPr>
          <p:cNvSpPr txBox="1"/>
          <p:nvPr/>
        </p:nvSpPr>
        <p:spPr>
          <a:xfrm>
            <a:off x="1985962" y="2392846"/>
            <a:ext cx="4019550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Field in/out now has to specify whether they come from the points or the cells.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DE741F-E439-0B43-9FF4-656F448599FF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3995737" y="1273897"/>
            <a:ext cx="876301" cy="11189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6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4196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</p:spTree>
    <p:extLst>
      <p:ext uri="{BB962C8B-B14F-4D97-AF65-F5344CB8AC3E}">
        <p14:creationId xmlns:p14="http://schemas.microsoft.com/office/powerpoint/2010/main" val="2113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93D790-EBAC-614C-AC91-0811133CE87F}"/>
              </a:ext>
            </a:extLst>
          </p:cNvPr>
          <p:cNvSpPr txBox="1"/>
          <p:nvPr/>
        </p:nvSpPr>
        <p:spPr>
          <a:xfrm>
            <a:off x="957262" y="3078646"/>
            <a:ext cx="4019550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Specifies which argument of the </a:t>
            </a:r>
            <a:r>
              <a:rPr lang="en-US" sz="2400" dirty="0" err="1"/>
              <a:t>ControlSignature</a:t>
            </a:r>
            <a:r>
              <a:rPr lang="en-US" sz="2400" dirty="0"/>
              <a:t> is used for scheduling.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A1A4AF3-4891-EF42-A4CA-A5BF979F2D4C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2967037" y="2257028"/>
            <a:ext cx="447676" cy="8216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E655F56-16EA-864E-B6C3-39655F838F97}"/>
              </a:ext>
            </a:extLst>
          </p:cNvPr>
          <p:cNvCxnSpPr>
            <a:cxnSpLocks/>
          </p:cNvCxnSpPr>
          <p:nvPr/>
        </p:nvCxnSpPr>
        <p:spPr>
          <a:xfrm flipV="1">
            <a:off x="3705224" y="857250"/>
            <a:ext cx="1409701" cy="973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60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</p:spTree>
    <p:extLst>
      <p:ext uri="{BB962C8B-B14F-4D97-AF65-F5344CB8AC3E}">
        <p14:creationId xmlns:p14="http://schemas.microsoft.com/office/powerpoint/2010/main" val="244264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</p:spTree>
    <p:extLst>
      <p:ext uri="{BB962C8B-B14F-4D97-AF65-F5344CB8AC3E}">
        <p14:creationId xmlns:p14="http://schemas.microsoft.com/office/powerpoint/2010/main" val="403079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33" y="146561"/>
            <a:ext cx="11372473" cy="914400"/>
          </a:xfrm>
        </p:spPr>
        <p:txBody>
          <a:bodyPr/>
          <a:lstStyle/>
          <a:p>
            <a:r>
              <a:rPr lang="en-US" dirty="0"/>
              <a:t>Tutorial Presenters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510646"/>
              </p:ext>
            </p:extLst>
          </p:nvPr>
        </p:nvGraphicFramePr>
        <p:xfrm>
          <a:off x="16152" y="581566"/>
          <a:ext cx="11977509" cy="3761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5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8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35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025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endParaRPr lang="en-US" dirty="0"/>
                    </a:p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Contributor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Hank Childs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Kenneth</a:t>
                      </a:r>
                      <a:r>
                        <a:rPr lang="en-US" baseline="0" dirty="0"/>
                        <a:t> Moreland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David </a:t>
                      </a:r>
                      <a:r>
                        <a:rPr lang="en-US" dirty="0" err="1"/>
                        <a:t>Pugmire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Robert Maynard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22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Affiliation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207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Software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VTK-m, </a:t>
                      </a:r>
                      <a:r>
                        <a:rPr lang="en-US" sz="1800" dirty="0" err="1"/>
                        <a:t>VisIt</a:t>
                      </a:r>
                      <a:r>
                        <a:rPr lang="en-US" sz="1800" dirty="0"/>
                        <a:t>, Ascent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VTK-m (PI), </a:t>
                      </a:r>
                      <a:r>
                        <a:rPr lang="en-US" dirty="0" err="1"/>
                        <a:t>ParaView</a:t>
                      </a:r>
                      <a:r>
                        <a:rPr lang="en-US" dirty="0"/>
                        <a:t>, Ice-T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VTK-m (Deputy</a:t>
                      </a:r>
                      <a:r>
                        <a:rPr lang="en-US" baseline="0" dirty="0"/>
                        <a:t> PI), </a:t>
                      </a:r>
                      <a:r>
                        <a:rPr lang="en-US" baseline="0" dirty="0" err="1"/>
                        <a:t>VisIt</a:t>
                      </a:r>
                      <a:r>
                        <a:rPr lang="en-US" baseline="0" dirty="0"/>
                        <a:t>, ADIOS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VTK-m (Chief Developer),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ParaView</a:t>
                      </a:r>
                      <a:r>
                        <a:rPr lang="en-US" baseline="0" dirty="0"/>
                        <a:t>, VTK, </a:t>
                      </a:r>
                      <a:r>
                        <a:rPr lang="en-US" baseline="0" dirty="0" err="1"/>
                        <a:t>CMake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428"/>
          <a:stretch/>
        </p:blipFill>
        <p:spPr>
          <a:xfrm>
            <a:off x="2233952" y="997670"/>
            <a:ext cx="1712346" cy="1448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060" y="976684"/>
            <a:ext cx="1490133" cy="1490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842" y="2662829"/>
            <a:ext cx="1411666" cy="8124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321" y="2662829"/>
            <a:ext cx="2031230" cy="812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153" y="988513"/>
            <a:ext cx="1409655" cy="1409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3662" y="2651487"/>
            <a:ext cx="1828800" cy="943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7506" y="976684"/>
            <a:ext cx="1652690" cy="1427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8511" y="2693765"/>
            <a:ext cx="2848705" cy="7364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677935" y="4982616"/>
            <a:ext cx="296336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en-US" dirty="0"/>
              <a:t>And Two Great Tutorial Assistants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3386" y="4773839"/>
            <a:ext cx="1318303" cy="1757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823" y="5439816"/>
            <a:ext cx="1411666" cy="812492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6656788" y="4898122"/>
            <a:ext cx="297462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2000" dirty="0"/>
              <a:t>Ph.D. </a:t>
            </a:r>
          </a:p>
          <a:p>
            <a:pPr algn="ctr"/>
            <a:r>
              <a:rPr lang="en-US" sz="2000" dirty="0"/>
              <a:t>Students @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3030284" y="6520287"/>
            <a:ext cx="297462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1800" dirty="0"/>
              <a:t>Abhishek </a:t>
            </a:r>
            <a:r>
              <a:rPr lang="en-US" sz="1800" dirty="0" err="1"/>
              <a:t>Yenpure</a:t>
            </a:r>
            <a:endParaRPr lang="en-US" sz="1800" dirty="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5169477" y="6531576"/>
            <a:ext cx="297462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1800" dirty="0"/>
              <a:t>Samuel Schwartz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863" y="4605866"/>
            <a:ext cx="12172673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3517" y="4773839"/>
            <a:ext cx="1318303" cy="1757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0547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5C0B-D289-4CFF-993B-4C9FD43F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" y="237744"/>
            <a:ext cx="12176634" cy="905256"/>
          </a:xfrm>
        </p:spPr>
        <p:txBody>
          <a:bodyPr/>
          <a:lstStyle/>
          <a:p>
            <a:r>
              <a:rPr lang="en-US" dirty="0"/>
              <a:t>VTK-m benefits: significant </a:t>
            </a:r>
            <a:r>
              <a:rPr lang="en-US"/>
              <a:t>investment in many-core </a:t>
            </a:r>
            <a:r>
              <a:rPr lang="en-US" dirty="0"/>
              <a:t>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C2319-1895-4A84-A2D5-632EDB89A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" y="1411291"/>
            <a:ext cx="6088318" cy="2409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A91E8D-FD42-43BC-AA57-EEC36952B90F}"/>
              </a:ext>
            </a:extLst>
          </p:cNvPr>
          <p:cNvSpPr txBox="1"/>
          <p:nvPr/>
        </p:nvSpPr>
        <p:spPr>
          <a:xfrm>
            <a:off x="0" y="875899"/>
            <a:ext cx="6088318" cy="53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External Surface </a:t>
            </a:r>
            <a:r>
              <a:rPr lang="en-US" sz="1400" dirty="0">
                <a:latin typeface="+mn-lt"/>
              </a:rPr>
              <a:t>(bigger is better) Lessley, et al., “External </a:t>
            </a:r>
            <a:r>
              <a:rPr lang="en-US" sz="1400" dirty="0" err="1">
                <a:latin typeface="+mn-lt"/>
              </a:rPr>
              <a:t>Facelist</a:t>
            </a:r>
            <a:r>
              <a:rPr lang="en-US" sz="1400" dirty="0">
                <a:latin typeface="+mn-lt"/>
              </a:rPr>
              <a:t> Calculation with Data-Parallel Primitives,”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BDB61-179F-4978-8325-7A3592389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316" y="1411291"/>
            <a:ext cx="6088318" cy="1525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754EA0-94BE-4FFD-A8A8-FA51922F2EE9}"/>
              </a:ext>
            </a:extLst>
          </p:cNvPr>
          <p:cNvSpPr txBox="1"/>
          <p:nvPr/>
        </p:nvSpPr>
        <p:spPr>
          <a:xfrm>
            <a:off x="6100506" y="875899"/>
            <a:ext cx="6088318" cy="53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Point Merging </a:t>
            </a:r>
            <a:r>
              <a:rPr lang="en-US" sz="1400" dirty="0">
                <a:latin typeface="+mn-lt"/>
              </a:rPr>
              <a:t>(bigger is better) Yenpure, et al., “Efficient Point Merging Using Data Parallel Techniques,”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BB656F-F22A-4C87-8FFB-2393A2A7A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890" y="3265000"/>
            <a:ext cx="6063934" cy="352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6581B1-3A4F-4AAD-BCB7-1975B8B51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4884620"/>
            <a:ext cx="6088318" cy="1124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ED5894-B3A9-46C7-827D-759E4E71E13D}"/>
              </a:ext>
            </a:extLst>
          </p:cNvPr>
          <p:cNvSpPr txBox="1"/>
          <p:nvPr/>
        </p:nvSpPr>
        <p:spPr>
          <a:xfrm>
            <a:off x="-36577" y="4155380"/>
            <a:ext cx="5533737" cy="72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Surface Simplification </a:t>
            </a:r>
            <a:r>
              <a:rPr lang="en-US" sz="1400" dirty="0">
                <a:latin typeface="+mn-lt"/>
              </a:rPr>
              <a:t>(smaller is better) Moreland, et al., “VTK-m: Accelerating the Visualization Toolkit for Massively Threaded Applications, 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5C122-9DC2-43A9-BF52-9AE3A0009758}"/>
              </a:ext>
            </a:extLst>
          </p:cNvPr>
          <p:cNvSpPr txBox="1"/>
          <p:nvPr/>
        </p:nvSpPr>
        <p:spPr>
          <a:xfrm>
            <a:off x="6460077" y="3107132"/>
            <a:ext cx="4424543" cy="72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Particle Advection </a:t>
            </a:r>
            <a:r>
              <a:rPr lang="en-US" sz="1400" dirty="0">
                <a:latin typeface="+mn-lt"/>
              </a:rPr>
              <a:t>(bigger is better) Pugmire, et al., “Performance-Portable Particle Advection with VTK-m,” 2018</a:t>
            </a:r>
          </a:p>
        </p:txBody>
      </p:sp>
    </p:spTree>
    <p:extLst>
      <p:ext uri="{BB962C8B-B14F-4D97-AF65-F5344CB8AC3E}">
        <p14:creationId xmlns:p14="http://schemas.microsoft.com/office/powerpoint/2010/main" val="144327688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1B1333-54AD-2F41-A8B0-EC6F5F43AB91}"/>
              </a:ext>
            </a:extLst>
          </p:cNvPr>
          <p:cNvSpPr txBox="1"/>
          <p:nvPr/>
        </p:nvSpPr>
        <p:spPr>
          <a:xfrm>
            <a:off x="3757612" y="2671870"/>
            <a:ext cx="4019550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Specifies which arguments of the </a:t>
            </a:r>
            <a:r>
              <a:rPr lang="en-US" sz="2400" dirty="0" err="1"/>
              <a:t>ControlSignature</a:t>
            </a:r>
            <a:r>
              <a:rPr lang="en-US" sz="2400" dirty="0"/>
              <a:t> are passed to the worklet’s operator.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8573C8-701F-B64D-A166-BA815878BD58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5586413" y="1943100"/>
            <a:ext cx="180974" cy="7287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4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</p:spTree>
    <p:extLst>
      <p:ext uri="{BB962C8B-B14F-4D97-AF65-F5344CB8AC3E}">
        <p14:creationId xmlns:p14="http://schemas.microsoft.com/office/powerpoint/2010/main" val="1557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BCE3306-2EAE-CA4D-A8DE-B28758B1F12C}"/>
              </a:ext>
            </a:extLst>
          </p:cNvPr>
          <p:cNvCxnSpPr>
            <a:cxnSpLocks/>
          </p:cNvCxnSpPr>
          <p:nvPr/>
        </p:nvCxnSpPr>
        <p:spPr>
          <a:xfrm>
            <a:off x="5424487" y="1871770"/>
            <a:ext cx="0" cy="10714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6C2367-A9B5-BA4C-9A1F-EE327AACBB4F}"/>
              </a:ext>
            </a:extLst>
          </p:cNvPr>
          <p:cNvCxnSpPr>
            <a:cxnSpLocks/>
          </p:cNvCxnSpPr>
          <p:nvPr/>
        </p:nvCxnSpPr>
        <p:spPr>
          <a:xfrm>
            <a:off x="6094412" y="1871770"/>
            <a:ext cx="0" cy="14143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2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2C424F-734B-5644-8090-B894C79D3B8E}"/>
              </a:ext>
            </a:extLst>
          </p:cNvPr>
          <p:cNvSpPr txBox="1"/>
          <p:nvPr/>
        </p:nvSpPr>
        <p:spPr>
          <a:xfrm>
            <a:off x="8169275" y="3586271"/>
            <a:ext cx="4019550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point field is passed in a </a:t>
            </a:r>
            <a:r>
              <a:rPr lang="en-US" sz="2400" dirty="0" err="1"/>
              <a:t>Vec</a:t>
            </a:r>
            <a:r>
              <a:rPr lang="en-US" sz="2400" dirty="0"/>
              <a:t>-like object containing the values for all connected points.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CD8CE9-ECC9-5141-85DD-7222A938E6E7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9344026" y="2957516"/>
            <a:ext cx="835024" cy="6287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55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/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30226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plate&lt;typename ArrayHandleType, typename Policy&gt;…">
            <a:extLst>
              <a:ext uri="{FF2B5EF4-FFF2-40B4-BE49-F238E27FC236}">
                <a16:creationId xmlns:a16="http://schemas.microsoft.com/office/drawing/2014/main" id="{9A917FE8-E77D-3B40-8F17-2DA896851790}"/>
              </a:ext>
            </a:extLst>
          </p:cNvPr>
          <p:cNvSpPr txBox="1"/>
          <p:nvPr/>
        </p:nvSpPr>
        <p:spPr>
          <a:xfrm>
            <a:off x="0" y="0"/>
            <a:ext cx="12413655" cy="50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Policy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VTKM_CONT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DoExecute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inField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FieldMetadata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fieldMetadata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PolicyBase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Policy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policy)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VTKM_IS_ARRAY_HANDLE(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{},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ApplyPolicyCellSet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(), policy),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6060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plate&lt;typename ArrayHandleType, typename Policy&gt;…">
            <a:extLst>
              <a:ext uri="{FF2B5EF4-FFF2-40B4-BE49-F238E27FC236}">
                <a16:creationId xmlns:a16="http://schemas.microsoft.com/office/drawing/2014/main" id="{9A917FE8-E77D-3B40-8F17-2DA896851790}"/>
              </a:ext>
            </a:extLst>
          </p:cNvPr>
          <p:cNvSpPr txBox="1"/>
          <p:nvPr/>
        </p:nvSpPr>
        <p:spPr>
          <a:xfrm>
            <a:off x="0" y="0"/>
            <a:ext cx="12413655" cy="50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Policy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VTKM_CONT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DoExecute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inField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FieldMetadata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fieldMetadata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PolicyBase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Policy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policy)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VTKM_IS_ARRAY_HANDLE(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{},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ApplyPolicyCellSet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(), policy),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F06DB-108E-6E4C-8940-10BA051E2D8D}"/>
              </a:ext>
            </a:extLst>
          </p:cNvPr>
          <p:cNvSpPr txBox="1"/>
          <p:nvPr/>
        </p:nvSpPr>
        <p:spPr>
          <a:xfrm>
            <a:off x="4625974" y="5193217"/>
            <a:ext cx="440372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You should apply the policy to the cell set. (Specifies which cell set types to build for.)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BD785B3-6A21-1E4C-85B5-52CA338C106A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6827837" y="4400550"/>
            <a:ext cx="0" cy="7926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0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E3584C-FF5F-7943-BE48-E473BB082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17535-A34D-9A4E-B6E7-2A6081223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assignment for you: convert cell data to point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5535A-4970-4649-A395-4617DF2D2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use </a:t>
            </a:r>
            <a:r>
              <a:rPr lang="en-US" b="1" dirty="0" err="1"/>
              <a:t>tut_point_to_cell.cxx</a:t>
            </a:r>
            <a:r>
              <a:rPr lang="en-US" dirty="0"/>
              <a:t> as a starting point.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61829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/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4374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AFDF3-5F2B-4840-AC68-EC17D934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benefit: heavy investment in software engineering ---</a:t>
            </a:r>
            <a:br>
              <a:rPr lang="en-US" dirty="0"/>
            </a:br>
            <a:r>
              <a:rPr lang="en-US" dirty="0"/>
              <a:t>revision control, documentation, testing, etc.</a:t>
            </a:r>
          </a:p>
        </p:txBody>
      </p:sp>
      <p:pic>
        <p:nvPicPr>
          <p:cNvPr id="4" name="Google Shape;986;p96">
            <a:extLst>
              <a:ext uri="{FF2B5EF4-FFF2-40B4-BE49-F238E27FC236}">
                <a16:creationId xmlns:a16="http://schemas.microsoft.com/office/drawing/2014/main" id="{DB43A85E-9F3E-8541-81E0-E5DAF5568DA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4747" y="1261498"/>
            <a:ext cx="9132253" cy="5596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82041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/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E4250-2C73-F048-B986-F50CD59A2FC9}"/>
              </a:ext>
            </a:extLst>
          </p:cNvPr>
          <p:cNvSpPr txBox="1"/>
          <p:nvPr/>
        </p:nvSpPr>
        <p:spPr>
          <a:xfrm>
            <a:off x="9444038" y="958864"/>
            <a:ext cx="2744787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Need to visit points with cells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D635CD-32B4-9D40-A238-1C8988B30A5C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10701338" y="471488"/>
            <a:ext cx="115094" cy="4873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9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/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E4250-2C73-F048-B986-F50CD59A2FC9}"/>
              </a:ext>
            </a:extLst>
          </p:cNvPr>
          <p:cNvSpPr txBox="1"/>
          <p:nvPr/>
        </p:nvSpPr>
        <p:spPr>
          <a:xfrm>
            <a:off x="9444038" y="958864"/>
            <a:ext cx="2744787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Need to visit points with cells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D635CD-32B4-9D40-A238-1C8988B30A5C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10701338" y="471488"/>
            <a:ext cx="115094" cy="4873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897425B-A1C6-E341-A2D4-BF5935A41F3A}"/>
              </a:ext>
            </a:extLst>
          </p:cNvPr>
          <p:cNvSpPr txBox="1"/>
          <p:nvPr/>
        </p:nvSpPr>
        <p:spPr>
          <a:xfrm>
            <a:off x="6291758" y="1931664"/>
            <a:ext cx="4342011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Reverse point/cell semantics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462620-C50F-204C-B900-E6C2BFB94488}"/>
              </a:ext>
            </a:extLst>
          </p:cNvPr>
          <p:cNvCxnSpPr>
            <a:cxnSpLocks/>
          </p:cNvCxnSpPr>
          <p:nvPr/>
        </p:nvCxnSpPr>
        <p:spPr>
          <a:xfrm flipH="1" flipV="1">
            <a:off x="6629400" y="1600200"/>
            <a:ext cx="118865" cy="3314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6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2FD8-DFB5-F44B-97F8-47EB79FA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8" y="2971800"/>
            <a:ext cx="11372473" cy="914400"/>
          </a:xfrm>
        </p:spPr>
        <p:txBody>
          <a:bodyPr/>
          <a:lstStyle/>
          <a:p>
            <a:r>
              <a:rPr lang="en-US" dirty="0"/>
              <a:t>More Advanced Algorithm #2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1915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F8E343-998D-AB41-876A-E9EF8B4F2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B68F10-DBC0-C146-A92B-594F4016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Motivating Example: Extract Edges</a:t>
            </a:r>
          </a:p>
        </p:txBody>
      </p:sp>
    </p:spTree>
    <p:extLst>
      <p:ext uri="{BB962C8B-B14F-4D97-AF65-F5344CB8AC3E}">
        <p14:creationId xmlns:p14="http://schemas.microsoft.com/office/powerpoint/2010/main" val="403089855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F049-DC34-0347-B2D1-37642BC5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follow along…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D4388-95DD-C844-BA00-42A26E9E3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source code shown in this session is in the </a:t>
            </a:r>
            <a:r>
              <a:rPr lang="en-US" b="1" dirty="0" err="1"/>
              <a:t>tut_extract_edges.cxx</a:t>
            </a:r>
            <a:r>
              <a:rPr lang="en-US" dirty="0"/>
              <a:t> file.</a:t>
            </a:r>
          </a:p>
        </p:txBody>
      </p:sp>
    </p:spTree>
    <p:extLst>
      <p:ext uri="{BB962C8B-B14F-4D97-AF65-F5344CB8AC3E}">
        <p14:creationId xmlns:p14="http://schemas.microsoft.com/office/powerpoint/2010/main" val="77894091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D0D79F4-5176-DB41-9522-D5D45C225FFD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87562AD-DF16-E14C-9D1C-22CA3B6FB8D5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93A01F2-0652-9145-9C00-97E6D2B62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6E4741A-5508-CC4D-8ECB-06430C5FDEF6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4F5416C-4111-0446-9EDF-A8349E2564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1A6A937-D56B-8649-B6EE-5DC4B40C75E7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CEDFC40-E0C7-A84F-B9FF-67E0E7CEB1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45AF88F-2482-4B4C-9DD2-51DB293A8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55D9619-E2F5-084B-BBFA-AD6C5F713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7B59627-6E1C-D142-BB92-65FDC3B1A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A7DA703-ED6E-7F46-A5B3-FEFA8E6430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E50D0E8-B78A-0247-9D5D-29CD35C950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E8D0956-8AF8-144F-A14B-EA030CBBB1E8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0207FFE-FD87-4244-A2C5-AE36B241C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96B1232-F68B-2544-B0EA-063A559AF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9394F1E-17E0-774C-BFAD-F501E76F42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F5BD18-9137-8F47-BF89-3BEE2B14A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8157C02-D122-D240-9357-B1647A4458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C6BCBAC-4263-5D4C-9948-E7A1396F09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FC05DDA-6E68-8D4C-ADF7-FC7B7ACF03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2F2465C-C54B-5F49-92C5-B50841DBD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A0D92D2-35FC-144F-B8F8-FA9B7B2E5766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7D4CB80-D4E0-6845-B4F4-F21E7B695033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5D2ED66-BF89-DF41-94A8-ED71174E7793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AAA92E7-9030-8D43-A11B-DB7371137D4B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0D4A528-101C-2040-8DBF-4AD77A577126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487293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126183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9" name="Cross 8">
            <a:extLst>
              <a:ext uri="{FF2B5EF4-FFF2-40B4-BE49-F238E27FC236}">
                <a16:creationId xmlns:a16="http://schemas.microsoft.com/office/drawing/2014/main" id="{40E87CC6-36A4-2245-8CF7-3D9454238CFF}"/>
              </a:ext>
            </a:extLst>
          </p:cNvPr>
          <p:cNvSpPr/>
          <p:nvPr/>
        </p:nvSpPr>
        <p:spPr>
          <a:xfrm rot="2700000">
            <a:off x="7906215" y="3129385"/>
            <a:ext cx="769434" cy="769434"/>
          </a:xfrm>
          <a:prstGeom prst="plus">
            <a:avLst>
              <a:gd name="adj" fmla="val 39493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3092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83280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6377093-D128-154F-A09F-7EB56068C084}"/>
              </a:ext>
            </a:extLst>
          </p:cNvPr>
          <p:cNvSpPr txBox="1"/>
          <p:nvPr/>
        </p:nvSpPr>
        <p:spPr>
          <a:xfrm>
            <a:off x="10482146" y="2844713"/>
            <a:ext cx="1706679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Not trivial, but VTK-m does this for you.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2BFEB6D-B000-D14C-94A5-84C1EB39A373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9500839" y="3601844"/>
            <a:ext cx="98130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827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719946" y="6121703"/>
            <a:ext cx="2468879" cy="7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Developer Benefits: During Algorithm Development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27125" y="1011435"/>
            <a:ext cx="7024675" cy="5273040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Write-once-use-anywhere</a:t>
            </a:r>
          </a:p>
          <a:p>
            <a:r>
              <a:rPr lang="en-US" dirty="0"/>
              <a:t>Visualization-specific parallel building blocks</a:t>
            </a:r>
          </a:p>
          <a:p>
            <a:pPr lvl="1"/>
            <a:r>
              <a:rPr lang="en-US" dirty="0"/>
              <a:t>Common parallelism approaches are too simplistic for visualization algorithms (“parallel for”) </a:t>
            </a:r>
          </a:p>
          <a:p>
            <a:pPr lvl="2"/>
            <a:r>
              <a:rPr lang="en-US" dirty="0"/>
              <a:t>Example: want to iterate over cells, but have to wrangle mesh topology to get field data on vertices</a:t>
            </a:r>
          </a:p>
          <a:p>
            <a:pPr lvl="1"/>
            <a:r>
              <a:rPr lang="en-US" dirty="0"/>
              <a:t>VTK-m addresses this by providing visualization-specific parallel building blocks</a:t>
            </a:r>
          </a:p>
          <a:p>
            <a:r>
              <a:rPr lang="en-US" dirty="0"/>
              <a:t>Benefits:</a:t>
            </a:r>
          </a:p>
          <a:p>
            <a:pPr lvl="1"/>
            <a:r>
              <a:rPr lang="en-US" dirty="0"/>
              <a:t>Faster development time</a:t>
            </a:r>
          </a:p>
          <a:p>
            <a:pPr lvl="1"/>
            <a:r>
              <a:rPr lang="en-US" dirty="0"/>
              <a:t>Faster execution time (since parallel building blocks are highly optimized by core team)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47275" y="758720"/>
            <a:ext cx="7775391" cy="2241660"/>
            <a:chOff x="4242636" y="758720"/>
            <a:chExt cx="7780030" cy="2421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71" y="758720"/>
              <a:ext cx="4496895" cy="24215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4242636" y="1312721"/>
              <a:ext cx="3194756" cy="2719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299200" y="2941799"/>
            <a:ext cx="5889625" cy="3774008"/>
            <a:chOff x="6299200" y="2941799"/>
            <a:chExt cx="5889625" cy="3774008"/>
          </a:xfrm>
        </p:grpSpPr>
        <p:grpSp>
          <p:nvGrpSpPr>
            <p:cNvPr id="26" name="Group 25"/>
            <p:cNvGrpSpPr/>
            <p:nvPr/>
          </p:nvGrpSpPr>
          <p:grpSpPr>
            <a:xfrm>
              <a:off x="8015111" y="3213589"/>
              <a:ext cx="4173714" cy="3502218"/>
              <a:chOff x="8015111" y="3213589"/>
              <a:chExt cx="4173714" cy="3502218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8534904" y="3213589"/>
                <a:ext cx="3279906" cy="2636324"/>
                <a:chOff x="8534904" y="3213589"/>
                <a:chExt cx="3279906" cy="2636324"/>
              </a:xfrm>
            </p:grpSpPr>
            <p:pic>
              <p:nvPicPr>
                <p:cNvPr id="8" name="Google Shape;459;p50">
                  <a:extLst>
                    <a:ext uri="{FF2B5EF4-FFF2-40B4-BE49-F238E27FC236}">
                      <a16:creationId xmlns:a16="http://schemas.microsoft.com/office/drawing/2014/main" id="{AE422D70-7514-8E4E-BA78-A44F0FB20324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8534904" y="3213589"/>
                  <a:ext cx="3279906" cy="2636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CC26FA5-B9E7-134B-9009-24F14CE07789}"/>
                    </a:ext>
                  </a:extLst>
                </p:cNvPr>
                <p:cNvSpPr/>
                <p:nvPr/>
              </p:nvSpPr>
              <p:spPr>
                <a:xfrm>
                  <a:off x="8988997" y="4378722"/>
                  <a:ext cx="318934" cy="325468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D89E1F55-2C31-5844-9134-AA4D808449D1}"/>
                    </a:ext>
                  </a:extLst>
                </p:cNvPr>
                <p:cNvCxnSpPr>
                  <a:cxnSpLocks/>
                  <a:stCxn id="9" idx="0"/>
                </p:cNvCxnSpPr>
                <p:nvPr/>
              </p:nvCxnSpPr>
              <p:spPr>
                <a:xfrm flipH="1" flipV="1">
                  <a:off x="9017574" y="4153931"/>
                  <a:ext cx="130890" cy="22479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D670153B-77E9-DA45-A6C1-DB15741CB1E3}"/>
                    </a:ext>
                  </a:extLst>
                </p:cNvPr>
                <p:cNvCxnSpPr>
                  <a:cxnSpLocks/>
                  <a:stCxn id="9" idx="2"/>
                </p:cNvCxnSpPr>
                <p:nvPr/>
              </p:nvCxnSpPr>
              <p:spPr>
                <a:xfrm flipH="1">
                  <a:off x="8827911" y="4704190"/>
                  <a:ext cx="320553" cy="15463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D414E4A5-4E49-164B-BBE7-EA34EC4A02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72033" y="4541456"/>
                  <a:ext cx="528287" cy="92819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8015111" y="5533945"/>
                <a:ext cx="4173714" cy="1181862"/>
              </a:xfrm>
              <a:prstGeom prst="rect">
                <a:avLst/>
              </a:prstGeom>
              <a:noFill/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When working on cell 2, data for vertices 1, 2, and 5 can be automatically delivered by VTK-m infrastructure</a:t>
                </a:r>
              </a:p>
            </p:txBody>
          </p:sp>
        </p:grpSp>
        <p:cxnSp>
          <p:nvCxnSpPr>
            <p:cNvPr id="27" name="Straight Arrow Connector 26"/>
            <p:cNvCxnSpPr/>
            <p:nvPr/>
          </p:nvCxnSpPr>
          <p:spPr>
            <a:xfrm>
              <a:off x="6299200" y="2941799"/>
              <a:ext cx="2688987" cy="12115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357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44EEAC8-2F51-5E42-A6CB-3DA0D781BE00}"/>
              </a:ext>
            </a:extLst>
          </p:cNvPr>
          <p:cNvSpPr/>
          <p:nvPr/>
        </p:nvSpPr>
        <p:spPr>
          <a:xfrm>
            <a:off x="6045782" y="2357624"/>
            <a:ext cx="4954986" cy="1071375"/>
          </a:xfrm>
          <a:prstGeom prst="rect">
            <a:avLst/>
          </a:prstGeom>
          <a:gradFill flip="none" rotWithShape="1">
            <a:gsLst>
              <a:gs pos="7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8934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ruct CountEdgesWorklet : vtkm::worklet::WorkletVisitCellsWithPoints…"/>
          <p:cNvSpPr txBox="1"/>
          <p:nvPr/>
        </p:nvSpPr>
        <p:spPr>
          <a:xfrm>
            <a:off x="0" y="1286714"/>
            <a:ext cx="12362344" cy="405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CountEdgesWorklet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numEdges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_2(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PointCount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VTKM_EXEC_CONT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CellEdgeNumberOfEdges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EC13D3-F416-F548-9A6E-A3F92BDC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number of edges in each cell</a:t>
            </a:r>
          </a:p>
        </p:txBody>
      </p:sp>
    </p:spTree>
    <p:extLst>
      <p:ext uri="{BB962C8B-B14F-4D97-AF65-F5344CB8AC3E}">
        <p14:creationId xmlns:p14="http://schemas.microsoft.com/office/powerpoint/2010/main" val="213595068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ruct CountEdgesWorklet : vtkm::worklet::WorkletVisitCellsWithPoints…"/>
          <p:cNvSpPr txBox="1"/>
          <p:nvPr/>
        </p:nvSpPr>
        <p:spPr>
          <a:xfrm>
            <a:off x="0" y="1286714"/>
            <a:ext cx="12362344" cy="405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CountEdgesWorklet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numEdges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_2(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PointCount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VTKM_EXEC_CONT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CellEdgeNumberOfEdges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EC13D3-F416-F548-9A6E-A3F92BDC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number of edges in each cell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439B1-5425-5D4E-9470-BFB2A4C95515}"/>
              </a:ext>
            </a:extLst>
          </p:cNvPr>
          <p:cNvSpPr txBox="1"/>
          <p:nvPr/>
        </p:nvSpPr>
        <p:spPr>
          <a:xfrm>
            <a:off x="8476343" y="2505225"/>
            <a:ext cx="3414987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We can use special tags to get data that is not a simple mapping of input field.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1CBBDBA-308F-924D-9DCC-29B6040C4554}"/>
              </a:ext>
            </a:extLst>
          </p:cNvPr>
          <p:cNvCxnSpPr>
            <a:cxnSpLocks/>
          </p:cNvCxnSpPr>
          <p:nvPr/>
        </p:nvCxnSpPr>
        <p:spPr>
          <a:xfrm flipH="1" flipV="1">
            <a:off x="7387771" y="2505225"/>
            <a:ext cx="1088572" cy="3554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67350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ruct CountEdgesWorklet : vtkm::worklet::WorkletVisitCellsWithPoints…"/>
          <p:cNvSpPr txBox="1"/>
          <p:nvPr/>
        </p:nvSpPr>
        <p:spPr>
          <a:xfrm>
            <a:off x="0" y="1286714"/>
            <a:ext cx="12362344" cy="405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CountEdgesWorklet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numEdges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_2(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PointCount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VTKM_EXEC_CONT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CellEdgeNumberOfEdges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EC13D3-F416-F548-9A6E-A3F92BDC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number of edges in each cell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BA0FC-87D9-0740-84EF-6E5E21688904}"/>
              </a:ext>
            </a:extLst>
          </p:cNvPr>
          <p:cNvSpPr txBox="1"/>
          <p:nvPr/>
        </p:nvSpPr>
        <p:spPr>
          <a:xfrm>
            <a:off x="7736114" y="2685939"/>
            <a:ext cx="3414987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You can specify a return value for the </a:t>
            </a:r>
            <a:r>
              <a:rPr lang="en-US" sz="2400" dirty="0" err="1"/>
              <a:t>ExecutionSignature</a:t>
            </a:r>
            <a:endParaRPr lang="en-US" sz="2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30A5E86-173E-1545-A328-FE9D26D1F1AA}"/>
              </a:ext>
            </a:extLst>
          </p:cNvPr>
          <p:cNvCxnSpPr>
            <a:cxnSpLocks/>
          </p:cNvCxnSpPr>
          <p:nvPr/>
        </p:nvCxnSpPr>
        <p:spPr>
          <a:xfrm flipH="1" flipV="1">
            <a:off x="4702629" y="2467429"/>
            <a:ext cx="3033485" cy="407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226A10-AA26-4742-9789-B7658655D56B}"/>
              </a:ext>
            </a:extLst>
          </p:cNvPr>
          <p:cNvCxnSpPr>
            <a:cxnSpLocks/>
          </p:cNvCxnSpPr>
          <p:nvPr/>
        </p:nvCxnSpPr>
        <p:spPr>
          <a:xfrm flipH="1">
            <a:off x="4920343" y="3079069"/>
            <a:ext cx="2815771" cy="2338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25913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ruct CountEdgesWorklet : vtkm::worklet::WorkletVisitCellsWithPoints…"/>
          <p:cNvSpPr txBox="1"/>
          <p:nvPr/>
        </p:nvSpPr>
        <p:spPr>
          <a:xfrm>
            <a:off x="0" y="1286714"/>
            <a:ext cx="12362344" cy="405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CountEdgesWorklet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numEdges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_2(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PointCount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VTKM_EXEC_CONT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CellEdgeNumberOfEdges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EC13D3-F416-F548-9A6E-A3F92BDC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number of edges in each cell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00B55-107E-5342-8DB1-A4D99716FCD2}"/>
              </a:ext>
            </a:extLst>
          </p:cNvPr>
          <p:cNvSpPr txBox="1"/>
          <p:nvPr/>
        </p:nvSpPr>
        <p:spPr>
          <a:xfrm>
            <a:off x="3958682" y="5225598"/>
            <a:ext cx="3178640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Function to get cell/edge information.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18D63B-FC7B-0144-A7BF-758E0D276CBF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5386039" y="4694663"/>
            <a:ext cx="161963" cy="5309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58953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695292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44EEAC8-2F51-5E42-A6CB-3DA0D781BE00}"/>
              </a:ext>
            </a:extLst>
          </p:cNvPr>
          <p:cNvSpPr/>
          <p:nvPr/>
        </p:nvSpPr>
        <p:spPr>
          <a:xfrm>
            <a:off x="5969911" y="3766480"/>
            <a:ext cx="4954986" cy="1301238"/>
          </a:xfrm>
          <a:prstGeom prst="rect">
            <a:avLst/>
          </a:prstGeom>
          <a:gradFill flip="none" rotWithShape="1">
            <a:gsLst>
              <a:gs pos="7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0303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1325880"/>
            <a:ext cx="11439015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1097F-B4F7-3D42-8C8D-9885736B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Edges</a:t>
            </a:r>
          </a:p>
        </p:txBody>
      </p:sp>
    </p:spTree>
    <p:extLst>
      <p:ext uri="{BB962C8B-B14F-4D97-AF65-F5344CB8AC3E}">
        <p14:creationId xmlns:p14="http://schemas.microsoft.com/office/powerpoint/2010/main" val="46388496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1325880"/>
            <a:ext cx="11439015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1097F-B4F7-3D42-8C8D-9885736B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Edges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D4A53-69B0-E04A-B663-6880A5F89032}"/>
              </a:ext>
            </a:extLst>
          </p:cNvPr>
          <p:cNvSpPr txBox="1"/>
          <p:nvPr/>
        </p:nvSpPr>
        <p:spPr>
          <a:xfrm>
            <a:off x="2106539" y="4918272"/>
            <a:ext cx="4526735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A scatter lets you create more (or less) than 1 output for every input. Allows us to write many edges for each cell.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485A77-4433-404F-83EC-FF7D51716FEC}"/>
              </a:ext>
            </a:extLst>
          </p:cNvPr>
          <p:cNvCxnSpPr>
            <a:cxnSpLocks/>
          </p:cNvCxnSpPr>
          <p:nvPr/>
        </p:nvCxnSpPr>
        <p:spPr>
          <a:xfrm flipH="1" flipV="1">
            <a:off x="2681207" y="4147151"/>
            <a:ext cx="370729" cy="7711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7513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No Scatter (1 input to 1 output)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4912051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672068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42C5A9-2EBC-9049-AE56-4C0B57105CF1}"/>
              </a:ext>
            </a:extLst>
          </p:cNvPr>
          <p:cNvCxnSpPr>
            <a:cxnSpLocks/>
          </p:cNvCxnSpPr>
          <p:nvPr/>
        </p:nvCxnSpPr>
        <p:spPr>
          <a:xfrm>
            <a:off x="3918717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627F2E14-6309-CB42-9DB7-DC95276109FB}"/>
              </a:ext>
            </a:extLst>
          </p:cNvPr>
          <p:cNvSpPr/>
          <p:nvPr/>
        </p:nvSpPr>
        <p:spPr>
          <a:xfrm>
            <a:off x="3539451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900624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742801" y="3638084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E805628-BF11-644A-B246-B6315D0B2597}"/>
              </a:ext>
            </a:extLst>
          </p:cNvPr>
          <p:cNvCxnSpPr>
            <a:cxnSpLocks/>
          </p:cNvCxnSpPr>
          <p:nvPr/>
        </p:nvCxnSpPr>
        <p:spPr>
          <a:xfrm>
            <a:off x="5989450" y="320226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B9F17C9B-7014-EC4E-80FA-886688AD3780}"/>
              </a:ext>
            </a:extLst>
          </p:cNvPr>
          <p:cNvSpPr/>
          <p:nvPr/>
        </p:nvSpPr>
        <p:spPr>
          <a:xfrm>
            <a:off x="5610184" y="2367641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971357" y="4363764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D80D6B0-9162-7440-AB25-94F69667C8AC}"/>
              </a:ext>
            </a:extLst>
          </p:cNvPr>
          <p:cNvSpPr/>
          <p:nvPr/>
        </p:nvSpPr>
        <p:spPr>
          <a:xfrm>
            <a:off x="6440156" y="3638084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DEAC012-1716-404C-A8B3-0E5023553980}"/>
              </a:ext>
            </a:extLst>
          </p:cNvPr>
          <p:cNvCxnSpPr>
            <a:cxnSpLocks/>
          </p:cNvCxnSpPr>
          <p:nvPr/>
        </p:nvCxnSpPr>
        <p:spPr>
          <a:xfrm>
            <a:off x="6686805" y="320226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F0C0EAD2-1947-E14B-A82E-72B1CB00B890}"/>
              </a:ext>
            </a:extLst>
          </p:cNvPr>
          <p:cNvSpPr/>
          <p:nvPr/>
        </p:nvSpPr>
        <p:spPr>
          <a:xfrm>
            <a:off x="6307539" y="2367641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C3CCA5-C3F3-3349-BCA5-DC1EFCFB0E55}"/>
              </a:ext>
            </a:extLst>
          </p:cNvPr>
          <p:cNvCxnSpPr>
            <a:cxnSpLocks/>
          </p:cNvCxnSpPr>
          <p:nvPr/>
        </p:nvCxnSpPr>
        <p:spPr>
          <a:xfrm>
            <a:off x="6668712" y="4363764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57251A-72D6-1C4B-B075-F9CB776105CF}"/>
              </a:ext>
            </a:extLst>
          </p:cNvPr>
          <p:cNvSpPr/>
          <p:nvPr/>
        </p:nvSpPr>
        <p:spPr>
          <a:xfrm>
            <a:off x="7132277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C9F923F-B163-CD40-9169-B69A7E7AE588}"/>
              </a:ext>
            </a:extLst>
          </p:cNvPr>
          <p:cNvCxnSpPr>
            <a:cxnSpLocks/>
          </p:cNvCxnSpPr>
          <p:nvPr/>
        </p:nvCxnSpPr>
        <p:spPr>
          <a:xfrm>
            <a:off x="7378926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>
            <a:extLst>
              <a:ext uri="{FF2B5EF4-FFF2-40B4-BE49-F238E27FC236}">
                <a16:creationId xmlns:a16="http://schemas.microsoft.com/office/drawing/2014/main" id="{71FF977B-ABCC-D540-9B57-0BD92516D3A3}"/>
              </a:ext>
            </a:extLst>
          </p:cNvPr>
          <p:cNvSpPr/>
          <p:nvPr/>
        </p:nvSpPr>
        <p:spPr>
          <a:xfrm>
            <a:off x="6999660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E8E731-83B6-C64A-87CE-E38CEE278A47}"/>
              </a:ext>
            </a:extLst>
          </p:cNvPr>
          <p:cNvCxnSpPr>
            <a:cxnSpLocks/>
          </p:cNvCxnSpPr>
          <p:nvPr/>
        </p:nvCxnSpPr>
        <p:spPr>
          <a:xfrm>
            <a:off x="7360833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356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DB438F-D520-471E-A02E-024F466D2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510" y="0"/>
            <a:ext cx="109607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52FC8-D68D-4604-AA46-65F2D8FC4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79" y="-2452"/>
            <a:ext cx="109607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54487" y="6160122"/>
            <a:ext cx="1364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CUDA SDK</a:t>
            </a:r>
          </a:p>
          <a:p>
            <a:r>
              <a:rPr lang="en-US" dirty="0">
                <a:solidFill>
                  <a:prstClr val="black"/>
                </a:solidFill>
              </a:rPr>
              <a:t>561 Lines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70825" y="3783110"/>
            <a:ext cx="1184940" cy="646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VTK-m</a:t>
            </a:r>
          </a:p>
          <a:p>
            <a:r>
              <a:rPr lang="en-US" dirty="0">
                <a:solidFill>
                  <a:prstClr val="black"/>
                </a:solidFill>
              </a:rPr>
              <a:t>283 Lines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1974" y="237744"/>
            <a:ext cx="11654040" cy="90525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/>
              <a:t>VTK-m Benefits </a:t>
            </a:r>
            <a:r>
              <a:rPr lang="mr-IN"/>
              <a:t>–</a:t>
            </a:r>
            <a:r>
              <a:rPr lang="en-US"/>
              <a:t> Specific to Developers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a Count Scatter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7" y="4912051"/>
          <a:ext cx="87998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08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78707335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751634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715448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131422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1230330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916BC0A-7915-2C42-BA58-ABB6DA2CB41B}"/>
              </a:ext>
            </a:extLst>
          </p:cNvPr>
          <p:cNvGraphicFramePr>
            <a:graphicFrameLocks noGrp="1"/>
          </p:cNvGraphicFramePr>
          <p:nvPr/>
        </p:nvGraphicFramePr>
        <p:xfrm>
          <a:off x="2978831" y="1526416"/>
          <a:ext cx="677157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01638199-B52D-F346-A085-A93FFD9E36DD}"/>
              </a:ext>
            </a:extLst>
          </p:cNvPr>
          <p:cNvSpPr txBox="1"/>
          <p:nvPr/>
        </p:nvSpPr>
        <p:spPr>
          <a:xfrm>
            <a:off x="975944" y="1453303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7E670B7-BAF8-E24C-B47B-314BF6852405}"/>
              </a:ext>
            </a:extLst>
          </p:cNvPr>
          <p:cNvCxnSpPr>
            <a:cxnSpLocks/>
          </p:cNvCxnSpPr>
          <p:nvPr/>
        </p:nvCxnSpPr>
        <p:spPr>
          <a:xfrm>
            <a:off x="3246750" y="4371762"/>
            <a:ext cx="657918" cy="72570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7FDDE0-08F6-0042-B938-4D621CD801DA}"/>
              </a:ext>
            </a:extLst>
          </p:cNvPr>
          <p:cNvCxnSpPr>
            <a:cxnSpLocks/>
          </p:cNvCxnSpPr>
          <p:nvPr/>
        </p:nvCxnSpPr>
        <p:spPr>
          <a:xfrm>
            <a:off x="3282274" y="4371762"/>
            <a:ext cx="1287607" cy="72241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291C8D9-B232-294C-A81D-1121123883E1}"/>
              </a:ext>
            </a:extLst>
          </p:cNvPr>
          <p:cNvCxnSpPr>
            <a:cxnSpLocks/>
          </p:cNvCxnSpPr>
          <p:nvPr/>
        </p:nvCxnSpPr>
        <p:spPr>
          <a:xfrm>
            <a:off x="5342199" y="4364228"/>
            <a:ext cx="1302333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B6A232A-72E5-5B41-8D7B-80F60CB70E1C}"/>
              </a:ext>
            </a:extLst>
          </p:cNvPr>
          <p:cNvCxnSpPr>
            <a:cxnSpLocks/>
          </p:cNvCxnSpPr>
          <p:nvPr/>
        </p:nvCxnSpPr>
        <p:spPr>
          <a:xfrm flipH="1">
            <a:off x="7432621" y="4399948"/>
            <a:ext cx="611326" cy="6975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47FCD5-4736-034D-AE4D-191DC0F96076}"/>
              </a:ext>
            </a:extLst>
          </p:cNvPr>
          <p:cNvCxnSpPr>
            <a:cxnSpLocks/>
          </p:cNvCxnSpPr>
          <p:nvPr/>
        </p:nvCxnSpPr>
        <p:spPr>
          <a:xfrm>
            <a:off x="8119295" y="4399948"/>
            <a:ext cx="1200456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40DA87-6FC0-1D46-BAFE-3BFDB3A71254}"/>
              </a:ext>
            </a:extLst>
          </p:cNvPr>
          <p:cNvCxnSpPr>
            <a:cxnSpLocks/>
          </p:cNvCxnSpPr>
          <p:nvPr/>
        </p:nvCxnSpPr>
        <p:spPr>
          <a:xfrm>
            <a:off x="8117838" y="4399948"/>
            <a:ext cx="587278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32D94E7-2BED-0845-8804-66BEE51880E4}"/>
              </a:ext>
            </a:extLst>
          </p:cNvPr>
          <p:cNvCxnSpPr>
            <a:cxnSpLocks/>
          </p:cNvCxnSpPr>
          <p:nvPr/>
        </p:nvCxnSpPr>
        <p:spPr>
          <a:xfrm>
            <a:off x="9508030" y="4357632"/>
            <a:ext cx="1874540" cy="7440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24321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a Count Scatter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7" y="4912051"/>
          <a:ext cx="87998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08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78707335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751634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715448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131422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1230330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916BC0A-7915-2C42-BA58-ABB6DA2CB41B}"/>
              </a:ext>
            </a:extLst>
          </p:cNvPr>
          <p:cNvGraphicFramePr>
            <a:graphicFrameLocks noGrp="1"/>
          </p:cNvGraphicFramePr>
          <p:nvPr/>
        </p:nvGraphicFramePr>
        <p:xfrm>
          <a:off x="2978831" y="1526416"/>
          <a:ext cx="677157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01638199-B52D-F346-A085-A93FFD9E36DD}"/>
              </a:ext>
            </a:extLst>
          </p:cNvPr>
          <p:cNvSpPr txBox="1"/>
          <p:nvPr/>
        </p:nvSpPr>
        <p:spPr>
          <a:xfrm>
            <a:off x="975944" y="1453303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7E670B7-BAF8-E24C-B47B-314BF6852405}"/>
              </a:ext>
            </a:extLst>
          </p:cNvPr>
          <p:cNvCxnSpPr>
            <a:cxnSpLocks/>
          </p:cNvCxnSpPr>
          <p:nvPr/>
        </p:nvCxnSpPr>
        <p:spPr>
          <a:xfrm>
            <a:off x="3246750" y="4371762"/>
            <a:ext cx="657918" cy="72570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7FDDE0-08F6-0042-B938-4D621CD801DA}"/>
              </a:ext>
            </a:extLst>
          </p:cNvPr>
          <p:cNvCxnSpPr>
            <a:cxnSpLocks/>
          </p:cNvCxnSpPr>
          <p:nvPr/>
        </p:nvCxnSpPr>
        <p:spPr>
          <a:xfrm>
            <a:off x="3282274" y="4371762"/>
            <a:ext cx="1287607" cy="72241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291C8D9-B232-294C-A81D-1121123883E1}"/>
              </a:ext>
            </a:extLst>
          </p:cNvPr>
          <p:cNvCxnSpPr>
            <a:cxnSpLocks/>
          </p:cNvCxnSpPr>
          <p:nvPr/>
        </p:nvCxnSpPr>
        <p:spPr>
          <a:xfrm>
            <a:off x="5342199" y="4364228"/>
            <a:ext cx="1302333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B6A232A-72E5-5B41-8D7B-80F60CB70E1C}"/>
              </a:ext>
            </a:extLst>
          </p:cNvPr>
          <p:cNvCxnSpPr>
            <a:cxnSpLocks/>
          </p:cNvCxnSpPr>
          <p:nvPr/>
        </p:nvCxnSpPr>
        <p:spPr>
          <a:xfrm flipH="1">
            <a:off x="7432621" y="4399948"/>
            <a:ext cx="611326" cy="6975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47FCD5-4736-034D-AE4D-191DC0F96076}"/>
              </a:ext>
            </a:extLst>
          </p:cNvPr>
          <p:cNvCxnSpPr>
            <a:cxnSpLocks/>
          </p:cNvCxnSpPr>
          <p:nvPr/>
        </p:nvCxnSpPr>
        <p:spPr>
          <a:xfrm>
            <a:off x="8119295" y="4399948"/>
            <a:ext cx="1200456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40DA87-6FC0-1D46-BAFE-3BFDB3A71254}"/>
              </a:ext>
            </a:extLst>
          </p:cNvPr>
          <p:cNvCxnSpPr>
            <a:cxnSpLocks/>
          </p:cNvCxnSpPr>
          <p:nvPr/>
        </p:nvCxnSpPr>
        <p:spPr>
          <a:xfrm>
            <a:off x="8117838" y="4399948"/>
            <a:ext cx="587278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32D94E7-2BED-0845-8804-66BEE51880E4}"/>
              </a:ext>
            </a:extLst>
          </p:cNvPr>
          <p:cNvCxnSpPr>
            <a:cxnSpLocks/>
          </p:cNvCxnSpPr>
          <p:nvPr/>
        </p:nvCxnSpPr>
        <p:spPr>
          <a:xfrm>
            <a:off x="9508030" y="4357632"/>
            <a:ext cx="1874540" cy="7440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E433AEB-90F3-8545-BB30-3A0435FBC7B3}"/>
              </a:ext>
            </a:extLst>
          </p:cNvPr>
          <p:cNvSpPr txBox="1"/>
          <p:nvPr/>
        </p:nvSpPr>
        <p:spPr>
          <a:xfrm>
            <a:off x="917639" y="5446673"/>
            <a:ext cx="265287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3 times (in parallel) on this input.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9812D6A-7020-9E46-83EA-8302437D2A7A}"/>
              </a:ext>
            </a:extLst>
          </p:cNvPr>
          <p:cNvCxnSpPr>
            <a:cxnSpLocks/>
            <a:stCxn id="42" idx="0"/>
            <a:endCxn id="9" idx="3"/>
          </p:cNvCxnSpPr>
          <p:nvPr/>
        </p:nvCxnSpPr>
        <p:spPr>
          <a:xfrm flipV="1">
            <a:off x="2244077" y="4480013"/>
            <a:ext cx="795499" cy="9666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84884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a Count Scatter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7" y="4912051"/>
          <a:ext cx="87998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08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78707335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751634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715448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131422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1230330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916BC0A-7915-2C42-BA58-ABB6DA2CB41B}"/>
              </a:ext>
            </a:extLst>
          </p:cNvPr>
          <p:cNvGraphicFramePr>
            <a:graphicFrameLocks noGrp="1"/>
          </p:cNvGraphicFramePr>
          <p:nvPr/>
        </p:nvGraphicFramePr>
        <p:xfrm>
          <a:off x="2978831" y="1526416"/>
          <a:ext cx="677157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01638199-B52D-F346-A085-A93FFD9E36DD}"/>
              </a:ext>
            </a:extLst>
          </p:cNvPr>
          <p:cNvSpPr txBox="1"/>
          <p:nvPr/>
        </p:nvSpPr>
        <p:spPr>
          <a:xfrm>
            <a:off x="975944" y="1453303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7E670B7-BAF8-E24C-B47B-314BF6852405}"/>
              </a:ext>
            </a:extLst>
          </p:cNvPr>
          <p:cNvCxnSpPr>
            <a:cxnSpLocks/>
          </p:cNvCxnSpPr>
          <p:nvPr/>
        </p:nvCxnSpPr>
        <p:spPr>
          <a:xfrm>
            <a:off x="3246750" y="4371762"/>
            <a:ext cx="657918" cy="72570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7FDDE0-08F6-0042-B938-4D621CD801DA}"/>
              </a:ext>
            </a:extLst>
          </p:cNvPr>
          <p:cNvCxnSpPr>
            <a:cxnSpLocks/>
          </p:cNvCxnSpPr>
          <p:nvPr/>
        </p:nvCxnSpPr>
        <p:spPr>
          <a:xfrm>
            <a:off x="3282274" y="4371762"/>
            <a:ext cx="1287607" cy="72241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291C8D9-B232-294C-A81D-1121123883E1}"/>
              </a:ext>
            </a:extLst>
          </p:cNvPr>
          <p:cNvCxnSpPr>
            <a:cxnSpLocks/>
          </p:cNvCxnSpPr>
          <p:nvPr/>
        </p:nvCxnSpPr>
        <p:spPr>
          <a:xfrm>
            <a:off x="5342199" y="4364228"/>
            <a:ext cx="1302333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B6A232A-72E5-5B41-8D7B-80F60CB70E1C}"/>
              </a:ext>
            </a:extLst>
          </p:cNvPr>
          <p:cNvCxnSpPr>
            <a:cxnSpLocks/>
          </p:cNvCxnSpPr>
          <p:nvPr/>
        </p:nvCxnSpPr>
        <p:spPr>
          <a:xfrm flipH="1">
            <a:off x="7432621" y="4399948"/>
            <a:ext cx="611326" cy="6975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47FCD5-4736-034D-AE4D-191DC0F96076}"/>
              </a:ext>
            </a:extLst>
          </p:cNvPr>
          <p:cNvCxnSpPr>
            <a:cxnSpLocks/>
          </p:cNvCxnSpPr>
          <p:nvPr/>
        </p:nvCxnSpPr>
        <p:spPr>
          <a:xfrm>
            <a:off x="8119295" y="4399948"/>
            <a:ext cx="1200456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40DA87-6FC0-1D46-BAFE-3BFDB3A71254}"/>
              </a:ext>
            </a:extLst>
          </p:cNvPr>
          <p:cNvCxnSpPr>
            <a:cxnSpLocks/>
          </p:cNvCxnSpPr>
          <p:nvPr/>
        </p:nvCxnSpPr>
        <p:spPr>
          <a:xfrm>
            <a:off x="8117838" y="4399948"/>
            <a:ext cx="587278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32D94E7-2BED-0845-8804-66BEE51880E4}"/>
              </a:ext>
            </a:extLst>
          </p:cNvPr>
          <p:cNvCxnSpPr>
            <a:cxnSpLocks/>
          </p:cNvCxnSpPr>
          <p:nvPr/>
        </p:nvCxnSpPr>
        <p:spPr>
          <a:xfrm>
            <a:off x="9508030" y="4357632"/>
            <a:ext cx="1874540" cy="7440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E433AEB-90F3-8545-BB30-3A0435FBC7B3}"/>
              </a:ext>
            </a:extLst>
          </p:cNvPr>
          <p:cNvSpPr txBox="1"/>
          <p:nvPr/>
        </p:nvSpPr>
        <p:spPr>
          <a:xfrm>
            <a:off x="917639" y="5446673"/>
            <a:ext cx="265287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3 times (in parallel) on this input.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9812D6A-7020-9E46-83EA-8302437D2A7A}"/>
              </a:ext>
            </a:extLst>
          </p:cNvPr>
          <p:cNvCxnSpPr>
            <a:cxnSpLocks/>
            <a:stCxn id="42" idx="0"/>
            <a:endCxn id="9" idx="3"/>
          </p:cNvCxnSpPr>
          <p:nvPr/>
        </p:nvCxnSpPr>
        <p:spPr>
          <a:xfrm flipV="1">
            <a:off x="2244077" y="4480013"/>
            <a:ext cx="795499" cy="9666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B9D3F03-F5BF-FD44-BFDA-4C0C277E895A}"/>
              </a:ext>
            </a:extLst>
          </p:cNvPr>
          <p:cNvSpPr txBox="1"/>
          <p:nvPr/>
        </p:nvSpPr>
        <p:spPr>
          <a:xfrm>
            <a:off x="3826142" y="5757245"/>
            <a:ext cx="2987029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once on this input.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7669B2E-851B-7A45-B82A-CFDA5DF677AB}"/>
              </a:ext>
            </a:extLst>
          </p:cNvPr>
          <p:cNvCxnSpPr>
            <a:cxnSpLocks/>
            <a:stCxn id="44" idx="0"/>
            <a:endCxn id="34" idx="4"/>
          </p:cNvCxnSpPr>
          <p:nvPr/>
        </p:nvCxnSpPr>
        <p:spPr>
          <a:xfrm flipH="1" flipV="1">
            <a:off x="4601672" y="4624386"/>
            <a:ext cx="717985" cy="11328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8953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a Count Scatter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7" y="4912051"/>
          <a:ext cx="87998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08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78707335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751634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715448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131422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1230330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916BC0A-7915-2C42-BA58-ABB6DA2CB41B}"/>
              </a:ext>
            </a:extLst>
          </p:cNvPr>
          <p:cNvGraphicFramePr>
            <a:graphicFrameLocks noGrp="1"/>
          </p:cNvGraphicFramePr>
          <p:nvPr/>
        </p:nvGraphicFramePr>
        <p:xfrm>
          <a:off x="2978831" y="1526416"/>
          <a:ext cx="677157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01638199-B52D-F346-A085-A93FFD9E36DD}"/>
              </a:ext>
            </a:extLst>
          </p:cNvPr>
          <p:cNvSpPr txBox="1"/>
          <p:nvPr/>
        </p:nvSpPr>
        <p:spPr>
          <a:xfrm>
            <a:off x="975944" y="1453303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7E670B7-BAF8-E24C-B47B-314BF6852405}"/>
              </a:ext>
            </a:extLst>
          </p:cNvPr>
          <p:cNvCxnSpPr>
            <a:cxnSpLocks/>
          </p:cNvCxnSpPr>
          <p:nvPr/>
        </p:nvCxnSpPr>
        <p:spPr>
          <a:xfrm>
            <a:off x="3246750" y="4371762"/>
            <a:ext cx="657918" cy="72570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7FDDE0-08F6-0042-B938-4D621CD801DA}"/>
              </a:ext>
            </a:extLst>
          </p:cNvPr>
          <p:cNvCxnSpPr>
            <a:cxnSpLocks/>
          </p:cNvCxnSpPr>
          <p:nvPr/>
        </p:nvCxnSpPr>
        <p:spPr>
          <a:xfrm>
            <a:off x="3282274" y="4371762"/>
            <a:ext cx="1287607" cy="72241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291C8D9-B232-294C-A81D-1121123883E1}"/>
              </a:ext>
            </a:extLst>
          </p:cNvPr>
          <p:cNvCxnSpPr>
            <a:cxnSpLocks/>
          </p:cNvCxnSpPr>
          <p:nvPr/>
        </p:nvCxnSpPr>
        <p:spPr>
          <a:xfrm>
            <a:off x="5342199" y="4364228"/>
            <a:ext cx="1302333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B6A232A-72E5-5B41-8D7B-80F60CB70E1C}"/>
              </a:ext>
            </a:extLst>
          </p:cNvPr>
          <p:cNvCxnSpPr>
            <a:cxnSpLocks/>
          </p:cNvCxnSpPr>
          <p:nvPr/>
        </p:nvCxnSpPr>
        <p:spPr>
          <a:xfrm flipH="1">
            <a:off x="7432621" y="4399948"/>
            <a:ext cx="611326" cy="6975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47FCD5-4736-034D-AE4D-191DC0F96076}"/>
              </a:ext>
            </a:extLst>
          </p:cNvPr>
          <p:cNvCxnSpPr>
            <a:cxnSpLocks/>
          </p:cNvCxnSpPr>
          <p:nvPr/>
        </p:nvCxnSpPr>
        <p:spPr>
          <a:xfrm>
            <a:off x="8119295" y="4399948"/>
            <a:ext cx="1200456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40DA87-6FC0-1D46-BAFE-3BFDB3A71254}"/>
              </a:ext>
            </a:extLst>
          </p:cNvPr>
          <p:cNvCxnSpPr>
            <a:cxnSpLocks/>
          </p:cNvCxnSpPr>
          <p:nvPr/>
        </p:nvCxnSpPr>
        <p:spPr>
          <a:xfrm>
            <a:off x="8117838" y="4399948"/>
            <a:ext cx="587278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32D94E7-2BED-0845-8804-66BEE51880E4}"/>
              </a:ext>
            </a:extLst>
          </p:cNvPr>
          <p:cNvCxnSpPr>
            <a:cxnSpLocks/>
          </p:cNvCxnSpPr>
          <p:nvPr/>
        </p:nvCxnSpPr>
        <p:spPr>
          <a:xfrm>
            <a:off x="9508030" y="4357632"/>
            <a:ext cx="1874540" cy="7440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E433AEB-90F3-8545-BB30-3A0435FBC7B3}"/>
              </a:ext>
            </a:extLst>
          </p:cNvPr>
          <p:cNvSpPr txBox="1"/>
          <p:nvPr/>
        </p:nvSpPr>
        <p:spPr>
          <a:xfrm>
            <a:off x="917639" y="5446673"/>
            <a:ext cx="265287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3 times (in parallel) on this input.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9812D6A-7020-9E46-83EA-8302437D2A7A}"/>
              </a:ext>
            </a:extLst>
          </p:cNvPr>
          <p:cNvCxnSpPr>
            <a:cxnSpLocks/>
            <a:stCxn id="42" idx="0"/>
            <a:endCxn id="9" idx="3"/>
          </p:cNvCxnSpPr>
          <p:nvPr/>
        </p:nvCxnSpPr>
        <p:spPr>
          <a:xfrm flipV="1">
            <a:off x="2244077" y="4480013"/>
            <a:ext cx="795499" cy="9666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B9D3F03-F5BF-FD44-BFDA-4C0C277E895A}"/>
              </a:ext>
            </a:extLst>
          </p:cNvPr>
          <p:cNvSpPr txBox="1"/>
          <p:nvPr/>
        </p:nvSpPr>
        <p:spPr>
          <a:xfrm>
            <a:off x="3826142" y="5757245"/>
            <a:ext cx="2987029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once on this input.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7669B2E-851B-7A45-B82A-CFDA5DF677AB}"/>
              </a:ext>
            </a:extLst>
          </p:cNvPr>
          <p:cNvCxnSpPr>
            <a:cxnSpLocks/>
            <a:stCxn id="44" idx="0"/>
            <a:endCxn id="34" idx="4"/>
          </p:cNvCxnSpPr>
          <p:nvPr/>
        </p:nvCxnSpPr>
        <p:spPr>
          <a:xfrm flipH="1" flipV="1">
            <a:off x="4601672" y="4624386"/>
            <a:ext cx="717985" cy="11328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AD186B5-8780-EF48-BB1B-DBFE7F4ECF94}"/>
              </a:ext>
            </a:extLst>
          </p:cNvPr>
          <p:cNvSpPr txBox="1"/>
          <p:nvPr/>
        </p:nvSpPr>
        <p:spPr>
          <a:xfrm>
            <a:off x="6150949" y="319237"/>
            <a:ext cx="2987029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never called on this input.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3DDDEA1-E40B-7C4A-ACC5-36BB0177F9D1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7346592" y="1168700"/>
            <a:ext cx="297872" cy="12732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78006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Cells with Points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575473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3661404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438793"/>
            <a:ext cx="28841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438793"/>
            <a:ext cx="600337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448595"/>
            <a:ext cx="1209309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457583"/>
            <a:ext cx="485710" cy="131704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393705"/>
            <a:ext cx="600336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403507"/>
            <a:ext cx="1209308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426510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378296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434981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432117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418134"/>
            <a:ext cx="2426824" cy="1500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413233"/>
            <a:ext cx="2104079" cy="140648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436236"/>
            <a:ext cx="1422600" cy="138347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448595"/>
            <a:ext cx="96677" cy="1495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415941"/>
            <a:ext cx="548053" cy="153770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443287"/>
            <a:ext cx="513376" cy="146536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411007"/>
            <a:ext cx="193464" cy="154263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460466"/>
            <a:ext cx="1854439" cy="150511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2555B44-3335-2A44-9560-CC5F68F09645}"/>
              </a:ext>
            </a:extLst>
          </p:cNvPr>
          <p:cNvCxnSpPr>
            <a:cxnSpLocks/>
          </p:cNvCxnSpPr>
          <p:nvPr/>
        </p:nvCxnSpPr>
        <p:spPr>
          <a:xfrm>
            <a:off x="3601002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F071B08-23CB-1E43-9156-F6F8627F0226}"/>
              </a:ext>
            </a:extLst>
          </p:cNvPr>
          <p:cNvCxnSpPr>
            <a:cxnSpLocks/>
          </p:cNvCxnSpPr>
          <p:nvPr/>
        </p:nvCxnSpPr>
        <p:spPr>
          <a:xfrm>
            <a:off x="4284485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27CC9A2-94B7-BD42-A033-31EBB1F580FB}"/>
              </a:ext>
            </a:extLst>
          </p:cNvPr>
          <p:cNvCxnSpPr>
            <a:cxnSpLocks/>
          </p:cNvCxnSpPr>
          <p:nvPr/>
        </p:nvCxnSpPr>
        <p:spPr>
          <a:xfrm>
            <a:off x="4967968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2013660-24FF-CC4E-AB55-DB310D2087C7}"/>
              </a:ext>
            </a:extLst>
          </p:cNvPr>
          <p:cNvCxnSpPr>
            <a:cxnSpLocks/>
          </p:cNvCxnSpPr>
          <p:nvPr/>
        </p:nvCxnSpPr>
        <p:spPr>
          <a:xfrm>
            <a:off x="5651452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32646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446080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BFCC229-AC6D-CF4E-841E-6AFBF9575658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ADB257-5A2B-E84A-8807-5AECC843E59C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B6E4379-3D71-6C47-B95E-562806C4A168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28A3A1-C3A5-4F49-8C13-6593BD7D7F50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956B1A-4BB7-1945-A637-ABEB5C4BCE28}"/>
              </a:ext>
            </a:extLst>
          </p:cNvPr>
          <p:cNvCxnSpPr>
            <a:cxnSpLocks/>
          </p:cNvCxnSpPr>
          <p:nvPr/>
        </p:nvCxnSpPr>
        <p:spPr>
          <a:xfrm flipV="1">
            <a:off x="8445137" y="2080260"/>
            <a:ext cx="1449977" cy="261257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84167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BFCC229-AC6D-CF4E-841E-6AFBF9575658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ADB257-5A2B-E84A-8807-5AECC843E59C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B6E4379-3D71-6C47-B95E-562806C4A168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28A3A1-C3A5-4F49-8C13-6593BD7D7F50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4A9ECFB-9337-834D-A913-3F0B5AE1A529}"/>
              </a:ext>
            </a:extLst>
          </p:cNvPr>
          <p:cNvCxnSpPr>
            <a:cxnSpLocks/>
          </p:cNvCxnSpPr>
          <p:nvPr/>
        </p:nvCxnSpPr>
        <p:spPr>
          <a:xfrm flipV="1">
            <a:off x="8445137" y="1193800"/>
            <a:ext cx="279763" cy="1147718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44191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BFCC229-AC6D-CF4E-841E-6AFBF9575658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ADB257-5A2B-E84A-8807-5AECC843E59C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B6E4379-3D71-6C47-B95E-562806C4A168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28A3A1-C3A5-4F49-8C13-6593BD7D7F50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EB78E7E-D89D-1C44-87A2-1AA1D93EFBE8}"/>
              </a:ext>
            </a:extLst>
          </p:cNvPr>
          <p:cNvCxnSpPr>
            <a:cxnSpLocks/>
          </p:cNvCxnSpPr>
          <p:nvPr/>
        </p:nvCxnSpPr>
        <p:spPr>
          <a:xfrm>
            <a:off x="8728075" y="1203325"/>
            <a:ext cx="1167039" cy="876936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73199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BFCC229-AC6D-CF4E-841E-6AFBF9575658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ADB257-5A2B-E84A-8807-5AECC843E59C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B6E4379-3D71-6C47-B95E-562806C4A168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28A3A1-C3A5-4F49-8C13-6593BD7D7F50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EB78E7E-D89D-1C44-87A2-1AA1D93EFBE8}"/>
              </a:ext>
            </a:extLst>
          </p:cNvPr>
          <p:cNvCxnSpPr>
            <a:cxnSpLocks/>
          </p:cNvCxnSpPr>
          <p:nvPr/>
        </p:nvCxnSpPr>
        <p:spPr>
          <a:xfrm>
            <a:off x="8728075" y="1203325"/>
            <a:ext cx="1167039" cy="876936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CF7D183-68F9-AF48-93BD-549DF346ADCC}"/>
              </a:ext>
            </a:extLst>
          </p:cNvPr>
          <p:cNvSpPr txBox="1"/>
          <p:nvPr/>
        </p:nvSpPr>
        <p:spPr>
          <a:xfrm>
            <a:off x="4623397" y="6028681"/>
            <a:ext cx="4698243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How do we know which edge the worklet is computing?</a:t>
            </a:r>
          </a:p>
        </p:txBody>
      </p:sp>
    </p:spTree>
    <p:extLst>
      <p:ext uri="{BB962C8B-B14F-4D97-AF65-F5344CB8AC3E}">
        <p14:creationId xmlns:p14="http://schemas.microsoft.com/office/powerpoint/2010/main" val="4005476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719946" y="6121703"/>
            <a:ext cx="2468879" cy="7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Benefits: After Developing an Algorithm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1556" y="692782"/>
            <a:ext cx="11842044" cy="5273040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u="sng" dirty="0"/>
              <a:t>Future-proofing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when core VTK-m team adds support for a new hardware architecture, your algorithm code does not change</a:t>
            </a:r>
          </a:p>
          <a:p>
            <a:pPr lvl="1"/>
            <a:r>
              <a:rPr lang="en-US" dirty="0"/>
              <a:t>Core VTK-m team regularly audits and improves performance on existing architectures</a:t>
            </a:r>
          </a:p>
        </p:txBody>
      </p:sp>
    </p:spTree>
    <p:extLst>
      <p:ext uri="{BB962C8B-B14F-4D97-AF65-F5344CB8AC3E}">
        <p14:creationId xmlns:p14="http://schemas.microsoft.com/office/powerpoint/2010/main" val="93239738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1325880"/>
            <a:ext cx="11439015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1097F-B4F7-3D42-8C8D-9885736B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Edges</a:t>
            </a:r>
          </a:p>
        </p:txBody>
      </p:sp>
    </p:spTree>
    <p:extLst>
      <p:ext uri="{BB962C8B-B14F-4D97-AF65-F5344CB8AC3E}">
        <p14:creationId xmlns:p14="http://schemas.microsoft.com/office/powerpoint/2010/main" val="3133755632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1325880"/>
            <a:ext cx="11439015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1097F-B4F7-3D42-8C8D-9885736B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Edges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D4A53-69B0-E04A-B663-6880A5F89032}"/>
              </a:ext>
            </a:extLst>
          </p:cNvPr>
          <p:cNvSpPr txBox="1"/>
          <p:nvPr/>
        </p:nvSpPr>
        <p:spPr>
          <a:xfrm>
            <a:off x="8508380" y="3429000"/>
            <a:ext cx="3468030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err="1"/>
              <a:t>VisitIndex</a:t>
            </a:r>
            <a:r>
              <a:rPr lang="en-US" sz="2400" dirty="0"/>
              <a:t> lets you know which instance (in this case which edge) the worklet is run for.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485A77-4433-404F-83EC-FF7D51716FEC}"/>
              </a:ext>
            </a:extLst>
          </p:cNvPr>
          <p:cNvCxnSpPr>
            <a:cxnSpLocks/>
          </p:cNvCxnSpPr>
          <p:nvPr/>
        </p:nvCxnSpPr>
        <p:spPr>
          <a:xfrm flipH="1" flipV="1">
            <a:off x="6768790" y="3100039"/>
            <a:ext cx="1739590" cy="5352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83711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0"/>
            <a:ext cx="12977898" cy="713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PointIndexVecType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CellEdgeCanonicalId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8693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0"/>
            <a:ext cx="12977898" cy="713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PointIndexVecType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CellEdgeCanonicalId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B21983-18A6-E644-9CF5-9DCE29815896}"/>
              </a:ext>
            </a:extLst>
          </p:cNvPr>
          <p:cNvSpPr txBox="1"/>
          <p:nvPr/>
        </p:nvSpPr>
        <p:spPr>
          <a:xfrm>
            <a:off x="9010185" y="5291381"/>
            <a:ext cx="3178640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Function to get cell/edge information.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80500AD-00B6-AD46-A846-10EC65A99C37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895063" y="5716113"/>
            <a:ext cx="1115122" cy="2274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9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55EF-9633-FB4F-9307-516843F7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the Scatter (in the Filter)</a:t>
            </a:r>
          </a:p>
        </p:txBody>
      </p:sp>
      <p:sp>
        <p:nvSpPr>
          <p:cNvPr id="5" name="template&lt;typename Policy&gt;…">
            <a:extLst>
              <a:ext uri="{FF2B5EF4-FFF2-40B4-BE49-F238E27FC236}">
                <a16:creationId xmlns:a16="http://schemas.microsoft.com/office/drawing/2014/main" id="{14CAE61B-EECA-E24C-BEA5-61B95CE13861}"/>
              </a:ext>
            </a:extLst>
          </p:cNvPr>
          <p:cNvSpPr txBox="1"/>
          <p:nvPr/>
        </p:nvSpPr>
        <p:spPr>
          <a:xfrm>
            <a:off x="0" y="2671706"/>
            <a:ext cx="12670121" cy="128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scatter(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edgeCounts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{}, scatter,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412255857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55EF-9633-FB4F-9307-516843F7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the Scatter (in the Filter)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E10A91-BF8C-804A-957A-AE37BDE34AEA}"/>
              </a:ext>
            </a:extLst>
          </p:cNvPr>
          <p:cNvSpPr txBox="1"/>
          <p:nvPr/>
        </p:nvSpPr>
        <p:spPr>
          <a:xfrm>
            <a:off x="4192858" y="1680034"/>
            <a:ext cx="3468030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Create a scatter object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3FFDCB-41D8-AB42-84BC-94C49FA75FAA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5452946" y="2197099"/>
            <a:ext cx="473927" cy="4970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F3BBB19-D7E2-1848-87F1-9F453121190A}"/>
              </a:ext>
            </a:extLst>
          </p:cNvPr>
          <p:cNvSpPr txBox="1"/>
          <p:nvPr/>
        </p:nvSpPr>
        <p:spPr>
          <a:xfrm>
            <a:off x="5070087" y="4523016"/>
            <a:ext cx="372822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Pass the scatter object as the second argument to the Invoker.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93A071-2C4C-E043-9EAB-AD497D106DAF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6934200" y="3944060"/>
            <a:ext cx="381001" cy="5789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mplate&lt;typename Policy&gt;…">
            <a:extLst>
              <a:ext uri="{FF2B5EF4-FFF2-40B4-BE49-F238E27FC236}">
                <a16:creationId xmlns:a16="http://schemas.microsoft.com/office/drawing/2014/main" id="{8B1E7CFE-341D-3A47-89E8-04930DC7CE1F}"/>
              </a:ext>
            </a:extLst>
          </p:cNvPr>
          <p:cNvSpPr txBox="1"/>
          <p:nvPr/>
        </p:nvSpPr>
        <p:spPr>
          <a:xfrm>
            <a:off x="0" y="2671706"/>
            <a:ext cx="12670121" cy="128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scatter(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edgeCounts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{}, scatter,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45138413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911214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EA4B9ED-8581-CF47-9FB8-8DB4BE033044}"/>
              </a:ext>
            </a:extLst>
          </p:cNvPr>
          <p:cNvSpPr txBox="1"/>
          <p:nvPr/>
        </p:nvSpPr>
        <p:spPr>
          <a:xfrm>
            <a:off x="407378" y="4884153"/>
            <a:ext cx="1999742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Some edges duplicated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8FB607B-90FC-404D-9427-466F22A80E48}"/>
              </a:ext>
            </a:extLst>
          </p:cNvPr>
          <p:cNvCxnSpPr>
            <a:cxnSpLocks/>
          </p:cNvCxnSpPr>
          <p:nvPr/>
        </p:nvCxnSpPr>
        <p:spPr>
          <a:xfrm>
            <a:off x="2376669" y="5098223"/>
            <a:ext cx="7700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4918D79-78B3-1441-B1E6-D1944942C8B1}"/>
              </a:ext>
            </a:extLst>
          </p:cNvPr>
          <p:cNvCxnSpPr>
            <a:cxnSpLocks/>
          </p:cNvCxnSpPr>
          <p:nvPr/>
        </p:nvCxnSpPr>
        <p:spPr>
          <a:xfrm flipV="1">
            <a:off x="2241395" y="5265027"/>
            <a:ext cx="2780241" cy="438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6BE2331-1A0C-654B-9E8E-3FDAA150899E}"/>
              </a:ext>
            </a:extLst>
          </p:cNvPr>
          <p:cNvCxnSpPr>
            <a:cxnSpLocks/>
          </p:cNvCxnSpPr>
          <p:nvPr/>
        </p:nvCxnSpPr>
        <p:spPr>
          <a:xfrm>
            <a:off x="2106121" y="5475689"/>
            <a:ext cx="905400" cy="359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20308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56052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Cross 32">
            <a:extLst>
              <a:ext uri="{FF2B5EF4-FFF2-40B4-BE49-F238E27FC236}">
                <a16:creationId xmlns:a16="http://schemas.microsoft.com/office/drawing/2014/main" id="{65515EA0-833C-8F44-A05B-D13E09548514}"/>
              </a:ext>
            </a:extLst>
          </p:cNvPr>
          <p:cNvSpPr/>
          <p:nvPr/>
        </p:nvSpPr>
        <p:spPr>
          <a:xfrm rot="2700000">
            <a:off x="8683539" y="4404519"/>
            <a:ext cx="769434" cy="769434"/>
          </a:xfrm>
          <a:prstGeom prst="plus">
            <a:avLst>
              <a:gd name="adj" fmla="val 39493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53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VTK-m fits into current visualization software</a:t>
            </a:r>
          </a:p>
        </p:txBody>
      </p:sp>
    </p:spTree>
    <p:extLst>
      <p:ext uri="{BB962C8B-B14F-4D97-AF65-F5344CB8AC3E}">
        <p14:creationId xmlns:p14="http://schemas.microsoft.com/office/powerpoint/2010/main" val="145246781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record edge id to output</a:t>
            </a:r>
          </a:p>
          <a:p>
            <a:pPr marL="0" indent="0">
              <a:buNone/>
            </a:pPr>
            <a:r>
              <a:rPr lang="en-US" dirty="0"/>
              <a:t>group identical edge ids</a:t>
            </a:r>
          </a:p>
          <a:p>
            <a:pPr marL="0" indent="0">
              <a:buNone/>
            </a:pPr>
            <a:r>
              <a:rPr lang="en-US" dirty="0"/>
              <a:t>for each unique edge id do in parallel:</a:t>
            </a:r>
          </a:p>
          <a:p>
            <a:pPr marL="395287" lvl="1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5456356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record edge id to output</a:t>
            </a:r>
          </a:p>
          <a:p>
            <a:pPr marL="0" indent="0">
              <a:buNone/>
            </a:pPr>
            <a:r>
              <a:rPr lang="en-US" dirty="0"/>
              <a:t>group identical edge ids</a:t>
            </a:r>
          </a:p>
          <a:p>
            <a:pPr marL="0" indent="0">
              <a:buNone/>
            </a:pPr>
            <a:r>
              <a:rPr lang="en-US" dirty="0"/>
              <a:t>for each unique edge id do in parallel:</a:t>
            </a:r>
          </a:p>
          <a:p>
            <a:pPr marL="395287" lvl="1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7677FBE-ACD8-5A4C-BE13-374EC669A474}"/>
              </a:ext>
            </a:extLst>
          </p:cNvPr>
          <p:cNvSpPr/>
          <p:nvPr/>
        </p:nvSpPr>
        <p:spPr>
          <a:xfrm>
            <a:off x="5969911" y="4956198"/>
            <a:ext cx="3565695" cy="597109"/>
          </a:xfrm>
          <a:prstGeom prst="rect">
            <a:avLst/>
          </a:prstGeom>
          <a:gradFill flip="none" rotWithShape="1">
            <a:gsLst>
              <a:gs pos="7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28969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F938E-EC67-714E-95D9-E5E26685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 items (such as edge identifiers) are grouped by Keys object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0250E-662C-A746-8A27-EEC520B28666}"/>
              </a:ext>
            </a:extLst>
          </p:cNvPr>
          <p:cNvSpPr txBox="1"/>
          <p:nvPr/>
        </p:nvSpPr>
        <p:spPr>
          <a:xfrm>
            <a:off x="5302763" y="4884153"/>
            <a:ext cx="4789090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Create a Keys object with the canonical edge identifiers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E3F0505-81F2-914D-8851-B201D92AC192}"/>
              </a:ext>
            </a:extLst>
          </p:cNvPr>
          <p:cNvCxnSpPr>
            <a:cxnSpLocks/>
          </p:cNvCxnSpPr>
          <p:nvPr/>
        </p:nvCxnSpPr>
        <p:spPr>
          <a:xfrm flipH="1" flipV="1">
            <a:off x="6181172" y="4261872"/>
            <a:ext cx="598769" cy="7004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24972C-6B7D-8F4C-ABAF-4858D87C2B05}"/>
              </a:ext>
            </a:extLst>
          </p:cNvPr>
          <p:cNvCxnSpPr>
            <a:cxnSpLocks/>
          </p:cNvCxnSpPr>
          <p:nvPr/>
        </p:nvCxnSpPr>
        <p:spPr>
          <a:xfrm flipV="1">
            <a:off x="8430322" y="4261872"/>
            <a:ext cx="524107" cy="7004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mplate&lt;typename Policy&gt;…">
            <a:extLst>
              <a:ext uri="{FF2B5EF4-FFF2-40B4-BE49-F238E27FC236}">
                <a16:creationId xmlns:a16="http://schemas.microsoft.com/office/drawing/2014/main" id="{92FE1693-986F-184C-BFD0-7C545965707B}"/>
              </a:ext>
            </a:extLst>
          </p:cNvPr>
          <p:cNvSpPr txBox="1"/>
          <p:nvPr/>
        </p:nvSpPr>
        <p:spPr>
          <a:xfrm>
            <a:off x="-11151" y="2363930"/>
            <a:ext cx="12670121" cy="189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scatter(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edgeCounts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{}, scatter,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CellToEdgeKeys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40561176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record edge id to output</a:t>
            </a:r>
          </a:p>
          <a:p>
            <a:pPr marL="0" indent="0">
              <a:buNone/>
            </a:pPr>
            <a:r>
              <a:rPr lang="en-US" dirty="0"/>
              <a:t>group identical edge ids</a:t>
            </a:r>
          </a:p>
          <a:p>
            <a:pPr marL="0" indent="0">
              <a:buNone/>
            </a:pPr>
            <a:r>
              <a:rPr lang="en-US" dirty="0"/>
              <a:t>for each unique edge id do in parallel:</a:t>
            </a:r>
          </a:p>
          <a:p>
            <a:pPr marL="395287" lvl="1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7677FBE-ACD8-5A4C-BE13-374EC669A474}"/>
              </a:ext>
            </a:extLst>
          </p:cNvPr>
          <p:cNvSpPr/>
          <p:nvPr/>
        </p:nvSpPr>
        <p:spPr>
          <a:xfrm>
            <a:off x="5969911" y="5448169"/>
            <a:ext cx="5036343" cy="821190"/>
          </a:xfrm>
          <a:prstGeom prst="rect">
            <a:avLst/>
          </a:prstGeom>
          <a:gradFill flip="none" rotWithShape="1">
            <a:gsLst>
              <a:gs pos="7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80478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</p:spTree>
    <p:extLst>
      <p:ext uri="{BB962C8B-B14F-4D97-AF65-F5344CB8AC3E}">
        <p14:creationId xmlns:p14="http://schemas.microsoft.com/office/powerpoint/2010/main" val="35053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3C749-CC8E-EB44-8ECD-2F1D3089A779}"/>
              </a:ext>
            </a:extLst>
          </p:cNvPr>
          <p:cNvSpPr txBox="1"/>
          <p:nvPr/>
        </p:nvSpPr>
        <p:spPr>
          <a:xfrm>
            <a:off x="9300117" y="637677"/>
            <a:ext cx="2776653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Reduce-by-key worklet used to collapse elements of the same type.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A3884B-B079-CF41-B381-397904467D76}"/>
              </a:ext>
            </a:extLst>
          </p:cNvPr>
          <p:cNvCxnSpPr>
            <a:cxnSpLocks/>
          </p:cNvCxnSpPr>
          <p:nvPr/>
        </p:nvCxnSpPr>
        <p:spPr>
          <a:xfrm flipH="1" flipV="1">
            <a:off x="8943278" y="735980"/>
            <a:ext cx="356839" cy="3902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66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3C749-CC8E-EB44-8ECD-2F1D3089A779}"/>
              </a:ext>
            </a:extLst>
          </p:cNvPr>
          <p:cNvSpPr txBox="1"/>
          <p:nvPr/>
        </p:nvSpPr>
        <p:spPr>
          <a:xfrm>
            <a:off x="9300117" y="637678"/>
            <a:ext cx="2776653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Reduce-by-key worklet takes a Keys object as its input domain.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A3884B-B079-CF41-B381-397904467D76}"/>
              </a:ext>
            </a:extLst>
          </p:cNvPr>
          <p:cNvCxnSpPr>
            <a:cxnSpLocks/>
          </p:cNvCxnSpPr>
          <p:nvPr/>
        </p:nvCxnSpPr>
        <p:spPr>
          <a:xfrm flipH="1">
            <a:off x="6746488" y="1137424"/>
            <a:ext cx="255362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125C851-C104-2E41-A532-9A1F49581347}"/>
              </a:ext>
            </a:extLst>
          </p:cNvPr>
          <p:cNvSpPr txBox="1"/>
          <p:nvPr/>
        </p:nvSpPr>
        <p:spPr>
          <a:xfrm>
            <a:off x="9300116" y="2838069"/>
            <a:ext cx="2776653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gets called once for every </a:t>
            </a:r>
            <a:r>
              <a:rPr lang="en-US" sz="2400" i="1" dirty="0"/>
              <a:t>unique</a:t>
            </a:r>
            <a:r>
              <a:rPr lang="en-US" sz="2400" dirty="0"/>
              <a:t> key.</a:t>
            </a:r>
          </a:p>
        </p:txBody>
      </p:sp>
    </p:spTree>
    <p:extLst>
      <p:ext uri="{BB962C8B-B14F-4D97-AF65-F5344CB8AC3E}">
        <p14:creationId xmlns:p14="http://schemas.microsoft.com/office/powerpoint/2010/main" val="18888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3C749-CC8E-EB44-8ECD-2F1D3089A779}"/>
              </a:ext>
            </a:extLst>
          </p:cNvPr>
          <p:cNvSpPr txBox="1"/>
          <p:nvPr/>
        </p:nvSpPr>
        <p:spPr>
          <a:xfrm>
            <a:off x="9300117" y="2994091"/>
            <a:ext cx="2776653" cy="2179058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err="1"/>
              <a:t>ValuesIn</a:t>
            </a:r>
            <a:r>
              <a:rPr lang="en-US" sz="2400" dirty="0"/>
              <a:t> parameters produce a </a:t>
            </a:r>
            <a:r>
              <a:rPr lang="en-US" sz="2400" dirty="0" err="1"/>
              <a:t>Vec</a:t>
            </a:r>
            <a:r>
              <a:rPr lang="en-US" sz="2400" dirty="0"/>
              <a:t>-like containing all values that had the same key.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A3884B-B079-CF41-B381-397904467D76}"/>
              </a:ext>
            </a:extLst>
          </p:cNvPr>
          <p:cNvCxnSpPr>
            <a:cxnSpLocks/>
          </p:cNvCxnSpPr>
          <p:nvPr/>
        </p:nvCxnSpPr>
        <p:spPr>
          <a:xfrm flipH="1" flipV="1">
            <a:off x="6094413" y="1962614"/>
            <a:ext cx="3205704" cy="13492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D1A20F-004D-154B-9F20-BAC8C2BF147D}"/>
              </a:ext>
            </a:extLst>
          </p:cNvPr>
          <p:cNvCxnSpPr>
            <a:cxnSpLocks/>
          </p:cNvCxnSpPr>
          <p:nvPr/>
        </p:nvCxnSpPr>
        <p:spPr>
          <a:xfrm flipH="1">
            <a:off x="7515922" y="4855328"/>
            <a:ext cx="1784196" cy="7509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6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3C749-CC8E-EB44-8ECD-2F1D3089A779}"/>
              </a:ext>
            </a:extLst>
          </p:cNvPr>
          <p:cNvSpPr txBox="1"/>
          <p:nvPr/>
        </p:nvSpPr>
        <p:spPr>
          <a:xfrm>
            <a:off x="9065941" y="3326490"/>
            <a:ext cx="3010829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err="1"/>
              <a:t>ReducedValuesOut</a:t>
            </a:r>
            <a:r>
              <a:rPr lang="en-US" sz="2400" dirty="0"/>
              <a:t> records a single (reduced) value for each unique key.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A3884B-B079-CF41-B381-397904467D76}"/>
              </a:ext>
            </a:extLst>
          </p:cNvPr>
          <p:cNvCxnSpPr>
            <a:cxnSpLocks/>
          </p:cNvCxnSpPr>
          <p:nvPr/>
        </p:nvCxnSpPr>
        <p:spPr>
          <a:xfrm flipH="1" flipV="1">
            <a:off x="6094413" y="2433842"/>
            <a:ext cx="2971528" cy="13241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D1A20F-004D-154B-9F20-BAC8C2BF147D}"/>
              </a:ext>
            </a:extLst>
          </p:cNvPr>
          <p:cNvCxnSpPr>
            <a:cxnSpLocks/>
          </p:cNvCxnSpPr>
          <p:nvPr/>
        </p:nvCxnSpPr>
        <p:spPr>
          <a:xfrm flipH="1">
            <a:off x="7515922" y="4650609"/>
            <a:ext cx="1550019" cy="13013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85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171705"/>
            <a:ext cx="12824009" cy="651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kern="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    </a:t>
            </a:r>
            <a:r>
              <a:rPr lang="en-US" sz="2000" kern="0" dirty="0">
                <a:solidFill>
                  <a:srgbClr val="D81B6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// Collect info of edge associated with key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cellSet.</a:t>
            </a:r>
            <a:r>
              <a:rPr lang="en-US"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GetNumberOfIndices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auto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kern="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  <a:sym typeface="Helvetica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kern="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    </a:t>
            </a:r>
            <a:r>
              <a:rPr lang="en-US" sz="2000" kern="0" dirty="0">
                <a:solidFill>
                  <a:srgbClr val="D81B6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// Get local indices for edge</a:t>
            </a: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pointInCellIndex0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CellEdgeLocalIndex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pointInCellIndex1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CellEdgeLocalIndex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kern="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  <a:sym typeface="Helvetica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kern="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    </a:t>
            </a:r>
            <a:r>
              <a:rPr lang="en-US" sz="2000" kern="0" dirty="0">
                <a:solidFill>
                  <a:srgbClr val="D81B6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// Record point indices for edge</a:t>
            </a: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auto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[pointInCellIndex0];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[pointInCellIndex1];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</p:txBody>
      </p:sp>
    </p:spTree>
    <p:extLst>
      <p:ext uri="{BB962C8B-B14F-4D97-AF65-F5344CB8AC3E}">
        <p14:creationId xmlns:p14="http://schemas.microsoft.com/office/powerpoint/2010/main" val="25970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7728596" y="2057192"/>
            <a:ext cx="2205631" cy="48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1" y="1"/>
            <a:ext cx="6646314" cy="6646314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6383515" y="4114386"/>
            <a:ext cx="2531929" cy="110771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3297720" y="3718772"/>
            <a:ext cx="5617718" cy="110771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6462638" y="2057194"/>
            <a:ext cx="2452806" cy="1265965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5117545" y="316490"/>
            <a:ext cx="3797894" cy="2611052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3218598" y="316493"/>
            <a:ext cx="1898947" cy="166157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085705" y="2200813"/>
            <a:ext cx="2103120" cy="9787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80" dirty="0">
                <a:solidFill>
                  <a:prstClr val="black"/>
                </a:solidFill>
              </a:rPr>
              <a:t>Distributed</a:t>
            </a:r>
          </a:p>
          <a:p>
            <a:r>
              <a:rPr lang="en-US" sz="2880" dirty="0">
                <a:solidFill>
                  <a:prstClr val="black"/>
                </a:solidFill>
              </a:rPr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8571759" y="2611053"/>
            <a:ext cx="1107719" cy="1898947"/>
          </a:xfrm>
          <a:prstGeom prst="ellipse">
            <a:avLst/>
          </a:prstGeom>
          <a:gradFill flip="none" rotWithShape="1">
            <a:gsLst>
              <a:gs pos="75000">
                <a:srgbClr val="C00000">
                  <a:alpha val="0"/>
                </a:srgb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38967" y="3520441"/>
            <a:ext cx="2380664" cy="2452806"/>
          </a:xfrm>
          <a:prstGeom prst="ellipse">
            <a:avLst/>
          </a:prstGeom>
          <a:gradFill flip="none" rotWithShape="1">
            <a:gsLst>
              <a:gs pos="75000">
                <a:srgbClr val="C00000">
                  <a:alpha val="0"/>
                </a:srgb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566" y="5776503"/>
            <a:ext cx="20116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dirty="0">
                <a:solidFill>
                  <a:prstClr val="black"/>
                </a:solidFill>
              </a:rPr>
              <a:t>On Node</a:t>
            </a:r>
          </a:p>
          <a:p>
            <a:r>
              <a:rPr lang="en-US" sz="2880" dirty="0">
                <a:solidFill>
                  <a:prstClr val="black"/>
                </a:solidFill>
              </a:rPr>
              <a:t>Parallelism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1446" y="3686912"/>
            <a:ext cx="1280160" cy="595163"/>
          </a:xfrm>
          <a:prstGeom prst="rect">
            <a:avLst/>
          </a:prstGeom>
        </p:spPr>
      </p:pic>
      <p:pic>
        <p:nvPicPr>
          <p:cNvPr id="16" name="Picture 15" descr="VTKm_Logo2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9" y="6080757"/>
            <a:ext cx="1433830" cy="548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44B58E-87D8-443D-A76A-C517D02572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70" y="3186994"/>
            <a:ext cx="2103120" cy="4914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B062FE-04ED-4233-ACC3-2253FBE5B7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24445" r="22850" b="30692"/>
          <a:stretch/>
        </p:blipFill>
        <p:spPr>
          <a:xfrm>
            <a:off x="10009966" y="4285572"/>
            <a:ext cx="2103120" cy="4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mplate&lt;typename Policy&gt;…"/>
          <p:cNvSpPr txBox="1"/>
          <p:nvPr/>
        </p:nvSpPr>
        <p:spPr>
          <a:xfrm>
            <a:off x="297961" y="1902265"/>
            <a:ext cx="11592903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CellToEdgeKeys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connectivityArray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{},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CellToEdgeKeys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OutputToInputCellMap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outputToInputEdgeMap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make_ArrayHandleGroupVec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connectivityArray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630C3-9F16-B347-BA3E-39BD4F67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Flat Connection Array to Id2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F047B-8E36-7B47-A8A3-4064334B4ECA}"/>
              </a:ext>
            </a:extLst>
          </p:cNvPr>
          <p:cNvSpPr txBox="1"/>
          <p:nvPr/>
        </p:nvSpPr>
        <p:spPr>
          <a:xfrm>
            <a:off x="4377212" y="5157316"/>
            <a:ext cx="4789090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Use </a:t>
            </a:r>
            <a:r>
              <a:rPr lang="en-US" sz="2400" dirty="0" err="1"/>
              <a:t>ArrayhandleGroupVec</a:t>
            </a:r>
            <a:r>
              <a:rPr lang="en-US" sz="2400" dirty="0"/>
              <a:t> to make a flat array of </a:t>
            </a:r>
            <a:r>
              <a:rPr lang="en-US" sz="2400" dirty="0" err="1"/>
              <a:t>vtkm</a:t>
            </a:r>
            <a:r>
              <a:rPr lang="en-US" sz="2400" dirty="0"/>
              <a:t>::Id look like an array of </a:t>
            </a:r>
            <a:r>
              <a:rPr lang="en-US" sz="2400" dirty="0" err="1"/>
              <a:t>vtkm</a:t>
            </a:r>
            <a:r>
              <a:rPr lang="en-US" sz="2400" dirty="0"/>
              <a:t>::Id2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BC9287-7164-4C4E-84E2-0B42696D5D73}"/>
              </a:ext>
            </a:extLst>
          </p:cNvPr>
          <p:cNvCxnSpPr>
            <a:cxnSpLocks/>
          </p:cNvCxnSpPr>
          <p:nvPr/>
        </p:nvCxnSpPr>
        <p:spPr>
          <a:xfrm flipV="1">
            <a:off x="6333893" y="4690084"/>
            <a:ext cx="0" cy="4672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911354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mplate&lt;typename Policy&gt;…"/>
          <p:cNvSpPr txBox="1"/>
          <p:nvPr/>
        </p:nvSpPr>
        <p:spPr>
          <a:xfrm>
            <a:off x="0" y="1325880"/>
            <a:ext cx="12362344" cy="4975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CellSetSingleType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::CELL_SHAPE_LINE,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connectivityArray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outData.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SetCellSet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coordSystemIndex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coordSystemIndex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GetNumberOfCoordinateSystems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coordSystemIndex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outData.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AddCoordinateSystem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GetCoordinateSystem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coordSystemIndex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169E04-2F90-7641-A45F-08D1361E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Computed Connectivity to Build a </a:t>
            </a:r>
            <a:r>
              <a:rPr lang="en-US" dirty="0" err="1"/>
              <a:t>CellSetSingleType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4357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>
                <a:solidFill>
                  <a:srgbClr val="FF0000"/>
                </a:solidFill>
              </a:rPr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79022" y="4266579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96032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175193" y="276921"/>
            <a:ext cx="4732638" cy="1517246"/>
          </a:xfrm>
        </p:spPr>
        <p:txBody>
          <a:bodyPr/>
          <a:lstStyle/>
          <a:p>
            <a:r>
              <a:rPr lang="en-US" sz="8800" dirty="0"/>
              <a:t>Q&amp;A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8" y="0"/>
            <a:ext cx="4191000" cy="2095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80C27F-1618-0B45-ABF8-13C785DFD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73" y="276921"/>
            <a:ext cx="1971212" cy="533060"/>
          </a:xfrm>
          <a:prstGeom prst="rect">
            <a:avLst/>
          </a:prstGeom>
        </p:spPr>
      </p:pic>
      <p:pic>
        <p:nvPicPr>
          <p:cNvPr id="13" name="Picture 12" descr="ccr-logo-white-transparent-background.png">
            <a:extLst>
              <a:ext uri="{FF2B5EF4-FFF2-40B4-BE49-F238E27FC236}">
                <a16:creationId xmlns:a16="http://schemas.microsoft.com/office/drawing/2014/main" id="{76618A43-27C7-B741-9801-72ED5ABD6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06" y="6241246"/>
            <a:ext cx="1340656" cy="548640"/>
          </a:xfrm>
          <a:prstGeom prst="rect">
            <a:avLst/>
          </a:prstGeom>
        </p:spPr>
      </p:pic>
      <p:pic>
        <p:nvPicPr>
          <p:cNvPr id="14" name="Picture 6" descr="SNL_Stacked_White.png">
            <a:extLst>
              <a:ext uri="{FF2B5EF4-FFF2-40B4-BE49-F238E27FC236}">
                <a16:creationId xmlns:a16="http://schemas.microsoft.com/office/drawing/2014/main" id="{5C9DABC7-16BD-9740-BE86-AEF59BB09A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4249" y="6270487"/>
            <a:ext cx="1427357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5FF8F8-C7B6-EC4B-8D6E-6F69094EF70F}"/>
              </a:ext>
            </a:extLst>
          </p:cNvPr>
          <p:cNvSpPr txBox="1"/>
          <p:nvPr/>
        </p:nvSpPr>
        <p:spPr>
          <a:xfrm>
            <a:off x="3403082" y="5871438"/>
            <a:ext cx="62377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97575" algn="r"/>
              </a:tabLst>
              <a:defRPr/>
            </a:pPr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	SAND NO. 2019-XXXXP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66C6737-3092-554C-9A47-BBF6D65C05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05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59"/>
          <p:cNvGrpSpPr/>
          <p:nvPr/>
        </p:nvGrpSpPr>
        <p:grpSpPr>
          <a:xfrm>
            <a:off x="5078442" y="713247"/>
            <a:ext cx="3607170" cy="2000904"/>
            <a:chOff x="5078412" y="411480"/>
            <a:chExt cx="3607148" cy="2223147"/>
          </a:xfrm>
        </p:grpSpPr>
        <p:pic>
          <p:nvPicPr>
            <p:cNvPr id="553" name="Google Shape;553;p59" descr="Shuttle2.png"/>
            <p:cNvPicPr preferRelativeResize="0"/>
            <p:nvPr/>
          </p:nvPicPr>
          <p:blipFill rotWithShape="1">
            <a:blip r:embed="rId3">
              <a:alphaModFix/>
            </a:blip>
            <a:srcRect t="-4336" b="-4347"/>
            <a:stretch/>
          </p:blipFill>
          <p:spPr>
            <a:xfrm>
              <a:off x="5114732" y="411480"/>
              <a:ext cx="3272966" cy="2223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4" name="Google Shape;554;p59" descr="ParaView_whit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78412" y="1705935"/>
              <a:ext cx="3607148" cy="8429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69800"/>
                </a:srgbClr>
              </a:outerShdw>
            </a:effectLst>
          </p:spPr>
        </p:pic>
      </p:grpSp>
      <p:grpSp>
        <p:nvGrpSpPr>
          <p:cNvPr id="555" name="Google Shape;555;p59"/>
          <p:cNvGrpSpPr/>
          <p:nvPr/>
        </p:nvGrpSpPr>
        <p:grpSpPr>
          <a:xfrm>
            <a:off x="5457953" y="2702115"/>
            <a:ext cx="2841353" cy="1892783"/>
            <a:chOff x="1272460" y="2943058"/>
            <a:chExt cx="2367885" cy="1752601"/>
          </a:xfrm>
        </p:grpSpPr>
        <p:pic>
          <p:nvPicPr>
            <p:cNvPr id="556" name="Google Shape;556;p5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72460" y="2943058"/>
              <a:ext cx="2190750" cy="175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5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81200" y="3924301"/>
              <a:ext cx="1659145" cy="7713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69800"/>
                </a:srgbClr>
              </a:outerShdw>
            </a:effectLst>
          </p:spPr>
        </p:pic>
      </p:grpSp>
      <p:sp>
        <p:nvSpPr>
          <p:cNvPr id="558" name="Google Shape;558;p59"/>
          <p:cNvSpPr txBox="1"/>
          <p:nvPr/>
        </p:nvSpPr>
        <p:spPr>
          <a:xfrm>
            <a:off x="2347136" y="2582512"/>
            <a:ext cx="1899505" cy="7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Libsim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59"/>
          <p:cNvSpPr/>
          <p:nvPr/>
        </p:nvSpPr>
        <p:spPr>
          <a:xfrm rot="5400000">
            <a:off x="-1502592" y="2149559"/>
            <a:ext cx="4149319" cy="13520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88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Simulations</a:t>
            </a:r>
            <a:endParaRPr/>
          </a:p>
        </p:txBody>
      </p:sp>
      <p:sp>
        <p:nvSpPr>
          <p:cNvPr id="560" name="Google Shape;560;p59"/>
          <p:cNvSpPr txBox="1"/>
          <p:nvPr/>
        </p:nvSpPr>
        <p:spPr>
          <a:xfrm>
            <a:off x="5241288" y="352045"/>
            <a:ext cx="3032410" cy="399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GUI / Parallel Management</a:t>
            </a:r>
            <a:endParaRPr/>
          </a:p>
        </p:txBody>
      </p:sp>
      <p:sp>
        <p:nvSpPr>
          <p:cNvPr id="561" name="Google Shape;561;p59"/>
          <p:cNvSpPr txBox="1"/>
          <p:nvPr/>
        </p:nvSpPr>
        <p:spPr>
          <a:xfrm>
            <a:off x="9275383" y="1700786"/>
            <a:ext cx="2462559" cy="62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Base Vis Library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(Algorithm Implementation)</a:t>
            </a:r>
            <a:endParaRPr/>
          </a:p>
        </p:txBody>
      </p:sp>
      <p:cxnSp>
        <p:nvCxnSpPr>
          <p:cNvPr id="562" name="Google Shape;562;p59"/>
          <p:cNvCxnSpPr/>
          <p:nvPr/>
        </p:nvCxnSpPr>
        <p:spPr>
          <a:xfrm rot="10800000">
            <a:off x="8073212" y="2029958"/>
            <a:ext cx="1267670" cy="41149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3" name="Google Shape;563;p59"/>
          <p:cNvCxnSpPr/>
          <p:nvPr/>
        </p:nvCxnSpPr>
        <p:spPr>
          <a:xfrm flipH="1">
            <a:off x="7753295" y="2935225"/>
            <a:ext cx="1587586" cy="11836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64" name="Google Shape;564;p59"/>
          <p:cNvSpPr txBox="1"/>
          <p:nvPr/>
        </p:nvSpPr>
        <p:spPr>
          <a:xfrm>
            <a:off x="2222156" y="615242"/>
            <a:ext cx="2075059" cy="62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 Situ Vis Library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(Integration with Sim)</a:t>
            </a:r>
            <a:endParaRPr/>
          </a:p>
        </p:txBody>
      </p:sp>
      <p:cxnSp>
        <p:nvCxnSpPr>
          <p:cNvPr id="565" name="Google Shape;565;p59"/>
          <p:cNvCxnSpPr>
            <a:stCxn id="553" idx="1"/>
            <a:endCxn id="566" idx="3"/>
          </p:cNvCxnSpPr>
          <p:nvPr/>
        </p:nvCxnSpPr>
        <p:spPr>
          <a:xfrm rot="10800000">
            <a:off x="4356559" y="1713697"/>
            <a:ext cx="758203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7" name="Google Shape;567;p59"/>
          <p:cNvCxnSpPr>
            <a:stCxn id="556" idx="1"/>
            <a:endCxn id="558" idx="3"/>
          </p:cNvCxnSpPr>
          <p:nvPr/>
        </p:nvCxnSpPr>
        <p:spPr>
          <a:xfrm rot="10800000">
            <a:off x="4246668" y="2951887"/>
            <a:ext cx="1211284" cy="69661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8" name="Google Shape;568;p59"/>
          <p:cNvCxnSpPr/>
          <p:nvPr/>
        </p:nvCxnSpPr>
        <p:spPr>
          <a:xfrm rot="10800000">
            <a:off x="1065178" y="1700853"/>
            <a:ext cx="1097314" cy="1279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69" name="Google Shape;569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8524" y="5118662"/>
            <a:ext cx="2962658" cy="13331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0" name="Google Shape;570;p59"/>
          <p:cNvCxnSpPr/>
          <p:nvPr/>
        </p:nvCxnSpPr>
        <p:spPr>
          <a:xfrm rot="10800000" flipH="1">
            <a:off x="8764054" y="3007528"/>
            <a:ext cx="1170895" cy="2396576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1" name="Google Shape;571;p59"/>
          <p:cNvCxnSpPr/>
          <p:nvPr/>
        </p:nvCxnSpPr>
        <p:spPr>
          <a:xfrm rot="10800000">
            <a:off x="7617141" y="4523933"/>
            <a:ext cx="323116" cy="88017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ash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2" name="Google Shape;572;p59"/>
          <p:cNvCxnSpPr>
            <a:stCxn id="558" idx="1"/>
          </p:cNvCxnSpPr>
          <p:nvPr/>
        </p:nvCxnSpPr>
        <p:spPr>
          <a:xfrm rot="10800000">
            <a:off x="1065070" y="2901029"/>
            <a:ext cx="1282066" cy="507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3" name="Google Shape;573;p59"/>
          <p:cNvCxnSpPr/>
          <p:nvPr/>
        </p:nvCxnSpPr>
        <p:spPr>
          <a:xfrm rot="10800000">
            <a:off x="1065351" y="4160330"/>
            <a:ext cx="1006538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74" name="Google Shape;574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7170" y="5309067"/>
            <a:ext cx="2103120" cy="7634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5" name="Google Shape;575;p59"/>
          <p:cNvCxnSpPr/>
          <p:nvPr/>
        </p:nvCxnSpPr>
        <p:spPr>
          <a:xfrm rot="10800000">
            <a:off x="4318187" y="4152011"/>
            <a:ext cx="2252613" cy="135004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6" name="Google Shape;576;p59"/>
          <p:cNvCxnSpPr>
            <a:stCxn id="569" idx="1"/>
          </p:cNvCxnSpPr>
          <p:nvPr/>
        </p:nvCxnSpPr>
        <p:spPr>
          <a:xfrm rot="10800000">
            <a:off x="996801" y="4474801"/>
            <a:ext cx="5671723" cy="131045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7" name="Google Shape;577;p59"/>
          <p:cNvCxnSpPr>
            <a:endCxn id="578" idx="3"/>
          </p:cNvCxnSpPr>
          <p:nvPr/>
        </p:nvCxnSpPr>
        <p:spPr>
          <a:xfrm rot="10800000">
            <a:off x="2574130" y="5792387"/>
            <a:ext cx="4094134" cy="33071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9" name="Google Shape;579;p59"/>
          <p:cNvCxnSpPr/>
          <p:nvPr/>
        </p:nvCxnSpPr>
        <p:spPr>
          <a:xfrm rot="10800000">
            <a:off x="489916" y="4663478"/>
            <a:ext cx="105173" cy="83858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80" name="Google Shape;580;p59"/>
          <p:cNvSpPr txBox="1"/>
          <p:nvPr/>
        </p:nvSpPr>
        <p:spPr>
          <a:xfrm>
            <a:off x="9100643" y="4993238"/>
            <a:ext cx="2277807" cy="566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Multithreaded Algorithms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Processor Portability</a:t>
            </a:r>
            <a:endParaRPr/>
          </a:p>
        </p:txBody>
      </p:sp>
      <p:pic>
        <p:nvPicPr>
          <p:cNvPr id="581" name="Google Shape;581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71891" y="3905512"/>
            <a:ext cx="2232876" cy="49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9" descr="C:\Users\acbauer\Documents\Downloads\PV_Catalyst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44799" y="1301521"/>
            <a:ext cx="2029471" cy="69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84656" y="2271202"/>
            <a:ext cx="2444003" cy="1310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718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60"/>
          <p:cNvPicPr preferRelativeResize="0"/>
          <p:nvPr/>
        </p:nvPicPr>
        <p:blipFill rotWithShape="1">
          <a:blip r:embed="rId3">
            <a:alphaModFix/>
          </a:blip>
          <a:srcRect l="14537"/>
          <a:stretch/>
        </p:blipFill>
        <p:spPr>
          <a:xfrm>
            <a:off x="404519" y="2891383"/>
            <a:ext cx="2101758" cy="310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60"/>
          <p:cNvPicPr preferRelativeResize="0"/>
          <p:nvPr/>
        </p:nvPicPr>
        <p:blipFill rotWithShape="1">
          <a:blip r:embed="rId4">
            <a:alphaModFix/>
          </a:blip>
          <a:srcRect t="5553"/>
          <a:stretch/>
        </p:blipFill>
        <p:spPr>
          <a:xfrm>
            <a:off x="2359852" y="1714280"/>
            <a:ext cx="3299007" cy="437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60"/>
          <p:cNvPicPr preferRelativeResize="0"/>
          <p:nvPr/>
        </p:nvPicPr>
        <p:blipFill rotWithShape="1">
          <a:blip r:embed="rId5">
            <a:alphaModFix/>
          </a:blip>
          <a:srcRect l="5820"/>
          <a:stretch/>
        </p:blipFill>
        <p:spPr>
          <a:xfrm>
            <a:off x="6511449" y="1574615"/>
            <a:ext cx="4200676" cy="411129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0"/>
          <p:cNvSpPr txBox="1"/>
          <p:nvPr/>
        </p:nvSpPr>
        <p:spPr>
          <a:xfrm>
            <a:off x="76948" y="1695840"/>
            <a:ext cx="2351198" cy="739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Load VTK-m Plugin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592" name="Google Shape;592;p60"/>
          <p:cNvSpPr txBox="1"/>
          <p:nvPr/>
        </p:nvSpPr>
        <p:spPr>
          <a:xfrm>
            <a:off x="6404565" y="694933"/>
            <a:ext cx="4414450" cy="422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chemeClr val="bg2"/>
                </a:solidFill>
                <a:sym typeface="Arial"/>
              </a:rPr>
              <a:t>2. Use a VTK-m filter like any other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593" name="Google Shape;593;p60"/>
          <p:cNvSpPr txBox="1">
            <a:spLocks noGrp="1"/>
          </p:cNvSpPr>
          <p:nvPr>
            <p:ph type="title"/>
          </p:nvPr>
        </p:nvSpPr>
        <p:spPr>
          <a:xfrm>
            <a:off x="415492" y="59410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2437790" indent="609448"/>
            <a:r>
              <a:rPr lang="en" dirty="0"/>
              <a:t>In ParaView</a:t>
            </a:r>
            <a:endParaRPr dirty="0"/>
          </a:p>
        </p:txBody>
      </p:sp>
      <p:pic>
        <p:nvPicPr>
          <p:cNvPr id="594" name="Google Shape;594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335" y="438479"/>
            <a:ext cx="3047638" cy="1166163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0"/>
          <p:cNvSpPr txBox="1"/>
          <p:nvPr/>
        </p:nvSpPr>
        <p:spPr>
          <a:xfrm>
            <a:off x="-1" y="6025692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Slide Credit: </a:t>
            </a:r>
            <a:r>
              <a:rPr lang="en" sz="1600">
                <a:solidFill>
                  <a:srgbClr val="888888"/>
                </a:solidFill>
              </a:rPr>
              <a:t>Ken Moreland</a:t>
            </a:r>
            <a:endParaRPr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45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7600" y="196209"/>
            <a:ext cx="8938938" cy="58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61"/>
          <p:cNvSpPr txBox="1"/>
          <p:nvPr/>
        </p:nvSpPr>
        <p:spPr>
          <a:xfrm>
            <a:off x="-1" y="6016927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888888"/>
                </a:solidFill>
              </a:rPr>
              <a:t>Slide Credit: Ken Moreland</a:t>
            </a:r>
            <a:endParaRPr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VTK-m: the ‘m’ is for many-core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VTK: </a:t>
            </a:r>
          </a:p>
          <a:p>
            <a:pPr lvl="1"/>
            <a:r>
              <a:rPr lang="en-US" dirty="0"/>
              <a:t>popular, open source, supported by a community, lots of features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primarily single core only</a:t>
            </a:r>
          </a:p>
          <a:p>
            <a:r>
              <a:rPr lang="en-US" dirty="0"/>
              <a:t>VTK-m: </a:t>
            </a:r>
          </a:p>
          <a:p>
            <a:pPr lvl="1"/>
            <a:r>
              <a:rPr lang="en-US" dirty="0"/>
              <a:t>name chosen to evoke the positive attributes of VTK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supports multi-core and many-core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856089" y="4888089"/>
            <a:ext cx="6073422" cy="1095023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u="sng" dirty="0"/>
              <a:t>Why is many-core so important?</a:t>
            </a:r>
          </a:p>
          <a:p>
            <a:pPr algn="ctr">
              <a:lnSpc>
                <a:spcPct val="90000"/>
              </a:lnSpc>
            </a:pPr>
            <a:r>
              <a:rPr lang="en-US" sz="2800" dirty="0"/>
              <a:t>(brief motivation)</a:t>
            </a:r>
          </a:p>
        </p:txBody>
      </p:sp>
    </p:spTree>
    <p:extLst>
      <p:ext uri="{BB962C8B-B14F-4D97-AF65-F5344CB8AC3E}">
        <p14:creationId xmlns:p14="http://schemas.microsoft.com/office/powerpoint/2010/main" val="19786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2"/>
          <p:cNvSpPr txBox="1">
            <a:spLocks noGrp="1"/>
          </p:cNvSpPr>
          <p:nvPr>
            <p:ph type="title"/>
          </p:nvPr>
        </p:nvSpPr>
        <p:spPr>
          <a:xfrm>
            <a:off x="415492" y="59410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2437790" indent="609448"/>
            <a:r>
              <a:rPr lang="en"/>
              <a:t>In VisIt</a:t>
            </a:r>
            <a:endParaRPr/>
          </a:p>
        </p:txBody>
      </p:sp>
      <p:pic>
        <p:nvPicPr>
          <p:cNvPr id="607" name="Google Shape;60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35" y="438479"/>
            <a:ext cx="3047638" cy="1166163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2"/>
          <p:cNvSpPr txBox="1"/>
          <p:nvPr/>
        </p:nvSpPr>
        <p:spPr>
          <a:xfrm>
            <a:off x="6404565" y="694933"/>
            <a:ext cx="4414450" cy="422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grpSp>
        <p:nvGrpSpPr>
          <p:cNvPr id="609" name="Google Shape;609;p62"/>
          <p:cNvGrpSpPr/>
          <p:nvPr/>
        </p:nvGrpSpPr>
        <p:grpSpPr>
          <a:xfrm>
            <a:off x="-1" y="2240590"/>
            <a:ext cx="5992839" cy="3044159"/>
            <a:chOff x="0" y="1866900"/>
            <a:chExt cx="4495800" cy="2537460"/>
          </a:xfrm>
        </p:grpSpPr>
        <p:pic>
          <p:nvPicPr>
            <p:cNvPr id="610" name="Google Shape;610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21" y="1866900"/>
              <a:ext cx="4480560" cy="2537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1" name="Google Shape;611;p62"/>
            <p:cNvSpPr/>
            <p:nvPr/>
          </p:nvSpPr>
          <p:spPr>
            <a:xfrm>
              <a:off x="0" y="4152900"/>
              <a:ext cx="4495800" cy="251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23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2" name="Google Shape;612;p62"/>
          <p:cNvSpPr txBox="1"/>
          <p:nvPr/>
        </p:nvSpPr>
        <p:spPr>
          <a:xfrm>
            <a:off x="-1" y="1797506"/>
            <a:ext cx="5195047" cy="492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Turn on VTK-m in </a:t>
            </a:r>
            <a:r>
              <a:rPr lang="en" sz="2399" dirty="0">
                <a:solidFill>
                  <a:srgbClr val="595959"/>
                </a:solidFill>
                <a:sym typeface="Arial"/>
              </a:rPr>
              <a:t>Preferences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613" name="Google Shape;613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6300" y="2574031"/>
            <a:ext cx="5972524" cy="4154191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62"/>
          <p:cNvSpPr txBox="1"/>
          <p:nvPr/>
        </p:nvSpPr>
        <p:spPr>
          <a:xfrm>
            <a:off x="6216300" y="1797506"/>
            <a:ext cx="5195047" cy="86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2. Use VTK-m</a:t>
            </a:r>
            <a:r>
              <a:rPr lang="en-US" sz="239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39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enabled </a:t>
            </a:r>
            <a:r>
              <a:rPr lang="en" sz="2399" dirty="0">
                <a:solidFill>
                  <a:srgbClr val="595959"/>
                </a:solidFill>
                <a:sym typeface="Arial"/>
              </a:rPr>
              <a:t>plots as normal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615" name="Google Shape;615;p62"/>
          <p:cNvSpPr txBox="1"/>
          <p:nvPr/>
        </p:nvSpPr>
        <p:spPr>
          <a:xfrm>
            <a:off x="-1" y="6025692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Slide Credit: David Pugmire</a:t>
            </a:r>
            <a:endParaRPr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37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195970"/>
            <a:ext cx="12188828" cy="4466061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3"/>
          <p:cNvSpPr txBox="1"/>
          <p:nvPr/>
        </p:nvSpPr>
        <p:spPr>
          <a:xfrm>
            <a:off x="-1" y="6016927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Slide Credit: David Pugmire</a:t>
            </a:r>
            <a:endParaRPr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13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5FDABCB-3936-E148-9BF4-3EF52A57BD76}"/>
              </a:ext>
            </a:extLst>
          </p:cNvPr>
          <p:cNvCxnSpPr>
            <a:cxnSpLocks/>
          </p:cNvCxnSpPr>
          <p:nvPr/>
        </p:nvCxnSpPr>
        <p:spPr>
          <a:xfrm>
            <a:off x="2423572" y="5784174"/>
            <a:ext cx="0" cy="814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>
            <a:extLst>
              <a:ext uri="{FF2B5EF4-FFF2-40B4-BE49-F238E27FC236}">
                <a16:creationId xmlns:a16="http://schemas.microsoft.com/office/drawing/2014/main" id="{0E20F8F7-3DC1-284C-A0BC-4BB5D51AB4E8}"/>
              </a:ext>
            </a:extLst>
          </p:cNvPr>
          <p:cNvSpPr/>
          <p:nvPr/>
        </p:nvSpPr>
        <p:spPr>
          <a:xfrm>
            <a:off x="6686105" y="474727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9769AE4-B68F-3846-AFC3-F73344CAB5BB}"/>
              </a:ext>
            </a:extLst>
          </p:cNvPr>
          <p:cNvSpPr/>
          <p:nvPr/>
        </p:nvSpPr>
        <p:spPr>
          <a:xfrm>
            <a:off x="6700427" y="3728477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742B024-C327-D149-AEC2-F16E40A117E5}"/>
              </a:ext>
            </a:extLst>
          </p:cNvPr>
          <p:cNvSpPr/>
          <p:nvPr/>
        </p:nvSpPr>
        <p:spPr>
          <a:xfrm>
            <a:off x="6700428" y="2707304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D5FCE9-4A11-E647-AFBB-D311013418F8}"/>
              </a:ext>
            </a:extLst>
          </p:cNvPr>
          <p:cNvSpPr/>
          <p:nvPr/>
        </p:nvSpPr>
        <p:spPr>
          <a:xfrm>
            <a:off x="4266593" y="1946066"/>
            <a:ext cx="3162571" cy="40253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2EF347-F263-6F40-8E4C-EA17F2001299}"/>
              </a:ext>
            </a:extLst>
          </p:cNvPr>
          <p:cNvSpPr/>
          <p:nvPr/>
        </p:nvSpPr>
        <p:spPr>
          <a:xfrm>
            <a:off x="2423572" y="1653858"/>
            <a:ext cx="2188135" cy="44741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F5826-1E34-C64B-A65D-495330B7DCF4}"/>
              </a:ext>
            </a:extLst>
          </p:cNvPr>
          <p:cNvSpPr/>
          <p:nvPr/>
        </p:nvSpPr>
        <p:spPr>
          <a:xfrm>
            <a:off x="4039829" y="2334577"/>
            <a:ext cx="3069496" cy="11555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 cmpd="sng"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C33E14-CEBB-5348-8BE7-8E4E269EC63E}"/>
              </a:ext>
            </a:extLst>
          </p:cNvPr>
          <p:cNvSpPr/>
          <p:nvPr/>
        </p:nvSpPr>
        <p:spPr>
          <a:xfrm>
            <a:off x="2761195" y="1946067"/>
            <a:ext cx="1607605" cy="40736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 cmpd="sng"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9144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ALPINE</a:t>
            </a: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41978E20-D048-EC4C-80A2-36C4AD41E06B}"/>
              </a:ext>
            </a:extLst>
          </p:cNvPr>
          <p:cNvSpPr/>
          <p:nvPr/>
        </p:nvSpPr>
        <p:spPr>
          <a:xfrm>
            <a:off x="8881438" y="4735177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68495936-1DBC-4A4D-9BA0-65457C9F46D6}"/>
              </a:ext>
            </a:extLst>
          </p:cNvPr>
          <p:cNvSpPr/>
          <p:nvPr/>
        </p:nvSpPr>
        <p:spPr>
          <a:xfrm>
            <a:off x="8881438" y="3766494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64004544-A8EF-2649-8B8A-C2AAECE77043}"/>
              </a:ext>
            </a:extLst>
          </p:cNvPr>
          <p:cNvSpPr/>
          <p:nvPr/>
        </p:nvSpPr>
        <p:spPr>
          <a:xfrm>
            <a:off x="8881439" y="2745321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53D7CA9-52DE-8A45-8C03-C782511E9BE0}"/>
              </a:ext>
            </a:extLst>
          </p:cNvPr>
          <p:cNvSpPr/>
          <p:nvPr/>
        </p:nvSpPr>
        <p:spPr>
          <a:xfrm>
            <a:off x="10169689" y="2413888"/>
            <a:ext cx="1834898" cy="32340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DDF6923-BF1F-B34B-8126-BE1E834AC441}"/>
              </a:ext>
            </a:extLst>
          </p:cNvPr>
          <p:cNvSpPr/>
          <p:nvPr/>
        </p:nvSpPr>
        <p:spPr>
          <a:xfrm>
            <a:off x="1116213" y="3056740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3288CA0D-59DB-6B45-9CD9-0D8351928D78}"/>
              </a:ext>
            </a:extLst>
          </p:cNvPr>
          <p:cNvSpPr/>
          <p:nvPr/>
        </p:nvSpPr>
        <p:spPr>
          <a:xfrm>
            <a:off x="1116212" y="394913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19D149A6-DE9D-EE4C-989A-E2CA2BD86FAC}"/>
              </a:ext>
            </a:extLst>
          </p:cNvPr>
          <p:cNvSpPr/>
          <p:nvPr/>
        </p:nvSpPr>
        <p:spPr>
          <a:xfrm>
            <a:off x="1116211" y="482437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84BB9F27-3A04-9741-994A-4706FB996D76}"/>
              </a:ext>
            </a:extLst>
          </p:cNvPr>
          <p:cNvSpPr/>
          <p:nvPr/>
        </p:nvSpPr>
        <p:spPr>
          <a:xfrm>
            <a:off x="1123731" y="219880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14C9C-85B4-9A4C-B952-97071BFC7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27" y="140631"/>
            <a:ext cx="11372473" cy="914400"/>
          </a:xfrm>
        </p:spPr>
        <p:txBody>
          <a:bodyPr/>
          <a:lstStyle/>
          <a:p>
            <a:r>
              <a:rPr lang="en-US" dirty="0"/>
              <a:t>VTK-m is a critical part of USA Department of Energy visualization strategy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FB7FB-9E4A-9D46-9FBB-C4B7851E3FAC}"/>
              </a:ext>
            </a:extLst>
          </p:cNvPr>
          <p:cNvSpPr txBox="1"/>
          <p:nvPr/>
        </p:nvSpPr>
        <p:spPr>
          <a:xfrm>
            <a:off x="822899" y="1066799"/>
            <a:ext cx="7617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Apps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2A5DDC8-92EE-5442-832E-D4122DC84FC8}"/>
              </a:ext>
            </a:extLst>
          </p:cNvPr>
          <p:cNvSpPr/>
          <p:nvPr/>
        </p:nvSpPr>
        <p:spPr>
          <a:xfrm>
            <a:off x="7993467" y="2707304"/>
            <a:ext cx="166342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Cinema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A70C43-CE22-5E4B-863A-83E3047AD1FE}"/>
              </a:ext>
            </a:extLst>
          </p:cNvPr>
          <p:cNvSpPr/>
          <p:nvPr/>
        </p:nvSpPr>
        <p:spPr>
          <a:xfrm>
            <a:off x="576480" y="2155220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1C956C-4E71-D246-9763-AB1D72944878}"/>
              </a:ext>
            </a:extLst>
          </p:cNvPr>
          <p:cNvSpPr/>
          <p:nvPr/>
        </p:nvSpPr>
        <p:spPr>
          <a:xfrm>
            <a:off x="568962" y="3036009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E21D7-7332-CA4A-BF80-882DABA380BA}"/>
              </a:ext>
            </a:extLst>
          </p:cNvPr>
          <p:cNvSpPr/>
          <p:nvPr/>
        </p:nvSpPr>
        <p:spPr>
          <a:xfrm>
            <a:off x="576479" y="3920724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0462E1-F7CE-A545-8D4D-357170D815FA}"/>
              </a:ext>
            </a:extLst>
          </p:cNvPr>
          <p:cNvSpPr/>
          <p:nvPr/>
        </p:nvSpPr>
        <p:spPr>
          <a:xfrm>
            <a:off x="5001414" y="3699269"/>
            <a:ext cx="1828104" cy="7587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Traditional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384927-1441-1547-9AA5-52FA906B16EB}"/>
              </a:ext>
            </a:extLst>
          </p:cNvPr>
          <p:cNvSpPr/>
          <p:nvPr/>
        </p:nvSpPr>
        <p:spPr>
          <a:xfrm>
            <a:off x="5001414" y="4692753"/>
            <a:ext cx="1828104" cy="1123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Rendering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C75C9-A216-EF45-BEA0-FF139BE4F82F}"/>
              </a:ext>
            </a:extLst>
          </p:cNvPr>
          <p:cNvSpPr/>
          <p:nvPr/>
        </p:nvSpPr>
        <p:spPr>
          <a:xfrm>
            <a:off x="5001414" y="2566254"/>
            <a:ext cx="1828104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New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0DB3A7-5C8C-AA45-A0DB-209F0CDA00E0}"/>
              </a:ext>
            </a:extLst>
          </p:cNvPr>
          <p:cNvSpPr/>
          <p:nvPr/>
        </p:nvSpPr>
        <p:spPr>
          <a:xfrm>
            <a:off x="2973554" y="2559872"/>
            <a:ext cx="1138734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D5B9CF-CB6C-B647-B463-4E42CF87E79E}"/>
              </a:ext>
            </a:extLst>
          </p:cNvPr>
          <p:cNvSpPr/>
          <p:nvPr/>
        </p:nvSpPr>
        <p:spPr>
          <a:xfrm>
            <a:off x="568961" y="4801513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019F64-6BFF-584F-80F4-7423B65222F2}"/>
              </a:ext>
            </a:extLst>
          </p:cNvPr>
          <p:cNvSpPr txBox="1"/>
          <p:nvPr/>
        </p:nvSpPr>
        <p:spPr>
          <a:xfrm>
            <a:off x="7798022" y="1080214"/>
            <a:ext cx="22301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Output/Artifacts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24ACD9-9195-834A-9CFF-D7794F5C2649}"/>
              </a:ext>
            </a:extLst>
          </p:cNvPr>
          <p:cNvSpPr txBox="1"/>
          <p:nvPr/>
        </p:nvSpPr>
        <p:spPr>
          <a:xfrm>
            <a:off x="2761195" y="1055031"/>
            <a:ext cx="171988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In situ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Infrastructure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8FE9AA-2888-CE4E-9D50-1D5B7971650D}"/>
              </a:ext>
            </a:extLst>
          </p:cNvPr>
          <p:cNvSpPr txBox="1"/>
          <p:nvPr/>
        </p:nvSpPr>
        <p:spPr>
          <a:xfrm>
            <a:off x="4481082" y="1066799"/>
            <a:ext cx="294808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In</a:t>
            </a:r>
            <a:r>
              <a:rPr lang="en-US" dirty="0"/>
              <a:t> </a:t>
            </a:r>
            <a:r>
              <a:rPr lang="en-US" b="1" dirty="0"/>
              <a:t>situ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Algorithms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1B66A24-CCC5-D845-926B-85AECED2DC46}"/>
              </a:ext>
            </a:extLst>
          </p:cNvPr>
          <p:cNvSpPr/>
          <p:nvPr/>
        </p:nvSpPr>
        <p:spPr>
          <a:xfrm>
            <a:off x="5284946" y="5228259"/>
            <a:ext cx="126103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Rover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2B3DB1-A3B5-DA4C-A37D-CD2A915BC5EE}"/>
              </a:ext>
            </a:extLst>
          </p:cNvPr>
          <p:cNvSpPr/>
          <p:nvPr/>
        </p:nvSpPr>
        <p:spPr>
          <a:xfrm>
            <a:off x="7998254" y="3678763"/>
            <a:ext cx="1658642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Traditional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DAD4D5-B0E7-5E43-813C-CB947BE90134}"/>
              </a:ext>
            </a:extLst>
          </p:cNvPr>
          <p:cNvSpPr/>
          <p:nvPr/>
        </p:nvSpPr>
        <p:spPr>
          <a:xfrm>
            <a:off x="7993466" y="4685463"/>
            <a:ext cx="1658642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A03B6E-4A07-3044-B97A-10E51B0BEE1D}"/>
              </a:ext>
            </a:extLst>
          </p:cNvPr>
          <p:cNvSpPr/>
          <p:nvPr/>
        </p:nvSpPr>
        <p:spPr>
          <a:xfrm>
            <a:off x="2989582" y="3717061"/>
            <a:ext cx="1122706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VisIt</a:t>
            </a:r>
            <a:endParaRPr lang="en-US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Libsim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2DA788-B27F-8B49-971E-881E8536B59F}"/>
              </a:ext>
            </a:extLst>
          </p:cNvPr>
          <p:cNvSpPr/>
          <p:nvPr/>
        </p:nvSpPr>
        <p:spPr>
          <a:xfrm>
            <a:off x="2996399" y="4853884"/>
            <a:ext cx="1115889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ParaView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Catalyst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C9A8CE-516F-EC42-AFCE-50685CCCB9A5}"/>
              </a:ext>
            </a:extLst>
          </p:cNvPr>
          <p:cNvSpPr txBox="1"/>
          <p:nvPr/>
        </p:nvSpPr>
        <p:spPr>
          <a:xfrm>
            <a:off x="10169690" y="1066798"/>
            <a:ext cx="18348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Post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Processing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280E5E-2868-394E-8764-D019714F0DF9}"/>
              </a:ext>
            </a:extLst>
          </p:cNvPr>
          <p:cNvSpPr/>
          <p:nvPr/>
        </p:nvSpPr>
        <p:spPr>
          <a:xfrm>
            <a:off x="10471935" y="2690556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ParaView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35E7049-2220-9742-95FD-C2772DC0360E}"/>
              </a:ext>
            </a:extLst>
          </p:cNvPr>
          <p:cNvSpPr/>
          <p:nvPr/>
        </p:nvSpPr>
        <p:spPr>
          <a:xfrm>
            <a:off x="10471935" y="3699392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VisIt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38B61F5-1B56-5F43-9560-0716A116A3EF}"/>
              </a:ext>
            </a:extLst>
          </p:cNvPr>
          <p:cNvSpPr/>
          <p:nvPr/>
        </p:nvSpPr>
        <p:spPr>
          <a:xfrm>
            <a:off x="10471935" y="4708228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9054562-62A7-6E47-8FA3-E36A70D3AA19}"/>
              </a:ext>
            </a:extLst>
          </p:cNvPr>
          <p:cNvSpPr/>
          <p:nvPr/>
        </p:nvSpPr>
        <p:spPr>
          <a:xfrm>
            <a:off x="4208936" y="2372987"/>
            <a:ext cx="206218" cy="107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AFBC59-1EC0-FF4E-9489-E0BB67EFE59A}"/>
              </a:ext>
            </a:extLst>
          </p:cNvPr>
          <p:cNvCxnSpPr>
            <a:cxnSpLocks/>
          </p:cNvCxnSpPr>
          <p:nvPr/>
        </p:nvCxnSpPr>
        <p:spPr>
          <a:xfrm>
            <a:off x="11996080" y="5425352"/>
            <a:ext cx="0" cy="1172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62281E-8821-774D-B156-0A92AFE5449C}"/>
              </a:ext>
            </a:extLst>
          </p:cNvPr>
          <p:cNvCxnSpPr>
            <a:cxnSpLocks/>
          </p:cNvCxnSpPr>
          <p:nvPr/>
        </p:nvCxnSpPr>
        <p:spPr>
          <a:xfrm>
            <a:off x="2432079" y="6343774"/>
            <a:ext cx="9555495" cy="0"/>
          </a:xfrm>
          <a:prstGeom prst="straightConnector1">
            <a:avLst/>
          </a:prstGeom>
          <a:ln w="730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1D02DE7-7935-054A-B38C-8922B98674D6}"/>
              </a:ext>
            </a:extLst>
          </p:cNvPr>
          <p:cNvSpPr/>
          <p:nvPr/>
        </p:nvSpPr>
        <p:spPr>
          <a:xfrm>
            <a:off x="6762539" y="6128031"/>
            <a:ext cx="126103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VTKm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42F45FA-DFED-BC49-ABB5-1401F4F14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90" y="2799470"/>
            <a:ext cx="1085294" cy="22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52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VTK-m: Quick 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the details about the project will come in the remaining sections of the tutorial</a:t>
            </a:r>
          </a:p>
        </p:txBody>
      </p:sp>
    </p:spTree>
    <p:extLst>
      <p:ext uri="{BB962C8B-B14F-4D97-AF65-F5344CB8AC3E}">
        <p14:creationId xmlns:p14="http://schemas.microsoft.com/office/powerpoint/2010/main" val="1278444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737D-8667-5042-AABA-FC2BBB1D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VTK-m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F1266-8CB6-0242-A5E4-AA934836CF55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VTK-m split into two environments: </a:t>
            </a:r>
            <a:r>
              <a:rPr lang="en-US" u="sng" dirty="0"/>
              <a:t>control</a:t>
            </a:r>
            <a:r>
              <a:rPr lang="en-US" dirty="0"/>
              <a:t> and </a:t>
            </a:r>
            <a:r>
              <a:rPr lang="en-US" u="sng" dirty="0"/>
              <a:t>execution</a:t>
            </a:r>
          </a:p>
          <a:p>
            <a:r>
              <a:rPr lang="en-US" dirty="0"/>
              <a:t>Each has its own API</a:t>
            </a:r>
          </a:p>
          <a:p>
            <a:r>
              <a:rPr lang="en-US" dirty="0"/>
              <a:t>Direct interaction between the environments is disallowed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449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2761-5863-1F4B-85F3-53053774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33BCD-C7E5-134C-BB58-5A13A604D4EB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API is for people that want to use VTK-m’s existing functionality</a:t>
            </a:r>
          </a:p>
          <a:p>
            <a:r>
              <a:rPr lang="en-US" dirty="0"/>
              <a:t>Used to:</a:t>
            </a:r>
          </a:p>
          <a:p>
            <a:pPr lvl="1"/>
            <a:r>
              <a:rPr lang="en-US" dirty="0"/>
              <a:t>interface with applications</a:t>
            </a:r>
          </a:p>
          <a:p>
            <a:pPr lvl="1"/>
            <a:r>
              <a:rPr lang="en-US" dirty="0"/>
              <a:t>interface with I/O devices</a:t>
            </a:r>
          </a:p>
          <a:p>
            <a:pPr lvl="1"/>
            <a:r>
              <a:rPr lang="en-US" dirty="0"/>
              <a:t>schedule parallel execution of the algorithms </a:t>
            </a:r>
          </a:p>
          <a:p>
            <a:r>
              <a:rPr lang="en-US" dirty="0"/>
              <a:t>Code for the control environment is designed to run on a single thread per data block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96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computational portion of algorithms are executed</a:t>
            </a:r>
          </a:p>
          <a:p>
            <a:r>
              <a:rPr lang="en-US" dirty="0"/>
              <a:t>Code for the execution environment is designed to always execute on a very large number of threads</a:t>
            </a:r>
          </a:p>
          <a:p>
            <a:endParaRPr lang="en-US" dirty="0"/>
          </a:p>
          <a:p>
            <a:r>
              <a:rPr lang="en-US" dirty="0"/>
              <a:t>VTK-m supports multiple parallel processing patterns</a:t>
            </a:r>
          </a:p>
          <a:p>
            <a:r>
              <a:rPr lang="en-US" dirty="0"/>
              <a:t>Each pattern is customized via a “</a:t>
            </a:r>
            <a:r>
              <a:rPr lang="en-US" dirty="0" err="1"/>
              <a:t>worklet</a:t>
            </a:r>
            <a:r>
              <a:rPr lang="en-US" dirty="0"/>
              <a:t>”</a:t>
            </a:r>
          </a:p>
          <a:p>
            <a:r>
              <a:rPr lang="en-US" dirty="0"/>
              <a:t>VTK-m algorithm developers decide which patterns to use and write </a:t>
            </a:r>
            <a:r>
              <a:rPr lang="en-US" dirty="0" err="1"/>
              <a:t>worklets</a:t>
            </a:r>
            <a:r>
              <a:rPr lang="en-US" dirty="0"/>
              <a:t> for these patterns</a:t>
            </a:r>
          </a:p>
          <a:p>
            <a:r>
              <a:rPr lang="en-US" dirty="0">
                <a:sym typeface="Wingdings"/>
              </a:rPr>
              <a:t> this is the subject of the tutorial after the 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01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2F84-F65C-0F44-887F-45661692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Bridges between control and execution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61D4-A3AA-8E4F-9EC9-84ACB5FE00F2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Data!</a:t>
            </a:r>
          </a:p>
          <a:p>
            <a:pPr lvl="1"/>
            <a:r>
              <a:rPr lang="en-US" dirty="0"/>
              <a:t>Need to refer to data in control environment, but have it accessible in execution environment</a:t>
            </a:r>
          </a:p>
          <a:p>
            <a:pPr lvl="1"/>
            <a:r>
              <a:rPr lang="en-US" dirty="0"/>
              <a:t>Need to get results from execution environment back to control environment</a:t>
            </a:r>
          </a:p>
          <a:p>
            <a:pPr lvl="1"/>
            <a:r>
              <a:rPr lang="en-US" dirty="0"/>
              <a:t>Key concept in VTK-m: </a:t>
            </a:r>
            <a:r>
              <a:rPr lang="en-US" u="sng" dirty="0"/>
              <a:t>Array Handles</a:t>
            </a:r>
          </a:p>
          <a:p>
            <a:r>
              <a:rPr lang="en-US" dirty="0"/>
              <a:t>Many-core device:</a:t>
            </a:r>
          </a:p>
          <a:p>
            <a:pPr lvl="1"/>
            <a:r>
              <a:rPr lang="en-US" dirty="0"/>
              <a:t>Need to have control environment select which architecture execution environment should run on</a:t>
            </a:r>
          </a:p>
          <a:p>
            <a:pPr lvl="1"/>
            <a:r>
              <a:rPr lang="en-US" dirty="0"/>
              <a:t>Need to have control environment invoke code on execution environment</a:t>
            </a:r>
          </a:p>
          <a:p>
            <a:pPr lvl="1"/>
            <a:r>
              <a:rPr lang="en-US" dirty="0"/>
              <a:t>Key concept in VTK-m: </a:t>
            </a:r>
            <a:r>
              <a:rPr lang="en-US" u="sng" dirty="0"/>
              <a:t>Device Adaptors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159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90915" y="169333"/>
            <a:ext cx="10417352" cy="6197600"/>
            <a:chOff x="419314" y="1150512"/>
            <a:chExt cx="8229600" cy="4876800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5181600" y="1302912"/>
              <a:ext cx="2248114" cy="46482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Execution Environment</a:t>
              </a:r>
            </a:p>
            <a:p>
              <a:pPr defTabSz="1097280" eaLnBrk="0" hangingPunct="0"/>
              <a:endParaRPr lang="en-US" sz="1920" dirty="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Cell Operations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Field Operations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Basic Math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Make Cells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2552914" y="1302912"/>
              <a:ext cx="2247686" cy="46482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Control Environment</a:t>
              </a:r>
            </a:p>
            <a:p>
              <a:pPr defTabSz="1097280" eaLnBrk="0" hangingPunct="0"/>
              <a:endParaRPr lang="en-US" sz="1920" dirty="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Grid Topology</a:t>
              </a: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Array Handle</a:t>
              </a: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Invoke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4324564" y="2369712"/>
              <a:ext cx="1333500" cy="25146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Device Adapter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Allocate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Transfer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Schedule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Sort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…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8115514" y="2484012"/>
              <a:ext cx="533400" cy="2209800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Worklet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19314" y="1150512"/>
              <a:ext cx="2133600" cy="1371600"/>
              <a:chOff x="0" y="990600"/>
              <a:chExt cx="2133600" cy="1371600"/>
            </a:xfrm>
          </p:grpSpPr>
          <p:pic>
            <p:nvPicPr>
              <p:cNvPr id="8" name="Picture 7" descr="Capture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990600"/>
                <a:ext cx="1667510" cy="1371600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>
                <a:off x="1524000" y="16764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419314" y="4655712"/>
              <a:ext cx="2133600" cy="1371600"/>
              <a:chOff x="0" y="4495800"/>
              <a:chExt cx="2133600" cy="1371600"/>
            </a:xfrm>
          </p:grpSpPr>
          <p:pic>
            <p:nvPicPr>
              <p:cNvPr id="11" name="Picture 10" descr="Clip.pn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4495800"/>
                <a:ext cx="1731645" cy="1371600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1524000" y="51816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3" name="Elbow Connector 12"/>
            <p:cNvCxnSpPr>
              <a:endCxn id="6" idx="0"/>
            </p:cNvCxnSpPr>
            <p:nvPr/>
          </p:nvCxnSpPr>
          <p:spPr bwMode="auto">
            <a:xfrm>
              <a:off x="7429714" y="1836312"/>
              <a:ext cx="952500" cy="6477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Elbow Connector 13"/>
            <p:cNvCxnSpPr>
              <a:stCxn id="6" idx="2"/>
            </p:cNvCxnSpPr>
            <p:nvPr/>
          </p:nvCxnSpPr>
          <p:spPr bwMode="auto">
            <a:xfrm rot="5400000">
              <a:off x="7582114" y="4541412"/>
              <a:ext cx="647700" cy="9525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5" name="Picture 14" descr="Captur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9714" y="1536345"/>
              <a:ext cx="292467" cy="301752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816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>
                <a:solidFill>
                  <a:srgbClr val="FF0000"/>
                </a:solidFill>
              </a:rPr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79022" y="2234072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7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9246" y="968403"/>
            <a:ext cx="9655207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40" dirty="0"/>
              <a:t>My new computer's got the clocks, it rocks</a:t>
            </a:r>
          </a:p>
          <a:p>
            <a:pPr algn="ctr"/>
            <a:r>
              <a:rPr lang="en-US" sz="3840" dirty="0"/>
              <a:t>But it was obsolete before I opened the box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3446" y="2148840"/>
            <a:ext cx="636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− “Weird” Al </a:t>
            </a:r>
            <a:r>
              <a:rPr lang="en-US" dirty="0" err="1"/>
              <a:t>Yankovic</a:t>
            </a:r>
            <a:r>
              <a:rPr lang="en-US" dirty="0"/>
              <a:t>, </a:t>
            </a:r>
            <a:r>
              <a:rPr lang="en-US" i="1" dirty="0"/>
              <a:t>It’s All About the Pentiums</a:t>
            </a:r>
            <a:r>
              <a:rPr lang="en-US" dirty="0"/>
              <a:t>, circa 1999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9757" y="3581400"/>
            <a:ext cx="4829334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40" dirty="0"/>
              <a:t>Moore’s Law is dead.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5192" y="4160520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− Gordon Moore, circa 2005</a:t>
            </a:r>
          </a:p>
        </p:txBody>
      </p:sp>
    </p:spTree>
    <p:extLst>
      <p:ext uri="{BB962C8B-B14F-4D97-AF65-F5344CB8AC3E}">
        <p14:creationId xmlns:p14="http://schemas.microsoft.com/office/powerpoint/2010/main" val="3402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770488" y="4978400"/>
            <a:ext cx="3969251" cy="1354152"/>
            <a:chOff x="5521607" y="5223134"/>
            <a:chExt cx="3814314" cy="1354152"/>
          </a:xfrm>
        </p:grpSpPr>
        <p:cxnSp>
          <p:nvCxnSpPr>
            <p:cNvPr id="5" name="Straight Arrow Connector 4"/>
            <p:cNvCxnSpPr>
              <a:cxnSpLocks/>
              <a:stCxn id="6" idx="1"/>
            </p:cNvCxnSpPr>
            <p:nvPr/>
          </p:nvCxnSpPr>
          <p:spPr>
            <a:xfrm flipH="1" flipV="1">
              <a:off x="5521607" y="5223134"/>
              <a:ext cx="682324" cy="7632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203931" y="5395424"/>
              <a:ext cx="3131990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Instruct the writer module to write the data set to a file.  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The “</a:t>
              </a:r>
              <a:r>
                <a:rPr lang="en-US" dirty="0" err="1"/>
                <a:t>writeDataSet</a:t>
              </a:r>
              <a:r>
                <a:rPr lang="en-US" dirty="0"/>
                <a:t>” method takes a </a:t>
              </a:r>
              <a:r>
                <a:rPr lang="en-US" dirty="0" err="1"/>
                <a:t>vtkm</a:t>
              </a:r>
              <a:r>
                <a:rPr lang="en-US" dirty="0"/>
                <a:t> </a:t>
              </a:r>
              <a:r>
                <a:rPr lang="en-US" dirty="0" err="1"/>
                <a:t>DataSet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50667" y="4607995"/>
            <a:ext cx="4346725" cy="1181862"/>
            <a:chOff x="8274433" y="5254261"/>
            <a:chExt cx="4346725" cy="1181862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 flipV="1">
              <a:off x="8274433" y="5353733"/>
              <a:ext cx="1038657" cy="491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313090" y="5254261"/>
              <a:ext cx="3308068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Instantiate a module that writes VTK files.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Constructor takes a file name (“</a:t>
              </a:r>
              <a:r>
                <a:rPr lang="en-US" dirty="0" err="1"/>
                <a:t>out_io.vtk</a:t>
              </a:r>
              <a:r>
                <a:rPr lang="en-US" dirty="0"/>
                <a:t>”).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50756" y="2958328"/>
            <a:ext cx="5046636" cy="1336589"/>
            <a:chOff x="7574522" y="3046203"/>
            <a:chExt cx="5046636" cy="1336589"/>
          </a:xfrm>
        </p:grpSpPr>
        <p:cxnSp>
          <p:nvCxnSpPr>
            <p:cNvPr id="11" name="Straight Arrow Connector 10"/>
            <p:cNvCxnSpPr>
              <a:cxnSpLocks/>
            </p:cNvCxnSpPr>
            <p:nvPr/>
          </p:nvCxnSpPr>
          <p:spPr>
            <a:xfrm flipH="1">
              <a:off x="7574522" y="3744946"/>
              <a:ext cx="1738570" cy="6378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313089" y="3046203"/>
              <a:ext cx="3308069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Instruct the reader module to read the data set from the file.  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The “</a:t>
              </a:r>
              <a:r>
                <a:rPr lang="en-US" dirty="0" err="1"/>
                <a:t>ReadDataSet</a:t>
              </a:r>
              <a:r>
                <a:rPr lang="en-US" dirty="0"/>
                <a:t>” method returns a </a:t>
              </a:r>
              <a:r>
                <a:rPr lang="en-US" dirty="0" err="1"/>
                <a:t>vtkm</a:t>
              </a:r>
              <a:r>
                <a:rPr lang="en-US" dirty="0"/>
                <a:t> </a:t>
              </a:r>
              <a:r>
                <a:rPr lang="en-US" dirty="0" err="1"/>
                <a:t>DataSet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92711" y="1381222"/>
            <a:ext cx="5204681" cy="2445711"/>
            <a:chOff x="6592711" y="1381222"/>
            <a:chExt cx="5204681" cy="2445711"/>
          </a:xfrm>
        </p:grpSpPr>
        <p:cxnSp>
          <p:nvCxnSpPr>
            <p:cNvPr id="16" name="Straight Arrow Connector 15"/>
            <p:cNvCxnSpPr>
              <a:cxnSpLocks/>
              <a:stCxn id="17" idx="1"/>
            </p:cNvCxnSpPr>
            <p:nvPr/>
          </p:nvCxnSpPr>
          <p:spPr>
            <a:xfrm flipH="1">
              <a:off x="6592711" y="1972153"/>
              <a:ext cx="1896612" cy="1854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489323" y="1381222"/>
              <a:ext cx="3308069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Instantiate a module that reads VTK files.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Constructor takes a file name (“data/</a:t>
              </a:r>
              <a:r>
                <a:rPr lang="en-US" dirty="0" err="1"/>
                <a:t>kitchen.vtk</a:t>
              </a:r>
              <a:r>
                <a:rPr lang="en-US" dirty="0"/>
                <a:t>”).</a:t>
              </a: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5676519" y="287511"/>
            <a:ext cx="6061714" cy="824595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This is </a:t>
            </a:r>
            <a:r>
              <a:rPr lang="en-US" sz="2000" dirty="0"/>
              <a:t>effectively a “copy” program for VTK files.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1569" y="6253480"/>
            <a:ext cx="3608688" cy="553855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Let’s run it!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362611-3BF0-C945-A4F8-F5F75947973B}"/>
              </a:ext>
            </a:extLst>
          </p:cNvPr>
          <p:cNvSpPr/>
          <p:nvPr/>
        </p:nvSpPr>
        <p:spPr>
          <a:xfrm>
            <a:off x="600377" y="1305341"/>
            <a:ext cx="7888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1: very simple VTK-m program.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Read data set, write it out.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out_io.vtk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8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B6A4A44-B48C-4848-AB14-11A7E917567C}"/>
              </a:ext>
            </a:extLst>
          </p:cNvPr>
          <p:cNvSpPr/>
          <p:nvPr/>
        </p:nvSpPr>
        <p:spPr>
          <a:xfrm>
            <a:off x="3445253" y="5763986"/>
            <a:ext cx="4147531" cy="765764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Now let’s focus on smaller details of the program.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4B4165-7418-D646-A7DA-B00BC6D3383C}"/>
              </a:ext>
            </a:extLst>
          </p:cNvPr>
          <p:cNvSpPr/>
          <p:nvPr/>
        </p:nvSpPr>
        <p:spPr>
          <a:xfrm>
            <a:off x="296563" y="1010836"/>
            <a:ext cx="104785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ndale Mono" panose="020B0509000000000004" pitchFamily="49" charset="0"/>
              </a:rPr>
              <a:t>➜  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r>
              <a:rPr lang="en-US" dirty="0">
                <a:latin typeface="Andale Mono" panose="020B0509000000000004" pitchFamily="49" charset="0"/>
              </a:rPr>
              <a:t>-m-tutorial git:(master) ✗ make </a:t>
            </a:r>
            <a:r>
              <a:rPr lang="en-US" dirty="0" err="1">
                <a:latin typeface="Andale Mono" panose="020B0509000000000004" pitchFamily="49" charset="0"/>
              </a:rPr>
              <a:t>tut_io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Scanning dependencies of target </a:t>
            </a:r>
            <a:r>
              <a:rPr lang="en-US" dirty="0" err="1">
                <a:latin typeface="Andale Mono" panose="020B0509000000000004" pitchFamily="49" charset="0"/>
              </a:rPr>
              <a:t>tut_io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[ 50%] Building CXX object </a:t>
            </a:r>
            <a:r>
              <a:rPr lang="en-US" dirty="0" err="1">
                <a:latin typeface="Andale Mono" panose="020B0509000000000004" pitchFamily="49" charset="0"/>
              </a:rPr>
              <a:t>CMakeFiles</a:t>
            </a:r>
            <a:r>
              <a:rPr lang="en-US" dirty="0">
                <a:latin typeface="Andale Mono" panose="020B0509000000000004" pitchFamily="49" charset="0"/>
              </a:rPr>
              <a:t>/</a:t>
            </a:r>
            <a:r>
              <a:rPr lang="en-US" dirty="0" err="1">
                <a:latin typeface="Andale Mono" panose="020B0509000000000004" pitchFamily="49" charset="0"/>
              </a:rPr>
              <a:t>tut_io.dir</a:t>
            </a:r>
            <a:r>
              <a:rPr lang="en-US" dirty="0">
                <a:latin typeface="Andale Mono" panose="020B0509000000000004" pitchFamily="49" charset="0"/>
              </a:rPr>
              <a:t>/</a:t>
            </a:r>
            <a:r>
              <a:rPr lang="en-US" dirty="0" err="1">
                <a:latin typeface="Andale Mono" panose="020B0509000000000004" pitchFamily="49" charset="0"/>
              </a:rPr>
              <a:t>tut_io.cxx.o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[100%] Linking CXX executable </a:t>
            </a:r>
            <a:r>
              <a:rPr lang="en-US" dirty="0" err="1">
                <a:latin typeface="Andale Mono" panose="020B0509000000000004" pitchFamily="49" charset="0"/>
              </a:rPr>
              <a:t>tut_io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[100%] Built target </a:t>
            </a:r>
            <a:r>
              <a:rPr lang="en-US" dirty="0" err="1">
                <a:latin typeface="Andale Mono" panose="020B0509000000000004" pitchFamily="49" charset="0"/>
              </a:rPr>
              <a:t>tut_io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➜  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r>
              <a:rPr lang="en-US" dirty="0">
                <a:latin typeface="Andale Mono" panose="020B0509000000000004" pitchFamily="49" charset="0"/>
              </a:rPr>
              <a:t>-m-tutorial git:(master) ✗ ls *.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 err="1">
                <a:latin typeface="Andale Mono" panose="020B0509000000000004" pitchFamily="49" charset="0"/>
              </a:rPr>
              <a:t>zsh</a:t>
            </a:r>
            <a:r>
              <a:rPr lang="en-US" dirty="0">
                <a:latin typeface="Andale Mono" panose="020B0509000000000004" pitchFamily="49" charset="0"/>
              </a:rPr>
              <a:t>: no matches found: *.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➜  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r>
              <a:rPr lang="en-US" dirty="0">
                <a:latin typeface="Andale Mono" panose="020B0509000000000004" pitchFamily="49" charset="0"/>
              </a:rPr>
              <a:t>-m-tutorial git:(master) ✗ ./</a:t>
            </a:r>
            <a:r>
              <a:rPr lang="en-US" dirty="0" err="1">
                <a:latin typeface="Andale Mono" panose="020B0509000000000004" pitchFamily="49" charset="0"/>
              </a:rPr>
              <a:t>tut_io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➜  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r>
              <a:rPr lang="en-US" dirty="0">
                <a:latin typeface="Andale Mono" panose="020B0509000000000004" pitchFamily="49" charset="0"/>
              </a:rPr>
              <a:t>-m-tutorial git:(master) ✗ ls *.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 err="1">
                <a:latin typeface="Andale Mono" panose="020B0509000000000004" pitchFamily="49" charset="0"/>
              </a:rPr>
              <a:t>out_io.vtk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➜  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r>
              <a:rPr lang="en-US" dirty="0">
                <a:latin typeface="Andale Mono" panose="020B0509000000000004" pitchFamily="49" charset="0"/>
              </a:rPr>
              <a:t>-m-tutorial git:(master) ✗ diff data/</a:t>
            </a:r>
            <a:r>
              <a:rPr lang="en-US" dirty="0" err="1">
                <a:latin typeface="Andale Mono" panose="020B0509000000000004" pitchFamily="49" charset="0"/>
              </a:rPr>
              <a:t>kitchen.vtk</a:t>
            </a:r>
            <a:r>
              <a:rPr lang="en-US" dirty="0">
                <a:latin typeface="Andale Mono" panose="020B0509000000000004" pitchFamily="49" charset="0"/>
              </a:rPr>
              <a:t> </a:t>
            </a:r>
            <a:r>
              <a:rPr lang="en-US" dirty="0" err="1">
                <a:latin typeface="Andale Mono" panose="020B0509000000000004" pitchFamily="49" charset="0"/>
              </a:rPr>
              <a:t>out_io.vtk</a:t>
            </a:r>
            <a:r>
              <a:rPr lang="en-US" dirty="0">
                <a:latin typeface="Andale Mono" panose="020B0509000000000004" pitchFamily="49" charset="0"/>
              </a:rPr>
              <a:t> </a:t>
            </a:r>
          </a:p>
          <a:p>
            <a:r>
              <a:rPr lang="en-US" dirty="0">
                <a:latin typeface="Andale Mono" panose="020B0509000000000004" pitchFamily="49" charset="0"/>
              </a:rPr>
              <a:t>5,6c5</a:t>
            </a:r>
          </a:p>
          <a:p>
            <a:r>
              <a:rPr lang="en-US" dirty="0">
                <a:latin typeface="Andale Mono" panose="020B0509000000000004" pitchFamily="49" charset="0"/>
              </a:rPr>
              <a:t>&lt; DIMENSIONS 28 24 17</a:t>
            </a:r>
          </a:p>
          <a:p>
            <a:r>
              <a:rPr lang="en-US" dirty="0">
                <a:latin typeface="Andale Mono" panose="020B0509000000000004" pitchFamily="49" charset="0"/>
              </a:rPr>
              <a:t>&lt; POINTS 11424 float </a:t>
            </a:r>
          </a:p>
          <a:p>
            <a:r>
              <a:rPr lang="en-US" dirty="0">
                <a:latin typeface="Andale Mono" panose="020B0509000000000004" pitchFamily="49" charset="0"/>
              </a:rPr>
              <a:t>---</a:t>
            </a:r>
          </a:p>
          <a:p>
            <a:r>
              <a:rPr lang="en-US" dirty="0">
                <a:latin typeface="Andale Mono" panose="020B0509000000000004" pitchFamily="49" charset="0"/>
              </a:rPr>
              <a:t>&gt; DIMENSIONS 28 24 17 POINTS 11424 float </a:t>
            </a:r>
            <a:endParaRPr lang="en-US" dirty="0">
              <a:effectLst/>
              <a:latin typeface="Andale Mono" panose="020B050900000000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07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54044" y="1348736"/>
            <a:ext cx="4739620" cy="1191264"/>
            <a:chOff x="6254044" y="1348736"/>
            <a:chExt cx="4739620" cy="1191264"/>
          </a:xfrm>
        </p:grpSpPr>
        <p:cxnSp>
          <p:nvCxnSpPr>
            <p:cNvPr id="6" name="Straight Arrow Connector 5"/>
            <p:cNvCxnSpPr>
              <a:cxnSpLocks/>
            </p:cNvCxnSpPr>
            <p:nvPr/>
          </p:nvCxnSpPr>
          <p:spPr>
            <a:xfrm flipH="1">
              <a:off x="6254044" y="1817510"/>
              <a:ext cx="2057832" cy="7224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284331" y="1348736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Header files are organized hierarchically.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8284331" y="2861809"/>
            <a:ext cx="3020464" cy="1059461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Let’s learn more about how </a:t>
            </a:r>
            <a:r>
              <a:rPr lang="en-US" sz="2000"/>
              <a:t>the header files are organized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B99E1E-5098-5749-B41E-AF5BACD60A71}"/>
              </a:ext>
            </a:extLst>
          </p:cNvPr>
          <p:cNvSpPr/>
          <p:nvPr/>
        </p:nvSpPr>
        <p:spPr>
          <a:xfrm>
            <a:off x="611383" y="1348736"/>
            <a:ext cx="75166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1: very simple VTK-m program.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Read data set, write it out.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out_io.vtk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5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header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738" y="1325880"/>
            <a:ext cx="11369809" cy="4047778"/>
          </a:xfrm>
        </p:spPr>
        <p:txBody>
          <a:bodyPr/>
          <a:lstStyle/>
          <a:p>
            <a:r>
              <a:rPr lang="en-US" dirty="0"/>
              <a:t>Directory vtk-m-v1.5.0/</a:t>
            </a:r>
            <a:r>
              <a:rPr lang="en-US" dirty="0" err="1"/>
              <a:t>vtkm</a:t>
            </a:r>
            <a:r>
              <a:rPr lang="en-US" dirty="0"/>
              <a:t> has 10 subdirectories: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7482" y="2041172"/>
          <a:ext cx="10950751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9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Directory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r"/>
                      <a:r>
                        <a:rPr lang="en-US" dirty="0" err="1"/>
                        <a:t>cont</a:t>
                      </a:r>
                      <a:r>
                        <a:rPr lang="en-US" dirty="0"/>
                        <a:t>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Control environment: base</a:t>
                      </a:r>
                      <a:r>
                        <a:rPr lang="en-US" baseline="0" dirty="0"/>
                        <a:t> objects used to ‘</a:t>
                      </a:r>
                      <a:r>
                        <a:rPr lang="en-US" baseline="0" dirty="0" err="1"/>
                        <a:t>cont’rol</a:t>
                      </a:r>
                      <a:r>
                        <a:rPr lang="en-US" baseline="0" dirty="0"/>
                        <a:t> VTK-m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</a:t>
                      </a:r>
                      <a:r>
                        <a:rPr lang="en-US" baseline="0" dirty="0"/>
                        <a:t> usage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r"/>
                      <a:r>
                        <a:rPr lang="en-US" dirty="0"/>
                        <a:t>filter/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Contains filters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</a:t>
                      </a:r>
                      <a:r>
                        <a:rPr lang="en-US" baseline="0" dirty="0"/>
                        <a:t> usage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err="1"/>
                        <a:t>io</a:t>
                      </a:r>
                      <a:r>
                        <a:rPr lang="en-US" dirty="0"/>
                        <a:t>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I/O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readers and writers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</a:t>
                      </a:r>
                      <a:r>
                        <a:rPr lang="en-US" baseline="0" dirty="0"/>
                        <a:t> usage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rendering/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Rendering</a:t>
                      </a:r>
                      <a:r>
                        <a:rPr lang="en-US" baseline="0" dirty="0"/>
                        <a:t> modules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 usage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interop/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Interoperation</a:t>
                      </a:r>
                      <a:r>
                        <a:rPr lang="en-US" baseline="0" dirty="0"/>
                        <a:t> between GPGPU and OpenGL memory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Advanced usage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r"/>
                      <a:r>
                        <a:rPr lang="en-US" dirty="0"/>
                        <a:t>exec/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Execution environment: “execution</a:t>
                      </a:r>
                      <a:r>
                        <a:rPr lang="en-US" baseline="0" dirty="0"/>
                        <a:t> objects” n</a:t>
                      </a:r>
                      <a:r>
                        <a:rPr lang="en-US" dirty="0"/>
                        <a:t>eeded for advanced development use cases for defining</a:t>
                      </a:r>
                      <a:r>
                        <a:rPr lang="en-US" baseline="0" dirty="0"/>
                        <a:t> better data structures for worklets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Development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worklet/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Worklets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Development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internal/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Internals for VTK-m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Advanced development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testing/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Unit tests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Advanced development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628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err="1"/>
                        <a:t>thirdparty</a:t>
                      </a:r>
                      <a:r>
                        <a:rPr lang="en-US" dirty="0"/>
                        <a:t>/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Third party libraries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Advanced development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901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19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70311" y="1582763"/>
            <a:ext cx="5874027" cy="2311904"/>
            <a:chOff x="4997173" y="1230065"/>
            <a:chExt cx="5874027" cy="2311904"/>
          </a:xfrm>
        </p:grpSpPr>
        <p:cxnSp>
          <p:nvCxnSpPr>
            <p:cNvPr id="6" name="Straight Arrow Connector 5"/>
            <p:cNvCxnSpPr>
              <a:cxnSpLocks/>
            </p:cNvCxnSpPr>
            <p:nvPr/>
          </p:nvCxnSpPr>
          <p:spPr>
            <a:xfrm flipH="1">
              <a:off x="4997173" y="1817511"/>
              <a:ext cx="3164697" cy="17244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161867" y="1230065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VTK-m makes heavy use of namespaces.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4627437" y="4817119"/>
            <a:ext cx="7386545" cy="155786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This means the type (class) </a:t>
            </a:r>
            <a:r>
              <a:rPr lang="en-US" sz="2000" dirty="0" err="1"/>
              <a:t>VTKDataSetReader</a:t>
            </a:r>
            <a:r>
              <a:rPr lang="en-US" sz="2000" dirty="0"/>
              <a:t>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And </a:t>
            </a:r>
            <a:r>
              <a:rPr lang="en-US" sz="2000" dirty="0" err="1"/>
              <a:t>VTKDataSetReader</a:t>
            </a:r>
            <a:r>
              <a:rPr lang="en-US" sz="2000" dirty="0"/>
              <a:t> is within the “reader” namespace.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And reader is within the “</a:t>
            </a:r>
            <a:r>
              <a:rPr lang="en-US" sz="2000" dirty="0" err="1"/>
              <a:t>io</a:t>
            </a:r>
            <a:r>
              <a:rPr lang="en-US" sz="2000" dirty="0"/>
              <a:t>” namespace.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And </a:t>
            </a:r>
            <a:r>
              <a:rPr lang="en-US" sz="2000" dirty="0" err="1"/>
              <a:t>io</a:t>
            </a:r>
            <a:r>
              <a:rPr lang="en-US" sz="2000" dirty="0"/>
              <a:t> is within the “</a:t>
            </a:r>
            <a:r>
              <a:rPr lang="en-US" sz="2000" dirty="0" err="1"/>
              <a:t>vtkm</a:t>
            </a:r>
            <a:r>
              <a:rPr lang="en-US" sz="2000" dirty="0"/>
              <a:t>” namespace.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20709" y="3549424"/>
            <a:ext cx="3621700" cy="1042096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So what are the namespaces?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AD67E0-67CE-C848-A8FD-5119CAD2EC42}"/>
              </a:ext>
            </a:extLst>
          </p:cNvPr>
          <p:cNvSpPr/>
          <p:nvPr/>
        </p:nvSpPr>
        <p:spPr>
          <a:xfrm>
            <a:off x="611383" y="1348736"/>
            <a:ext cx="75166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1: very simple VTK-m program.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Read data set, write it out.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out_io.vtk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18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namespaces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9" y="936978"/>
            <a:ext cx="2717846" cy="5921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62" y="59983"/>
            <a:ext cx="5141055" cy="33721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756747" y="360800"/>
            <a:ext cx="4202663" cy="1160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73635" y="2129725"/>
            <a:ext cx="4813606" cy="1869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329621" y="4244622"/>
            <a:ext cx="1002917" cy="427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476977" y="5339310"/>
            <a:ext cx="4120445" cy="129855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exec, filter, internal, interop, </a:t>
            </a:r>
            <a:r>
              <a:rPr lang="en-US" sz="2000" dirty="0" err="1"/>
              <a:t>png</a:t>
            </a:r>
            <a:r>
              <a:rPr lang="en-US" sz="2000" dirty="0"/>
              <a:t>, rendering, testing, and </a:t>
            </a:r>
            <a:r>
              <a:rPr lang="en-US" sz="2000" dirty="0" err="1"/>
              <a:t>worklet</a:t>
            </a:r>
            <a:r>
              <a:rPr lang="en-US" sz="2000" dirty="0"/>
              <a:t> contain zero or few namespaces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38" y="3685795"/>
            <a:ext cx="1080006" cy="1080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AD4FB-3C25-814D-A345-35A12D7CC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7" b="34313"/>
          <a:stretch/>
        </p:blipFill>
        <p:spPr>
          <a:xfrm>
            <a:off x="7988817" y="3593512"/>
            <a:ext cx="4112564" cy="1965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B4DC2-28FA-C24B-B501-B1B746F017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5" b="1"/>
          <a:stretch/>
        </p:blipFill>
        <p:spPr>
          <a:xfrm>
            <a:off x="7987241" y="5559472"/>
            <a:ext cx="4115258" cy="92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6007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namespaces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9" y="936978"/>
            <a:ext cx="2717846" cy="5921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62" y="59983"/>
            <a:ext cx="5141055" cy="33721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756747" y="360800"/>
            <a:ext cx="4202663" cy="1160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73635" y="2129725"/>
            <a:ext cx="4813606" cy="1869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329621" y="4244622"/>
            <a:ext cx="1002917" cy="427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476977" y="5339310"/>
            <a:ext cx="4120445" cy="129855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exec, filter, internal, interop, </a:t>
            </a:r>
            <a:r>
              <a:rPr lang="en-US" sz="2000" dirty="0" err="1"/>
              <a:t>png</a:t>
            </a:r>
            <a:r>
              <a:rPr lang="en-US" sz="2000" dirty="0"/>
              <a:t>, rendering, testing, and </a:t>
            </a:r>
            <a:r>
              <a:rPr lang="en-US" sz="2000" dirty="0" err="1"/>
              <a:t>worklet</a:t>
            </a:r>
            <a:r>
              <a:rPr lang="en-US" sz="2000" dirty="0"/>
              <a:t> contain zero or few namespaces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38" y="3685795"/>
            <a:ext cx="1080006" cy="1080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AD4FB-3C25-814D-A345-35A12D7CC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7" b="34313"/>
          <a:stretch/>
        </p:blipFill>
        <p:spPr>
          <a:xfrm>
            <a:off x="7988817" y="3593512"/>
            <a:ext cx="4112564" cy="1965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B4DC2-28FA-C24B-B501-B1B746F017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5" b="1"/>
          <a:stretch/>
        </p:blipFill>
        <p:spPr>
          <a:xfrm>
            <a:off x="7987241" y="5559472"/>
            <a:ext cx="4115258" cy="92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4100987" y="1765984"/>
            <a:ext cx="3324468" cy="129855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During Q&amp;A at </a:t>
            </a:r>
            <a:r>
              <a:rPr lang="en-US" sz="2000"/>
              <a:t>the end of this tutorial, </a:t>
            </a:r>
            <a:r>
              <a:rPr lang="en-US" sz="2000" dirty="0"/>
              <a:t>we’d </a:t>
            </a:r>
            <a:r>
              <a:rPr lang="en-US" sz="2000"/>
              <a:t>like feedback on how to </a:t>
            </a:r>
            <a:r>
              <a:rPr lang="en-US" sz="2000" dirty="0"/>
              <a:t>make </a:t>
            </a:r>
            <a:r>
              <a:rPr lang="en-US" sz="2000"/>
              <a:t>namespaces simpler.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9035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762044" y="2348113"/>
            <a:ext cx="5205328" cy="1975531"/>
            <a:chOff x="5665872" y="556159"/>
            <a:chExt cx="5205328" cy="1975531"/>
          </a:xfrm>
        </p:grpSpPr>
        <p:cxnSp>
          <p:nvCxnSpPr>
            <p:cNvPr id="6" name="Straight Arrow Connector 5"/>
            <p:cNvCxnSpPr>
              <a:cxnSpLocks/>
              <a:stCxn id="7" idx="1"/>
            </p:cNvCxnSpPr>
            <p:nvPr/>
          </p:nvCxnSpPr>
          <p:spPr>
            <a:xfrm flipH="1">
              <a:off x="5665872" y="1271740"/>
              <a:ext cx="2495995" cy="12599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161867" y="556159"/>
              <a:ext cx="2709333" cy="143116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 err="1"/>
                <a:t>ReadDataSet</a:t>
              </a:r>
              <a:r>
                <a:rPr lang="en-US" dirty="0"/>
                <a:t> does I/O work when you call it.</a:t>
              </a:r>
            </a:p>
            <a:p>
              <a:pPr algn="l">
                <a:lnSpc>
                  <a:spcPct val="90000"/>
                </a:lnSpc>
              </a:pPr>
              <a:r>
                <a:rPr lang="en-US" dirty="0" err="1"/>
                <a:t>DataSet</a:t>
              </a:r>
              <a:r>
                <a:rPr lang="en-US" dirty="0"/>
                <a:t> ds is then resident in memory (on the execution device).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44961" y="4181990"/>
            <a:ext cx="3922411" cy="683264"/>
            <a:chOff x="7620477" y="-93815"/>
            <a:chExt cx="3922411" cy="683264"/>
          </a:xfrm>
        </p:grpSpPr>
        <p:cxnSp>
          <p:nvCxnSpPr>
            <p:cNvPr id="12" name="Straight Arrow Connector 11"/>
            <p:cNvCxnSpPr>
              <a:cxnSpLocks/>
              <a:stCxn id="13" idx="1"/>
            </p:cNvCxnSpPr>
            <p:nvPr/>
          </p:nvCxnSpPr>
          <p:spPr>
            <a:xfrm flipH="1">
              <a:off x="7620477" y="247817"/>
              <a:ext cx="121307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833555" y="-93815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 err="1"/>
                <a:t>WriteDataSet</a:t>
              </a:r>
              <a:r>
                <a:rPr lang="en-US" dirty="0"/>
                <a:t> does I/O work when you call it.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7FF6F02-AF57-AB48-BC20-5965C086793F}"/>
              </a:ext>
            </a:extLst>
          </p:cNvPr>
          <p:cNvSpPr/>
          <p:nvPr/>
        </p:nvSpPr>
        <p:spPr>
          <a:xfrm>
            <a:off x="611383" y="1348736"/>
            <a:ext cx="77198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1: very simple VTK-m program.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Read data set, write it out.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out_io.vtk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8416" y="1223218"/>
            <a:ext cx="7386545" cy="155786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This execution model is different than VTK.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VTK is demand-driven: “Update()” / “Execute()”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With VTK-m, certain calls prompt modules to Execute.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The user (you!) manages when things execute.</a:t>
            </a:r>
          </a:p>
        </p:txBody>
      </p:sp>
    </p:spTree>
    <p:extLst>
      <p:ext uri="{BB962C8B-B14F-4D97-AF65-F5344CB8AC3E}">
        <p14:creationId xmlns:p14="http://schemas.microsoft.com/office/powerpoint/2010/main" val="39957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Data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3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/>
                        <a:t>Fields</a:t>
                      </a:r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Describes numerical data associated with the topological elements in a cell set.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/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Describes a special field that describes physical locations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73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324" y="1"/>
            <a:ext cx="5047488" cy="5268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0014"/>
          <a:stretch/>
        </p:blipFill>
        <p:spPr>
          <a:xfrm rot="5400000">
            <a:off x="1273255" y="-665238"/>
            <a:ext cx="3464635" cy="47951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8811" y="2052320"/>
            <a:ext cx="736601" cy="9906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7503" y="4084318"/>
            <a:ext cx="93269" cy="60350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013" y="344687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AMD x86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75143" y="5268319"/>
            <a:ext cx="1505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NVIDIA GPU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9434" y="3843018"/>
            <a:ext cx="736601" cy="9906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7508" y="5096998"/>
            <a:ext cx="93269" cy="60350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019" y="3794763"/>
            <a:ext cx="2154116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Full x86 Core</a:t>
            </a:r>
          </a:p>
          <a:p>
            <a:r>
              <a:rPr lang="en-US" sz="1680" dirty="0"/>
              <a:t> + Associated Cache</a:t>
            </a:r>
          </a:p>
          <a:p>
            <a:r>
              <a:rPr lang="en-US" sz="1680" dirty="0"/>
              <a:t>8 cores per die</a:t>
            </a:r>
          </a:p>
          <a:p>
            <a:r>
              <a:rPr lang="en-US" sz="1680" dirty="0"/>
              <a:t>MPI-Only feasible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52660" y="5699603"/>
            <a:ext cx="3406702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2,880 cores collected in 15 SMX</a:t>
            </a:r>
          </a:p>
          <a:p>
            <a:r>
              <a:rPr lang="en-US" sz="1680" dirty="0"/>
              <a:t>Shared PC, Cache, </a:t>
            </a:r>
            <a:r>
              <a:rPr lang="en-US" sz="1680" dirty="0" err="1"/>
              <a:t>Mem</a:t>
            </a:r>
            <a:r>
              <a:rPr lang="en-US" sz="1680" dirty="0"/>
              <a:t> Fetches</a:t>
            </a:r>
          </a:p>
          <a:p>
            <a:r>
              <a:rPr lang="en-US" sz="1680" dirty="0"/>
              <a:t>Reduced control logic</a:t>
            </a:r>
          </a:p>
          <a:p>
            <a:r>
              <a:rPr lang="en-US" sz="1680" dirty="0"/>
              <a:t>MPI-Only not feasible</a:t>
            </a:r>
          </a:p>
        </p:txBody>
      </p:sp>
      <p:cxnSp>
        <p:nvCxnSpPr>
          <p:cNvPr id="14" name="Straight Connector 13"/>
          <p:cNvCxnSpPr>
            <a:stCxn id="4" idx="2"/>
            <a:endCxn id="9" idx="0"/>
          </p:cNvCxnSpPr>
          <p:nvPr/>
        </p:nvCxnSpPr>
        <p:spPr>
          <a:xfrm>
            <a:off x="2297112" y="3042920"/>
            <a:ext cx="2330623" cy="800098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1"/>
            <a:endCxn id="10" idx="3"/>
          </p:cNvCxnSpPr>
          <p:nvPr/>
        </p:nvCxnSpPr>
        <p:spPr>
          <a:xfrm flipH="1">
            <a:off x="4820784" y="4114493"/>
            <a:ext cx="2536727" cy="1012680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581094" y="48870"/>
            <a:ext cx="219456" cy="106680"/>
            <a:chOff x="5401535" y="5010659"/>
            <a:chExt cx="182880" cy="889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401535" y="5055109"/>
              <a:ext cx="1828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40153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8441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738574" y="-27059"/>
            <a:ext cx="458780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" dirty="0"/>
              <a:t>1mm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4099" y="4181607"/>
            <a:ext cx="712054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1 x86</a:t>
            </a:r>
          </a:p>
          <a:p>
            <a:r>
              <a:rPr lang="en-US" sz="1680" dirty="0"/>
              <a:t>core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81915" y="5178576"/>
            <a:ext cx="989373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1 </a:t>
            </a:r>
            <a:r>
              <a:rPr lang="en-US" sz="1680" dirty="0" err="1"/>
              <a:t>Kepler</a:t>
            </a:r>
            <a:endParaRPr lang="en-US" sz="1680" dirty="0"/>
          </a:p>
          <a:p>
            <a:r>
              <a:rPr lang="en-US" sz="1680" dirty="0"/>
              <a:t>core</a:t>
            </a:r>
          </a:p>
        </p:txBody>
      </p:sp>
    </p:spTree>
    <p:extLst>
      <p:ext uri="{BB962C8B-B14F-4D97-AF65-F5344CB8AC3E}">
        <p14:creationId xmlns:p14="http://schemas.microsoft.com/office/powerpoint/2010/main" val="18248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rgbClr val="FF0000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FF0000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400" b="0" dirty="0">
                          <a:solidFill>
                            <a:srgbClr val="FF0000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/>
                        <a:t>Fields</a:t>
                      </a:r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Describes numerical data associated with the topological elements in a cell set.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/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Describes a special field that describes physical locations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388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AD77-ED67-1444-933F-5310AA6E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Cell Sets</a:t>
            </a:r>
            <a:r>
              <a:rPr lang="en-US" dirty="0">
                <a:sym typeface="Wingdings" pitchFamily="2" charset="2"/>
              </a:rPr>
              <a:t> (1/2):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Structured Cell Sets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D7AE3-8052-374E-803D-F914D1F97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78" y="1324622"/>
            <a:ext cx="7288330" cy="55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24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AD77-ED67-1444-933F-5310AA6E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Cell Sets</a:t>
            </a:r>
            <a:r>
              <a:rPr lang="en-US" dirty="0">
                <a:sym typeface="Wingdings" pitchFamily="2" charset="2"/>
              </a:rPr>
              <a:t> (2.1/2.2.):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Explicit Cell Sets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DFABE-1B8C-F94B-B485-96CCA8727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35" y="1186984"/>
            <a:ext cx="9015533" cy="54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756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AD77-ED67-1444-933F-5310AA6E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Cell Sets</a:t>
            </a:r>
            <a:r>
              <a:rPr lang="en-US" dirty="0">
                <a:sym typeface="Wingdings" pitchFamily="2" charset="2"/>
              </a:rPr>
              <a:t> (2.2/2.2):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Explicit Cell Sets – cell types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31DD9-4467-A040-A898-8CFE4DE75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93" y="1453037"/>
            <a:ext cx="7075276" cy="54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44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rgbClr val="FF0000"/>
                          </a:solidFill>
                        </a:rPr>
                        <a:t>Fields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Describes numerical data associated with the topological elements in a cell set.</a:t>
                      </a:r>
                      <a:br>
                        <a:rPr lang="en-US" sz="2400" dirty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/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Describes a special field that describes physical locations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1396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5A2CE-ECCB-1D40-AD7F-A4F7EBFC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8983C-0383-D24E-9659-CCF818DA7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Field: provides a value on every point in space on the mesh</a:t>
            </a:r>
          </a:p>
          <a:p>
            <a:pPr lvl="1"/>
            <a:r>
              <a:rPr lang="en-US" dirty="0"/>
              <a:t>Example: temperature, pressure, density, velocity</a:t>
            </a:r>
          </a:p>
          <a:p>
            <a:r>
              <a:rPr lang="en-US" dirty="0"/>
              <a:t>In VTK-m,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::Field</a:t>
            </a:r>
          </a:p>
          <a:p>
            <a:r>
              <a:rPr lang="en-US" dirty="0"/>
              <a:t>Implemented with Array Handles</a:t>
            </a:r>
          </a:p>
          <a:p>
            <a:pPr lvl="1"/>
            <a:r>
              <a:rPr lang="en-US" dirty="0"/>
              <a:t>Array Handles were briefly described in the intro --- mechanism to have data live in execution environment and accessible via control environment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37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Fields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Describes numerical data associated with the topological elements in a cell set.</a:t>
                      </a:r>
                      <a:br>
                        <a:rPr lang="en-US" sz="24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>
                          <a:solidFill>
                            <a:srgbClr val="FF0000"/>
                          </a:solidFill>
                        </a:rPr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Describes a special field that describes physical locations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6791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8FD3-1BEB-6F49-A79E-7DD95351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4A691-EE9D-A945-8E84-7ED401B86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Location of mesh’s elements (</a:t>
            </a:r>
            <a:r>
              <a:rPr lang="en-US" dirty="0" err="1"/>
              <a:t>scivis</a:t>
            </a:r>
            <a:r>
              <a:rPr lang="en-US" dirty="0"/>
              <a:t> use case)</a:t>
            </a:r>
          </a:p>
          <a:p>
            <a:r>
              <a:rPr lang="en-US" dirty="0"/>
              <a:t>3D vector at each point</a:t>
            </a:r>
          </a:p>
          <a:p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CoordinateSystem</a:t>
            </a:r>
            <a:r>
              <a:rPr lang="en-US" dirty="0"/>
              <a:t> class manages this</a:t>
            </a:r>
          </a:p>
          <a:p>
            <a:r>
              <a:rPr lang="en-US" dirty="0"/>
              <a:t>More details: need to know about </a:t>
            </a:r>
            <a:r>
              <a:rPr lang="en-US" dirty="0" err="1"/>
              <a:t>ArrayHandles</a:t>
            </a:r>
            <a:r>
              <a:rPr lang="en-US" dirty="0"/>
              <a:t> … tricks so that implicit point orderings don’t require a lot of storage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68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of each type for a single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r>
              <a:rPr lang="en-US" dirty="0"/>
              <a:t>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65125" y="1736725"/>
          <a:ext cx="11369676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0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9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9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Concept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#</a:t>
                      </a:r>
                      <a:r>
                        <a:rPr lang="en-US" sz="2400" baseline="0" dirty="0"/>
                        <a:t> for a given </a:t>
                      </a:r>
                      <a:r>
                        <a:rPr lang="en-US" sz="2400" baseline="0" dirty="0" err="1"/>
                        <a:t>vtkm</a:t>
                      </a:r>
                      <a:r>
                        <a:rPr lang="en-US" sz="2400" baseline="0" dirty="0"/>
                        <a:t>::</a:t>
                      </a:r>
                      <a:r>
                        <a:rPr lang="en-US" sz="2400" baseline="0" dirty="0" err="1"/>
                        <a:t>cont</a:t>
                      </a:r>
                      <a:r>
                        <a:rPr lang="en-US" sz="2400" baseline="0" dirty="0"/>
                        <a:t>::</a:t>
                      </a:r>
                      <a:r>
                        <a:rPr lang="en-US" sz="2400" baseline="0" dirty="0" err="1"/>
                        <a:t>DataSet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Explanation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Cell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Always</a:t>
                      </a:r>
                      <a:r>
                        <a:rPr lang="en-US" sz="2400" baseline="0" dirty="0"/>
                        <a:t> one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  <a:r>
                        <a:rPr lang="en-US" sz="2400" baseline="0" dirty="0"/>
                        <a:t> fields means there is no data on the mesh. </a:t>
                      </a:r>
                    </a:p>
                    <a:p>
                      <a:r>
                        <a:rPr lang="en-US" sz="2400" baseline="0" dirty="0"/>
                        <a:t>Can be any number of fields.</a:t>
                      </a:r>
                      <a:br>
                        <a:rPr lang="en-US" sz="2400" baseline="0" dirty="0"/>
                      </a:br>
                      <a:r>
                        <a:rPr lang="en-US" sz="2400" baseline="0" dirty="0"/>
                        <a:t>(Often ten or more.)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Coordinate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0, 1, or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0: no</a:t>
                      </a:r>
                      <a:r>
                        <a:rPr lang="en-US" sz="2400" baseline="0" dirty="0"/>
                        <a:t> spatial locations (</a:t>
                      </a:r>
                      <a:r>
                        <a:rPr lang="en-US" sz="2400" baseline="0" dirty="0" err="1"/>
                        <a:t>infovis</a:t>
                      </a:r>
                      <a:r>
                        <a:rPr lang="en-US" sz="2400" baseline="0" dirty="0"/>
                        <a:t>)</a:t>
                      </a:r>
                    </a:p>
                    <a:p>
                      <a:r>
                        <a:rPr lang="en-US" sz="2400" baseline="0" dirty="0"/>
                        <a:t>1: typical</a:t>
                      </a:r>
                    </a:p>
                    <a:p>
                      <a:r>
                        <a:rPr lang="en-US" sz="2400" baseline="0" dirty="0"/>
                        <a:t>&gt;1: (example) geospatial data has 3D position, </a:t>
                      </a:r>
                      <a:r>
                        <a:rPr lang="en-US" sz="2400" baseline="0" dirty="0" err="1"/>
                        <a:t>lat</a:t>
                      </a:r>
                      <a:r>
                        <a:rPr lang="en-US" sz="2400" baseline="0" dirty="0"/>
                        <a:t>-long, multiple projections, etc.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5823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Fields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Describes numerical data associated with the topological elements in a cell set.</a:t>
                      </a:r>
                      <a:br>
                        <a:rPr lang="en-US" sz="24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/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Describes a special field that describes physical locations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BCBCD6-7F45-4747-8D98-E102784ED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4551581"/>
            <a:ext cx="11369809" cy="211554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+ two important notes:</a:t>
            </a:r>
          </a:p>
          <a:p>
            <a:pPr lvl="1"/>
            <a:r>
              <a:rPr lang="en-US" dirty="0"/>
              <a:t>Helper functions to build data sets for you </a:t>
            </a:r>
            <a:r>
              <a:rPr lang="en-US" dirty="0">
                <a:solidFill>
                  <a:srgbClr val="FF0000"/>
                </a:solidFill>
              </a:rPr>
              <a:t>(see next slides)</a:t>
            </a:r>
          </a:p>
          <a:p>
            <a:pPr lvl="1"/>
            <a:r>
              <a:rPr lang="en-US" dirty="0"/>
              <a:t>Also a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PartitionedDataSet</a:t>
            </a:r>
            <a:r>
              <a:rPr lang="en-US" dirty="0"/>
              <a:t> for partitioned (distributed) data</a:t>
            </a:r>
          </a:p>
        </p:txBody>
      </p:sp>
    </p:spTree>
    <p:extLst>
      <p:ext uri="{BB962C8B-B14F-4D97-AF65-F5344CB8AC3E}">
        <p14:creationId xmlns:p14="http://schemas.microsoft.com/office/powerpoint/2010/main" val="2898964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7919139" y="2057194"/>
            <a:ext cx="2205631" cy="48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1" y="2"/>
            <a:ext cx="6646314" cy="6646314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6574055" y="4114387"/>
            <a:ext cx="2531929" cy="110771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3488263" y="3718773"/>
            <a:ext cx="5617718" cy="110771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6653178" y="2057194"/>
            <a:ext cx="2452806" cy="1265965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5308088" y="316492"/>
            <a:ext cx="3797894" cy="2611052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3409141" y="316493"/>
            <a:ext cx="1898947" cy="166157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49142" y="2121689"/>
            <a:ext cx="2258140" cy="9787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80" dirty="0"/>
              <a:t>Distributed</a:t>
            </a:r>
          </a:p>
          <a:p>
            <a:r>
              <a:rPr lang="en-US" sz="288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8762299" y="2611054"/>
            <a:ext cx="1107719" cy="1898947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29510" y="3520442"/>
            <a:ext cx="2380664" cy="2452806"/>
          </a:xfrm>
          <a:prstGeom prst="ellipse">
            <a:avLst/>
          </a:prstGeom>
          <a:gradFill flip="none" rotWithShape="1">
            <a:gsLst>
              <a:gs pos="75000">
                <a:srgbClr val="FFFFFF">
                  <a:alpha val="0"/>
                </a:srgbClr>
              </a:gs>
              <a:gs pos="99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25828" y="5690887"/>
            <a:ext cx="2011680" cy="978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80" dirty="0"/>
              <a:t>On Node</a:t>
            </a:r>
          </a:p>
          <a:p>
            <a:r>
              <a:rPr lang="en-US" sz="2880" dirty="0"/>
              <a:t>Parallelism</a:t>
            </a:r>
          </a:p>
        </p:txBody>
      </p:sp>
      <p:pic>
        <p:nvPicPr>
          <p:cNvPr id="14" name="Picture 13" descr="VTKm_Logo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11" y="6060200"/>
            <a:ext cx="143383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6E2C96-6338-614C-9367-3CF70E6C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VTK-m Data Sets (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::DataSet)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ED583-C918-6A4D-87FC-0E4820D4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Structured data set</a:t>
            </a:r>
          </a:p>
          <a:p>
            <a:pPr lvl="1"/>
            <a:r>
              <a:rPr lang="en-US" dirty="0"/>
              <a:t>Uniform data set</a:t>
            </a:r>
          </a:p>
          <a:p>
            <a:pPr lvl="1"/>
            <a:r>
              <a:rPr lang="en-US" dirty="0"/>
              <a:t>Rectilinear data set</a:t>
            </a:r>
          </a:p>
          <a:p>
            <a:pPr lvl="1"/>
            <a:endParaRPr lang="en-US" dirty="0"/>
          </a:p>
          <a:p>
            <a:r>
              <a:rPr lang="en-US" dirty="0"/>
              <a:t>Explicit data set</a:t>
            </a:r>
          </a:p>
        </p:txBody>
      </p:sp>
    </p:spTree>
    <p:extLst>
      <p:ext uri="{BB962C8B-B14F-4D97-AF65-F5344CB8AC3E}">
        <p14:creationId xmlns:p14="http://schemas.microsoft.com/office/powerpoint/2010/main" val="20763023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6E2C96-6338-614C-9367-3CF70E6C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VTK-m Data Sets (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::DataSet)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ED583-C918-6A4D-87FC-0E4820D4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Structured data set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Uniform data set</a:t>
            </a:r>
          </a:p>
          <a:p>
            <a:pPr lvl="1"/>
            <a:r>
              <a:rPr lang="en-US" dirty="0"/>
              <a:t>Rectilinear data set</a:t>
            </a:r>
          </a:p>
          <a:p>
            <a:pPr lvl="1"/>
            <a:endParaRPr lang="en-US" dirty="0"/>
          </a:p>
          <a:p>
            <a:r>
              <a:rPr lang="en-US" dirty="0"/>
              <a:t>Explicit data set</a:t>
            </a:r>
          </a:p>
        </p:txBody>
      </p:sp>
    </p:spTree>
    <p:extLst>
      <p:ext uri="{BB962C8B-B14F-4D97-AF65-F5344CB8AC3E}">
        <p14:creationId xmlns:p14="http://schemas.microsoft.com/office/powerpoint/2010/main" val="33076404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A012EB-3F3D-754D-A16D-E0ABA3E3BF1E}"/>
              </a:ext>
            </a:extLst>
          </p:cNvPr>
          <p:cNvSpPr/>
          <p:nvPr/>
        </p:nvSpPr>
        <p:spPr>
          <a:xfrm>
            <a:off x="447929" y="1305341"/>
            <a:ext cx="854931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Create a data set with dimensions of 101^3.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This dataset will contain 101^3 points and 100^3 cells</a:t>
            </a:r>
          </a:p>
          <a:p>
            <a:endParaRPr lang="en-US" sz="1600" dirty="0">
              <a:solidFill>
                <a:srgbClr val="D81B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D2F1A3-AFB9-FA4C-B295-07BD73A9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Uniform Data Set: Zero Origin, Unit Spacing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31213C-D3B9-4447-A1D8-769C21C01E0A}"/>
              </a:ext>
            </a:extLst>
          </p:cNvPr>
          <p:cNvGrpSpPr/>
          <p:nvPr/>
        </p:nvGrpSpPr>
        <p:grpSpPr>
          <a:xfrm>
            <a:off x="7924800" y="3304198"/>
            <a:ext cx="4119681" cy="1929759"/>
            <a:chOff x="7247860" y="2440413"/>
            <a:chExt cx="4119681" cy="1929759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73EC38F-B013-DD42-814F-C5DEC8D972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7860" y="3308192"/>
              <a:ext cx="50845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82EA3A-8179-3941-9464-DB797AA59EC7}"/>
                </a:ext>
              </a:extLst>
            </p:cNvPr>
            <p:cNvSpPr txBox="1"/>
            <p:nvPr/>
          </p:nvSpPr>
          <p:spPr>
            <a:xfrm>
              <a:off x="7756312" y="2440413"/>
              <a:ext cx="3611229" cy="192975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Specify required parameters for generating the required uniform data set.</a:t>
              </a:r>
              <a:br>
                <a:rPr lang="en-US" dirty="0"/>
              </a:br>
              <a:r>
                <a:rPr lang="en-US" dirty="0"/>
                <a:t>1 arguments needed : </a:t>
              </a:r>
              <a:r>
                <a:rPr lang="en-US" b="1" i="1" dirty="0"/>
                <a:t>dimensions</a:t>
              </a:r>
              <a:br>
                <a:rPr lang="en-US" b="1" i="1" dirty="0"/>
              </a:br>
              <a:r>
                <a:rPr lang="en-US" dirty="0"/>
                <a:t>Here, origin is assumed (0, 0, 0)</a:t>
              </a:r>
              <a:br>
                <a:rPr lang="en-US" dirty="0"/>
              </a:br>
              <a:r>
                <a:rPr lang="en-US" dirty="0"/>
                <a:t>and spacing is (1, 1, 1)</a:t>
              </a:r>
              <a:endParaRPr lang="en-US" b="1" i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A73B03-222F-6149-9594-E2904107C585}"/>
              </a:ext>
            </a:extLst>
          </p:cNvPr>
          <p:cNvGrpSpPr/>
          <p:nvPr/>
        </p:nvGrpSpPr>
        <p:grpSpPr>
          <a:xfrm>
            <a:off x="6265333" y="2219741"/>
            <a:ext cx="5779148" cy="932563"/>
            <a:chOff x="7074497" y="2248310"/>
            <a:chExt cx="5946559" cy="145899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677554A-8C2B-DA42-9B3C-1E1F06BAB640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074497" y="2977808"/>
              <a:ext cx="19883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D1CA07-0458-6D40-AD27-7DD0B6578D1A}"/>
                </a:ext>
              </a:extLst>
            </p:cNvPr>
            <p:cNvSpPr txBox="1"/>
            <p:nvPr/>
          </p:nvSpPr>
          <p:spPr>
            <a:xfrm>
              <a:off x="9062797" y="2248310"/>
              <a:ext cx="3958259" cy="145899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i="1" dirty="0"/>
                <a:t>Note : </a:t>
              </a:r>
              <a:r>
                <a:rPr lang="en-US" dirty="0"/>
                <a:t>Uniform datasets are created using </a:t>
              </a:r>
              <a:r>
                <a:rPr lang="en-US" dirty="0" err="1"/>
                <a:t>vtkm</a:t>
              </a:r>
              <a:r>
                <a:rPr lang="en-US" dirty="0"/>
                <a:t>::</a:t>
              </a:r>
              <a:r>
                <a:rPr lang="en-US" dirty="0" err="1"/>
                <a:t>cont</a:t>
              </a:r>
              <a:r>
                <a:rPr lang="en-US" dirty="0"/>
                <a:t>::</a:t>
              </a:r>
              <a:r>
                <a:rPr lang="en-US" dirty="0" err="1"/>
                <a:t>DataSetBuilderUniform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082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A012EB-3F3D-754D-A16D-E0ABA3E3BF1E}"/>
              </a:ext>
            </a:extLst>
          </p:cNvPr>
          <p:cNvSpPr/>
          <p:nvPr/>
        </p:nvSpPr>
        <p:spPr>
          <a:xfrm>
            <a:off x="447929" y="1033571"/>
            <a:ext cx="98588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Create a data set with dimensions of 101^3.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This dataset will contain 101^3 points and 100^3 cells.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We have a custom origin and spacing for this data set.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C3260-E451-B24D-AF54-0F59A02A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Uniform Data Set: Non-Zero Origin, Custom Spacing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544F05-6724-2A47-8E27-35D51DCF4AA2}"/>
              </a:ext>
            </a:extLst>
          </p:cNvPr>
          <p:cNvGrpSpPr/>
          <p:nvPr/>
        </p:nvGrpSpPr>
        <p:grpSpPr>
          <a:xfrm>
            <a:off x="8105423" y="1771578"/>
            <a:ext cx="3906406" cy="2721400"/>
            <a:chOff x="7667777" y="1798264"/>
            <a:chExt cx="3906406" cy="272140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34D4B22-9006-4244-91B5-E9B23D5E3E6E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7667777" y="3478724"/>
              <a:ext cx="2100792" cy="1040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DBF2E8-17F0-4043-8860-E2E746D94EBF}"/>
                </a:ext>
              </a:extLst>
            </p:cNvPr>
            <p:cNvSpPr txBox="1"/>
            <p:nvPr/>
          </p:nvSpPr>
          <p:spPr>
            <a:xfrm>
              <a:off x="7962954" y="1798264"/>
              <a:ext cx="3611229" cy="16804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Specify required parameters for generating the required uniform data set.</a:t>
              </a:r>
              <a:br>
                <a:rPr lang="en-US" dirty="0"/>
              </a:br>
              <a:r>
                <a:rPr lang="en-US" dirty="0"/>
                <a:t>3 arguments needed : </a:t>
              </a:r>
              <a:r>
                <a:rPr lang="en-US" b="1" i="1" dirty="0"/>
                <a:t>dimensions, spacing, and origin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6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B2AB-2013-7043-955C-B617403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43675-F793-8C41-AACD-A979D0509FAC}"/>
              </a:ext>
            </a:extLst>
          </p:cNvPr>
          <p:cNvSpPr/>
          <p:nvPr/>
        </p:nvSpPr>
        <p:spPr>
          <a:xfrm>
            <a:off x="365760" y="1708273"/>
            <a:ext cx="95684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70176D-68D9-B54A-AB5F-49EED0EC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8" y="3261009"/>
            <a:ext cx="10821664" cy="9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AEBD160-B7A2-6643-A039-F504D4B0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2" y="4215198"/>
            <a:ext cx="10777030" cy="176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3543AC-9CC9-8841-A2C4-4D87EFBD8527}"/>
              </a:ext>
            </a:extLst>
          </p:cNvPr>
          <p:cNvSpPr/>
          <p:nvPr/>
        </p:nvSpPr>
        <p:spPr>
          <a:xfrm>
            <a:off x="365760" y="1678287"/>
            <a:ext cx="7197796" cy="914401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790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B2AB-2013-7043-955C-B617403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43675-F793-8C41-AACD-A979D0509FAC}"/>
              </a:ext>
            </a:extLst>
          </p:cNvPr>
          <p:cNvSpPr/>
          <p:nvPr/>
        </p:nvSpPr>
        <p:spPr>
          <a:xfrm>
            <a:off x="365760" y="1708273"/>
            <a:ext cx="9545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A88A20F-AEBD-404C-B52B-FA256CCCD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3364232"/>
            <a:ext cx="11370701" cy="203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9C5EAD-2A34-834F-9DDF-F8C4DA8975A2}"/>
              </a:ext>
            </a:extLst>
          </p:cNvPr>
          <p:cNvSpPr/>
          <p:nvPr/>
        </p:nvSpPr>
        <p:spPr>
          <a:xfrm>
            <a:off x="365760" y="1678287"/>
            <a:ext cx="7197796" cy="914401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871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B2AB-2013-7043-955C-B617403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43675-F793-8C41-AACD-A979D0509FAC}"/>
              </a:ext>
            </a:extLst>
          </p:cNvPr>
          <p:cNvSpPr/>
          <p:nvPr/>
        </p:nvSpPr>
        <p:spPr>
          <a:xfrm>
            <a:off x="365760" y="1708273"/>
            <a:ext cx="94104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2A50A70-ED80-C249-8F90-EF645ED8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3" y="3429000"/>
            <a:ext cx="11619877" cy="183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34AA7C-6E94-7F4C-BD83-0E56BE9E5107}"/>
              </a:ext>
            </a:extLst>
          </p:cNvPr>
          <p:cNvSpPr/>
          <p:nvPr/>
        </p:nvSpPr>
        <p:spPr>
          <a:xfrm>
            <a:off x="365760" y="1678287"/>
            <a:ext cx="7197796" cy="914401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179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B2AB-2013-7043-955C-B617403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43675-F793-8C41-AACD-A979D0509FAC}"/>
              </a:ext>
            </a:extLst>
          </p:cNvPr>
          <p:cNvSpPr/>
          <p:nvPr/>
        </p:nvSpPr>
        <p:spPr>
          <a:xfrm>
            <a:off x="365760" y="1708273"/>
            <a:ext cx="10652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AFAC4EF-BC77-824C-B198-440C63AEC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3450693"/>
            <a:ext cx="11401787" cy="136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849E5F-DBFC-9642-8325-EE583979604A}"/>
              </a:ext>
            </a:extLst>
          </p:cNvPr>
          <p:cNvSpPr/>
          <p:nvPr/>
        </p:nvSpPr>
        <p:spPr>
          <a:xfrm>
            <a:off x="365760" y="1678287"/>
            <a:ext cx="7197796" cy="914401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5FB75D-250D-4C44-99AE-DE4346AF874E}"/>
              </a:ext>
            </a:extLst>
          </p:cNvPr>
          <p:cNvSpPr txBox="1"/>
          <p:nvPr/>
        </p:nvSpPr>
        <p:spPr>
          <a:xfrm>
            <a:off x="7975600" y="1918504"/>
            <a:ext cx="1722908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v</a:t>
            </a:r>
            <a:r>
              <a:rPr lang="en-US" dirty="0" err="1"/>
              <a:t>tkm</a:t>
            </a:r>
            <a:r>
              <a:rPr lang="en-US" dirty="0"/>
              <a:t>::Vec3f</a:t>
            </a:r>
          </a:p>
        </p:txBody>
      </p:sp>
    </p:spTree>
    <p:extLst>
      <p:ext uri="{BB962C8B-B14F-4D97-AF65-F5344CB8AC3E}">
        <p14:creationId xmlns:p14="http://schemas.microsoft.com/office/powerpoint/2010/main" val="325921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6E2C96-6338-614C-9367-3CF70E6C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VTK-m Data Sets (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::DataSet)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ED583-C918-6A4D-87FC-0E4820D4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Structured data set</a:t>
            </a:r>
          </a:p>
          <a:p>
            <a:pPr lvl="1"/>
            <a:r>
              <a:rPr lang="en-US" dirty="0"/>
              <a:t>Uniform data set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Rectilinear data set</a:t>
            </a:r>
          </a:p>
          <a:p>
            <a:pPr lvl="1"/>
            <a:endParaRPr lang="en-US" dirty="0"/>
          </a:p>
          <a:p>
            <a:r>
              <a:rPr lang="en-US" dirty="0"/>
              <a:t>Explicit data set</a:t>
            </a:r>
          </a:p>
        </p:txBody>
      </p:sp>
    </p:spTree>
    <p:extLst>
      <p:ext uri="{BB962C8B-B14F-4D97-AF65-F5344CB8AC3E}">
        <p14:creationId xmlns:p14="http://schemas.microsoft.com/office/powerpoint/2010/main" val="16390306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F235-30AC-AD43-AC77-B7C9EF70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Rectilinear Data 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1BAAB3-E8FA-4846-87FB-D215E166CA36}"/>
              </a:ext>
            </a:extLst>
          </p:cNvPr>
          <p:cNvSpPr/>
          <p:nvPr/>
        </p:nvSpPr>
        <p:spPr>
          <a:xfrm>
            <a:off x="447929" y="1030197"/>
            <a:ext cx="921536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DataSetBuilderRectilinear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dataSetBuilderRectilinear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Create a dataset by providing X, Y, and Z locations.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The data set builder builds creates points as the cartesian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product of these X, Y, and Z locations.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std::vector&lt;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std::vector&lt;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yCoords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std::vector&lt;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zCoords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Make x coordinates range from -4 to 4 with tighter spacing near 0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Float32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x = -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x &lt;=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x +=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0.02f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xCoords.push_back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CopySign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(x * x, x));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Make y coordinates range from 0 to 2 with tighter spacing near 2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Float32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y 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y &lt;=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y +=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0.02f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yCoords.push_back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Sqrt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(y));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Make z coordinates range from -1 to 1 with even spacing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Float32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z = -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z &lt;=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z +=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0.02f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zCoords.push_back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(z);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dataset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dataSetBuilderRectilinear.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yCoords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zCoords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9FD57E-5D44-8F4D-A5EB-71595F3DADB8}"/>
              </a:ext>
            </a:extLst>
          </p:cNvPr>
          <p:cNvGrpSpPr/>
          <p:nvPr/>
        </p:nvGrpSpPr>
        <p:grpSpPr>
          <a:xfrm>
            <a:off x="6976534" y="3589243"/>
            <a:ext cx="4888088" cy="2098322"/>
            <a:chOff x="7179708" y="1798265"/>
            <a:chExt cx="4888088" cy="209832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CB56EA3-368A-DC47-AB64-09AA7483945D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7179708" y="2638495"/>
              <a:ext cx="783246" cy="12580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469615-8C02-B44F-83C9-A67C6A9EE4E2}"/>
                </a:ext>
              </a:extLst>
            </p:cNvPr>
            <p:cNvSpPr txBox="1"/>
            <p:nvPr/>
          </p:nvSpPr>
          <p:spPr>
            <a:xfrm>
              <a:off x="7962954" y="1798265"/>
              <a:ext cx="4104842" cy="16804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Specify required parameters for generating the required rectilinear data set.</a:t>
              </a:r>
              <a:br>
                <a:rPr lang="en-US" dirty="0"/>
              </a:br>
              <a:r>
                <a:rPr lang="en-US" dirty="0"/>
                <a:t>3 arguments needed :</a:t>
              </a:r>
              <a:br>
                <a:rPr lang="en-US" dirty="0"/>
              </a:br>
              <a:r>
                <a:rPr lang="en-US" b="1" i="1" dirty="0"/>
                <a:t>x, y, and z coordinates provided in std::vector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F21862-B169-0840-847C-65030017EB0F}"/>
              </a:ext>
            </a:extLst>
          </p:cNvPr>
          <p:cNvGrpSpPr/>
          <p:nvPr/>
        </p:nvGrpSpPr>
        <p:grpSpPr>
          <a:xfrm>
            <a:off x="6874933" y="704155"/>
            <a:ext cx="4989689" cy="932563"/>
            <a:chOff x="7140196" y="2248310"/>
            <a:chExt cx="5134231" cy="145899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0A8B880-F55B-6644-B42B-9F8B0C956792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140196" y="2977808"/>
              <a:ext cx="8848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D5AD53-DE12-C44C-9DAF-DED0143F1891}"/>
                </a:ext>
              </a:extLst>
            </p:cNvPr>
            <p:cNvSpPr txBox="1"/>
            <p:nvPr/>
          </p:nvSpPr>
          <p:spPr>
            <a:xfrm>
              <a:off x="8025042" y="2248310"/>
              <a:ext cx="4249385" cy="145899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i="1" dirty="0"/>
                <a:t>Note : </a:t>
              </a:r>
              <a:r>
                <a:rPr lang="en-US" dirty="0"/>
                <a:t>Rectilinear datasets are created using </a:t>
              </a:r>
              <a:r>
                <a:rPr lang="en-US" dirty="0" err="1"/>
                <a:t>vtkm</a:t>
              </a:r>
              <a:r>
                <a:rPr lang="en-US" dirty="0"/>
                <a:t>::</a:t>
              </a:r>
              <a:r>
                <a:rPr lang="en-US" dirty="0" err="1"/>
                <a:t>cont</a:t>
              </a:r>
              <a:r>
                <a:rPr lang="en-US" dirty="0"/>
                <a:t>::</a:t>
              </a:r>
              <a:r>
                <a:rPr lang="en-US" dirty="0" err="1"/>
                <a:t>DataSetBuilderRectilinear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29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82875" y="6110357"/>
            <a:ext cx="2468879" cy="7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9096D10-58CE-49A0-90E4-F826F49DA619}"/>
              </a:ext>
            </a:extLst>
          </p:cNvPr>
          <p:cNvGrpSpPr/>
          <p:nvPr/>
        </p:nvGrpSpPr>
        <p:grpSpPr>
          <a:xfrm>
            <a:off x="1627595" y="1143000"/>
            <a:ext cx="9052560" cy="617220"/>
            <a:chOff x="1329181" y="1376312"/>
            <a:chExt cx="100584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13524-6D0D-402A-9DA7-42153C8D108A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Contour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2BFE300-564F-4CCF-A963-B2D972B10F06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Streams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969C47-01F5-425E-B9A5-16CD0DD4D66B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Clip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1CA6E4-6D4A-4179-B293-E506E3DF38F2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Render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805DAB-7E2B-406D-BBD3-A275C408C875}"/>
              </a:ext>
            </a:extLst>
          </p:cNvPr>
          <p:cNvGrpSpPr/>
          <p:nvPr/>
        </p:nvGrpSpPr>
        <p:grpSpPr>
          <a:xfrm>
            <a:off x="461735" y="5456147"/>
            <a:ext cx="11384280" cy="617221"/>
            <a:chOff x="1329181" y="1376311"/>
            <a:chExt cx="12649199" cy="68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2C5C11-57BD-4FE3-B06F-5531A9DE3CE8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x86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8F04EE-BAC8-419C-B12C-BDC3AC07C3B9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CUDA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FE816F-9B58-43AA-8B72-0104FCD9D2A7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Xeon Phi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441F5-AACB-4D41-B9D8-7366173BD507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Radeon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3093D2-AB7C-448C-9336-FC77AC4692E0}"/>
                </a:ext>
              </a:extLst>
            </p:cNvPr>
            <p:cNvSpPr/>
            <p:nvPr/>
          </p:nvSpPr>
          <p:spPr>
            <a:xfrm>
              <a:off x="11692380" y="1376311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X</a:t>
              </a:r>
              <a:r>
                <a:rPr lang="en-US" sz="2520" b="1" baseline="30000" dirty="0">
                  <a:solidFill>
                    <a:schemeClr val="bg1"/>
                  </a:solidFill>
                </a:rPr>
                <a:t>e</a:t>
              </a:r>
            </a:p>
          </p:txBody>
        </p:sp>
      </p:grp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E289C852-75FE-4FEB-B3D6-E93D04C7A78C}"/>
              </a:ext>
            </a:extLst>
          </p:cNvPr>
          <p:cNvCxnSpPr>
            <a:cxnSpLocks/>
            <a:stCxn id="10" idx="0"/>
            <a:endCxn id="17" idx="2"/>
          </p:cNvCxnSpPr>
          <p:nvPr/>
        </p:nvCxnSpPr>
        <p:spPr>
          <a:xfrm rot="5400000" flipH="1" flipV="1">
            <a:off x="3332197" y="2634472"/>
            <a:ext cx="979915" cy="4663440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D3FF47E-65FD-40F8-9032-D065CDC4D19F}"/>
              </a:ext>
            </a:extLst>
          </p:cNvPr>
          <p:cNvSpPr/>
          <p:nvPr/>
        </p:nvSpPr>
        <p:spPr>
          <a:xfrm>
            <a:off x="6051005" y="3653273"/>
            <a:ext cx="205740" cy="82296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B97CE57F-D619-45A1-AA08-5453CE158260}"/>
              </a:ext>
            </a:extLst>
          </p:cNvPr>
          <p:cNvCxnSpPr>
            <a:cxnSpLocks/>
            <a:stCxn id="11" idx="0"/>
            <a:endCxn id="17" idx="2"/>
          </p:cNvCxnSpPr>
          <p:nvPr/>
        </p:nvCxnSpPr>
        <p:spPr>
          <a:xfrm rot="5400000" flipH="1" flipV="1">
            <a:off x="4498057" y="3800330"/>
            <a:ext cx="979915" cy="2331721"/>
          </a:xfrm>
          <a:prstGeom prst="curvedConnector3">
            <a:avLst>
              <a:gd name="adj1" fmla="val 35488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B8F0DB9-A535-4250-B607-EF08CA1D7DD7}"/>
              </a:ext>
            </a:extLst>
          </p:cNvPr>
          <p:cNvCxnSpPr>
            <a:stCxn id="12" idx="0"/>
            <a:endCxn id="17" idx="2"/>
          </p:cNvCxnSpPr>
          <p:nvPr/>
        </p:nvCxnSpPr>
        <p:spPr>
          <a:xfrm rot="5400000" flipH="1" flipV="1">
            <a:off x="5663917" y="4966191"/>
            <a:ext cx="979915" cy="12697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3456B8DE-E005-4B11-9F8A-A9FF0BAC653A}"/>
              </a:ext>
            </a:extLst>
          </p:cNvPr>
          <p:cNvCxnSpPr>
            <a:stCxn id="13" idx="0"/>
            <a:endCxn id="17" idx="2"/>
          </p:cNvCxnSpPr>
          <p:nvPr/>
        </p:nvCxnSpPr>
        <p:spPr>
          <a:xfrm rot="16200000" flipV="1">
            <a:off x="6829778" y="3800331"/>
            <a:ext cx="979915" cy="2331720"/>
          </a:xfrm>
          <a:prstGeom prst="curvedConnector3">
            <a:avLst>
              <a:gd name="adj1" fmla="val 38598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33544B6-8C5C-463F-80F0-56729108DBA8}"/>
              </a:ext>
            </a:extLst>
          </p:cNvPr>
          <p:cNvCxnSpPr>
            <a:stCxn id="3" idx="2"/>
            <a:endCxn id="17" idx="0"/>
          </p:cNvCxnSpPr>
          <p:nvPr/>
        </p:nvCxnSpPr>
        <p:spPr>
          <a:xfrm rot="16200000" flipH="1">
            <a:off x="3458558" y="957956"/>
            <a:ext cx="1893053" cy="3497580"/>
          </a:xfrm>
          <a:prstGeom prst="curvedConnector3">
            <a:avLst>
              <a:gd name="adj1" fmla="val 77901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93C0EF0F-BADC-45A1-8814-055C4A688166}"/>
              </a:ext>
            </a:extLst>
          </p:cNvPr>
          <p:cNvCxnSpPr>
            <a:stCxn id="4" idx="2"/>
            <a:endCxn id="17" idx="0"/>
          </p:cNvCxnSpPr>
          <p:nvPr/>
        </p:nvCxnSpPr>
        <p:spPr>
          <a:xfrm rot="16200000" flipH="1">
            <a:off x="4624418" y="2123816"/>
            <a:ext cx="1893053" cy="1165860"/>
          </a:xfrm>
          <a:prstGeom prst="curvedConnector3">
            <a:avLst>
              <a:gd name="adj1" fmla="val 61268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8443249-5E4D-4ADB-963C-05CD6C840CA7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 rot="5400000">
            <a:off x="5790279" y="2123816"/>
            <a:ext cx="1893053" cy="1165860"/>
          </a:xfrm>
          <a:prstGeom prst="curvedConnector3">
            <a:avLst>
              <a:gd name="adj1" fmla="val 63414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7973B7-CEFB-4D2F-99D7-D6A120BA6B6D}"/>
              </a:ext>
            </a:extLst>
          </p:cNvPr>
          <p:cNvCxnSpPr>
            <a:stCxn id="6" idx="2"/>
            <a:endCxn id="17" idx="0"/>
          </p:cNvCxnSpPr>
          <p:nvPr/>
        </p:nvCxnSpPr>
        <p:spPr>
          <a:xfrm rot="5400000">
            <a:off x="6956139" y="957957"/>
            <a:ext cx="1893053" cy="3497580"/>
          </a:xfrm>
          <a:prstGeom prst="curvedConnector3">
            <a:avLst>
              <a:gd name="adj1" fmla="val 78438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A34DABF9-9B4A-4DB6-866C-7FE6BC4D6A99}"/>
              </a:ext>
            </a:extLst>
          </p:cNvPr>
          <p:cNvCxnSpPr>
            <a:cxnSpLocks/>
            <a:stCxn id="25" idx="0"/>
            <a:endCxn id="17" idx="2"/>
          </p:cNvCxnSpPr>
          <p:nvPr/>
        </p:nvCxnSpPr>
        <p:spPr>
          <a:xfrm rot="16200000" flipV="1">
            <a:off x="7995639" y="2634471"/>
            <a:ext cx="979914" cy="4663439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FDF880-7341-41FB-874D-48F90771DB3C}"/>
              </a:ext>
            </a:extLst>
          </p:cNvPr>
          <p:cNvGrpSpPr/>
          <p:nvPr/>
        </p:nvGrpSpPr>
        <p:grpSpPr>
          <a:xfrm>
            <a:off x="461735" y="2062481"/>
            <a:ext cx="11384280" cy="617221"/>
            <a:chOff x="1329181" y="1376311"/>
            <a:chExt cx="12649199" cy="68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CA5B293-5DC6-4547-AFDA-D2B47EE7153D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Surface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FEA85E1-CB3D-43BF-A695-AA86F13996EE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 err="1">
                  <a:solidFill>
                    <a:schemeClr val="bg1"/>
                  </a:solidFill>
                </a:rPr>
                <a:t>Normals</a:t>
              </a:r>
              <a:endParaRPr lang="en-US" sz="252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5A9092D-C034-4491-98BB-D4D24D370EAD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Ghost Cells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7371FF4-72F2-4821-B291-6BB163F38065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Warp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C3449EB-BE25-459E-BCE4-E74F0A169F90}"/>
                </a:ext>
              </a:extLst>
            </p:cNvPr>
            <p:cNvSpPr/>
            <p:nvPr/>
          </p:nvSpPr>
          <p:spPr>
            <a:xfrm>
              <a:off x="11692380" y="1376311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790D9335-8FD9-4007-BF63-6B0A0564B7E7}"/>
              </a:ext>
            </a:extLst>
          </p:cNvPr>
          <p:cNvCxnSpPr>
            <a:cxnSpLocks/>
            <a:stCxn id="34" idx="2"/>
            <a:endCxn id="17" idx="0"/>
          </p:cNvCxnSpPr>
          <p:nvPr/>
        </p:nvCxnSpPr>
        <p:spPr>
          <a:xfrm rot="16200000" flipH="1">
            <a:off x="3335369" y="834768"/>
            <a:ext cx="973570" cy="4663440"/>
          </a:xfrm>
          <a:prstGeom prst="curvedConnector3">
            <a:avLst>
              <a:gd name="adj1" fmla="val 6878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D0DC332F-F9BB-4071-8493-273485E12843}"/>
              </a:ext>
            </a:extLst>
          </p:cNvPr>
          <p:cNvCxnSpPr>
            <a:stCxn id="35" idx="2"/>
            <a:endCxn id="17" idx="0"/>
          </p:cNvCxnSpPr>
          <p:nvPr/>
        </p:nvCxnSpPr>
        <p:spPr>
          <a:xfrm rot="16200000" flipH="1">
            <a:off x="4501230" y="2000627"/>
            <a:ext cx="973570" cy="2331721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87DBF444-BF76-4CAB-BF91-A6C2F019FB50}"/>
              </a:ext>
            </a:extLst>
          </p:cNvPr>
          <p:cNvCxnSpPr>
            <a:stCxn id="37" idx="2"/>
            <a:endCxn id="17" idx="0"/>
          </p:cNvCxnSpPr>
          <p:nvPr/>
        </p:nvCxnSpPr>
        <p:spPr>
          <a:xfrm rot="5400000">
            <a:off x="5667090" y="3166487"/>
            <a:ext cx="973570" cy="12697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E4E036C1-7347-4D5F-836A-3BE098DBD73B}"/>
              </a:ext>
            </a:extLst>
          </p:cNvPr>
          <p:cNvCxnSpPr>
            <a:stCxn id="38" idx="2"/>
            <a:endCxn id="17" idx="0"/>
          </p:cNvCxnSpPr>
          <p:nvPr/>
        </p:nvCxnSpPr>
        <p:spPr>
          <a:xfrm rot="5400000">
            <a:off x="6832950" y="2000629"/>
            <a:ext cx="973570" cy="233172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2B70F84D-B57B-465A-B6B5-86F5F25C7EA1}"/>
              </a:ext>
            </a:extLst>
          </p:cNvPr>
          <p:cNvCxnSpPr>
            <a:stCxn id="44" idx="2"/>
            <a:endCxn id="17" idx="0"/>
          </p:cNvCxnSpPr>
          <p:nvPr/>
        </p:nvCxnSpPr>
        <p:spPr>
          <a:xfrm rot="5400000">
            <a:off x="7998810" y="834767"/>
            <a:ext cx="973571" cy="4663439"/>
          </a:xfrm>
          <a:prstGeom prst="curvedConnector3">
            <a:avLst>
              <a:gd name="adj1" fmla="val 67736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D3C265-6C66-4E5C-B4DA-F351F0E8388E}"/>
              </a:ext>
            </a:extLst>
          </p:cNvPr>
          <p:cNvGrpSpPr/>
          <p:nvPr/>
        </p:nvGrpSpPr>
        <p:grpSpPr>
          <a:xfrm>
            <a:off x="4713694" y="3447533"/>
            <a:ext cx="2880360" cy="1234441"/>
            <a:chOff x="4494212" y="2743199"/>
            <a:chExt cx="3200400" cy="13716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B75065F-51E7-4054-9F73-B2016899AFF7}"/>
                </a:ext>
              </a:extLst>
            </p:cNvPr>
            <p:cNvSpPr/>
            <p:nvPr/>
          </p:nvSpPr>
          <p:spPr>
            <a:xfrm>
              <a:off x="4494212" y="2743200"/>
              <a:ext cx="3200400" cy="1371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7268DA7-5FE9-41E7-BE3C-366531DAD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812" y="2743199"/>
              <a:ext cx="2743200" cy="1371601"/>
            </a:xfrm>
            <a:prstGeom prst="rect">
              <a:avLst/>
            </a:prstGeom>
          </p:spPr>
        </p:pic>
      </p:grpSp>
      <p:sp>
        <p:nvSpPr>
          <p:cNvPr id="61" name="Title 60">
            <a:extLst>
              <a:ext uri="{FF2B5EF4-FFF2-40B4-BE49-F238E27FC236}">
                <a16:creationId xmlns:a16="http://schemas.microsoft.com/office/drawing/2014/main" id="{F22A5492-28BC-4C79-841C-37DBCAF99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95" y="71530"/>
            <a:ext cx="11654040" cy="905256"/>
          </a:xfrm>
        </p:spPr>
        <p:txBody>
          <a:bodyPr/>
          <a:lstStyle/>
          <a:p>
            <a:pPr algn="ctr"/>
            <a:r>
              <a:rPr lang="en-US" dirty="0"/>
              <a:t>VTK-m’s main thrust: a write-once-run-everywhere framework</a:t>
            </a:r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106E35CF-01C8-4AF9-8087-581984D541A2}"/>
              </a:ext>
            </a:extLst>
          </p:cNvPr>
          <p:cNvSpPr/>
          <p:nvPr/>
        </p:nvSpPr>
        <p:spPr>
          <a:xfrm rot="16200000">
            <a:off x="3613132" y="2912340"/>
            <a:ext cx="418044" cy="6720841"/>
          </a:xfrm>
          <a:prstGeom prst="leftBrac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7997A4-A68A-4921-BA3E-2E6406F21CC7}"/>
              </a:ext>
            </a:extLst>
          </p:cNvPr>
          <p:cNvSpPr txBox="1"/>
          <p:nvPr/>
        </p:nvSpPr>
        <p:spPr>
          <a:xfrm>
            <a:off x="3005475" y="6481783"/>
            <a:ext cx="1633356" cy="341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latin typeface="+mn-lt"/>
              </a:rPr>
              <a:t>Demonstrated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106E35CF-01C8-4AF9-8087-581984D541A2}"/>
              </a:ext>
            </a:extLst>
          </p:cNvPr>
          <p:cNvSpPr/>
          <p:nvPr/>
        </p:nvSpPr>
        <p:spPr>
          <a:xfrm rot="16200000">
            <a:off x="9449697" y="4082188"/>
            <a:ext cx="403515" cy="4389120"/>
          </a:xfrm>
          <a:prstGeom prst="leftBrac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7997A4-A68A-4921-BA3E-2E6406F21CC7}"/>
              </a:ext>
            </a:extLst>
          </p:cNvPr>
          <p:cNvSpPr txBox="1"/>
          <p:nvPr/>
        </p:nvSpPr>
        <p:spPr>
          <a:xfrm>
            <a:off x="9039748" y="6481738"/>
            <a:ext cx="122341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2"/>
                </a:solidFill>
                <a:latin typeface="+mn-lt"/>
              </a:rPr>
              <a:t>Upcoming</a:t>
            </a:r>
            <a:endParaRPr lang="en-US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26593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F235-30AC-AD43-AC77-B7C9EF70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Rectilinear Data 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1BAAB3-E8FA-4846-87FB-D215E166CA36}"/>
              </a:ext>
            </a:extLst>
          </p:cNvPr>
          <p:cNvSpPr/>
          <p:nvPr/>
        </p:nvSpPr>
        <p:spPr>
          <a:xfrm>
            <a:off x="447929" y="1030197"/>
            <a:ext cx="796229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F51B5"/>
                </a:solidFill>
              </a:rPr>
              <a:t>for</a:t>
            </a:r>
            <a:r>
              <a:rPr lang="en-US" sz="1400" dirty="0">
                <a:solidFill>
                  <a:srgbClr val="37474F"/>
                </a:solidFill>
              </a:rPr>
              <a:t>(</a:t>
            </a:r>
            <a:r>
              <a:rPr lang="en-US" sz="1400" dirty="0" err="1">
                <a:solidFill>
                  <a:srgbClr val="37474F"/>
                </a:solidFill>
              </a:rPr>
              <a:t>vtkm</a:t>
            </a:r>
            <a:r>
              <a:rPr lang="en-US" sz="1400" dirty="0">
                <a:solidFill>
                  <a:srgbClr val="37474F"/>
                </a:solidFill>
              </a:rPr>
              <a:t>::</a:t>
            </a:r>
            <a:r>
              <a:rPr lang="en-US" sz="1400" dirty="0">
                <a:solidFill>
                  <a:srgbClr val="9C27B0"/>
                </a:solidFill>
              </a:rPr>
              <a:t>Float32</a:t>
            </a:r>
            <a:r>
              <a:rPr lang="en-US" sz="1400" dirty="0">
                <a:solidFill>
                  <a:srgbClr val="37474F"/>
                </a:solidFill>
              </a:rPr>
              <a:t> x = -</a:t>
            </a:r>
            <a:r>
              <a:rPr lang="en-US" sz="1400" dirty="0">
                <a:solidFill>
                  <a:srgbClr val="C53929"/>
                </a:solidFill>
              </a:rPr>
              <a:t>2.0f</a:t>
            </a:r>
            <a:r>
              <a:rPr lang="en-US" sz="1400" dirty="0">
                <a:solidFill>
                  <a:srgbClr val="37474F"/>
                </a:solidFill>
              </a:rPr>
              <a:t>; x &lt;= </a:t>
            </a:r>
            <a:r>
              <a:rPr lang="en-US" sz="1400" dirty="0">
                <a:solidFill>
                  <a:srgbClr val="C53929"/>
                </a:solidFill>
              </a:rPr>
              <a:t>2.0f</a:t>
            </a:r>
            <a:r>
              <a:rPr lang="en-US" sz="1400" dirty="0">
                <a:solidFill>
                  <a:srgbClr val="37474F"/>
                </a:solidFill>
              </a:rPr>
              <a:t>; x += </a:t>
            </a:r>
            <a:r>
              <a:rPr lang="en-US" sz="1400" dirty="0">
                <a:solidFill>
                  <a:srgbClr val="C53929"/>
                </a:solidFill>
              </a:rPr>
              <a:t>0.02f</a:t>
            </a:r>
            <a:r>
              <a:rPr lang="en-US" sz="1400" dirty="0">
                <a:solidFill>
                  <a:srgbClr val="37474F"/>
                </a:solidFill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</a:rPr>
              <a:t>  </a:t>
            </a:r>
            <a:r>
              <a:rPr lang="en-US" sz="1400" dirty="0" err="1">
                <a:solidFill>
                  <a:srgbClr val="37474F"/>
                </a:solidFill>
              </a:rPr>
              <a:t>xCoords.push_back</a:t>
            </a:r>
            <a:r>
              <a:rPr lang="en-US" sz="1400" dirty="0">
                <a:solidFill>
                  <a:srgbClr val="37474F"/>
                </a:solidFill>
              </a:rPr>
              <a:t>(</a:t>
            </a:r>
            <a:r>
              <a:rPr lang="en-US" sz="1400" dirty="0" err="1">
                <a:solidFill>
                  <a:srgbClr val="37474F"/>
                </a:solidFill>
              </a:rPr>
              <a:t>vtkm</a:t>
            </a:r>
            <a:r>
              <a:rPr lang="en-US" sz="1400" dirty="0">
                <a:solidFill>
                  <a:srgbClr val="37474F"/>
                </a:solidFill>
              </a:rPr>
              <a:t>::</a:t>
            </a:r>
            <a:r>
              <a:rPr lang="en-US" sz="1400" dirty="0" err="1">
                <a:solidFill>
                  <a:srgbClr val="9C27B0"/>
                </a:solidFill>
              </a:rPr>
              <a:t>CopySign</a:t>
            </a:r>
            <a:r>
              <a:rPr lang="en-US" sz="1400" dirty="0">
                <a:solidFill>
                  <a:srgbClr val="37474F"/>
                </a:solidFill>
              </a:rPr>
              <a:t>(x * x, x));</a:t>
            </a:r>
          </a:p>
          <a:p>
            <a:r>
              <a:rPr lang="en-US" sz="1400" dirty="0">
                <a:solidFill>
                  <a:srgbClr val="37474F"/>
                </a:solidFill>
              </a:rPr>
              <a:t>} </a:t>
            </a:r>
          </a:p>
          <a:p>
            <a:endParaRPr lang="en-US" sz="1400" dirty="0">
              <a:solidFill>
                <a:srgbClr val="37474F"/>
              </a:solidFill>
            </a:endParaRPr>
          </a:p>
          <a:p>
            <a:endParaRPr lang="en-US" sz="1400" dirty="0">
              <a:solidFill>
                <a:srgbClr val="37474F"/>
              </a:solidFill>
            </a:endParaRPr>
          </a:p>
          <a:p>
            <a:endParaRPr lang="en-US" sz="1400" dirty="0">
              <a:solidFill>
                <a:srgbClr val="37474F"/>
              </a:solidFill>
            </a:endParaRPr>
          </a:p>
          <a:p>
            <a:endParaRPr lang="en-US" sz="1400" dirty="0">
              <a:solidFill>
                <a:srgbClr val="37474F"/>
              </a:solidFill>
            </a:endParaRPr>
          </a:p>
          <a:p>
            <a:endParaRPr lang="en-US" sz="1400" dirty="0">
              <a:solidFill>
                <a:srgbClr val="37474F"/>
              </a:solidFill>
            </a:endParaRPr>
          </a:p>
          <a:p>
            <a:r>
              <a:rPr lang="en-US" sz="1400" dirty="0">
                <a:solidFill>
                  <a:srgbClr val="3F51B5"/>
                </a:solidFill>
              </a:rPr>
              <a:t>for</a:t>
            </a:r>
            <a:r>
              <a:rPr lang="en-US" sz="1400" dirty="0">
                <a:solidFill>
                  <a:srgbClr val="37474F"/>
                </a:solidFill>
              </a:rPr>
              <a:t>(</a:t>
            </a:r>
            <a:r>
              <a:rPr lang="en-US" sz="1400" dirty="0" err="1">
                <a:solidFill>
                  <a:srgbClr val="37474F"/>
                </a:solidFill>
              </a:rPr>
              <a:t>vtkm</a:t>
            </a:r>
            <a:r>
              <a:rPr lang="en-US" sz="1400" dirty="0">
                <a:solidFill>
                  <a:srgbClr val="37474F"/>
                </a:solidFill>
              </a:rPr>
              <a:t>::</a:t>
            </a:r>
            <a:r>
              <a:rPr lang="en-US" sz="1400" dirty="0">
                <a:solidFill>
                  <a:srgbClr val="9C27B0"/>
                </a:solidFill>
              </a:rPr>
              <a:t>Float32</a:t>
            </a:r>
            <a:r>
              <a:rPr lang="en-US" sz="1400" dirty="0">
                <a:solidFill>
                  <a:srgbClr val="37474F"/>
                </a:solidFill>
              </a:rPr>
              <a:t> y = </a:t>
            </a:r>
            <a:r>
              <a:rPr lang="en-US" sz="1400" dirty="0">
                <a:solidFill>
                  <a:srgbClr val="C53929"/>
                </a:solidFill>
              </a:rPr>
              <a:t>0.0f</a:t>
            </a:r>
            <a:r>
              <a:rPr lang="en-US" sz="1400" dirty="0">
                <a:solidFill>
                  <a:srgbClr val="37474F"/>
                </a:solidFill>
              </a:rPr>
              <a:t>; y &lt;= </a:t>
            </a:r>
            <a:r>
              <a:rPr lang="en-US" sz="1400" dirty="0">
                <a:solidFill>
                  <a:srgbClr val="C53929"/>
                </a:solidFill>
              </a:rPr>
              <a:t>4.0f</a:t>
            </a:r>
            <a:r>
              <a:rPr lang="en-US" sz="1400" dirty="0">
                <a:solidFill>
                  <a:srgbClr val="37474F"/>
                </a:solidFill>
              </a:rPr>
              <a:t>; y += </a:t>
            </a:r>
            <a:r>
              <a:rPr lang="en-US" sz="1400" dirty="0">
                <a:solidFill>
                  <a:srgbClr val="C53929"/>
                </a:solidFill>
              </a:rPr>
              <a:t>0.02f</a:t>
            </a:r>
            <a:r>
              <a:rPr lang="en-US" sz="1400" dirty="0">
                <a:solidFill>
                  <a:srgbClr val="37474F"/>
                </a:solidFill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</a:rPr>
              <a:t>  </a:t>
            </a:r>
            <a:r>
              <a:rPr lang="en-US" sz="1400" dirty="0" err="1">
                <a:solidFill>
                  <a:srgbClr val="37474F"/>
                </a:solidFill>
              </a:rPr>
              <a:t>yCoords.push_back</a:t>
            </a:r>
            <a:r>
              <a:rPr lang="en-US" sz="1400" dirty="0">
                <a:solidFill>
                  <a:srgbClr val="37474F"/>
                </a:solidFill>
              </a:rPr>
              <a:t>(</a:t>
            </a:r>
            <a:r>
              <a:rPr lang="en-US" sz="1400" dirty="0" err="1">
                <a:solidFill>
                  <a:srgbClr val="37474F"/>
                </a:solidFill>
              </a:rPr>
              <a:t>vtkm</a:t>
            </a:r>
            <a:r>
              <a:rPr lang="en-US" sz="1400" dirty="0">
                <a:solidFill>
                  <a:srgbClr val="37474F"/>
                </a:solidFill>
              </a:rPr>
              <a:t>::</a:t>
            </a:r>
            <a:r>
              <a:rPr lang="en-US" sz="1400" dirty="0">
                <a:solidFill>
                  <a:srgbClr val="9C27B0"/>
                </a:solidFill>
              </a:rPr>
              <a:t>Sqrt</a:t>
            </a:r>
            <a:r>
              <a:rPr lang="en-US" sz="1400" dirty="0">
                <a:solidFill>
                  <a:srgbClr val="37474F"/>
                </a:solidFill>
              </a:rPr>
              <a:t>(y));</a:t>
            </a:r>
          </a:p>
          <a:p>
            <a:r>
              <a:rPr lang="en-US" sz="1400" dirty="0">
                <a:solidFill>
                  <a:srgbClr val="37474F"/>
                </a:solidFill>
              </a:rPr>
              <a:t>}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A637B8-AE16-5A46-9F02-DB132459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6" y="5008235"/>
            <a:ext cx="11197320" cy="17259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1D51DB-C58D-B242-A4E5-9058850DF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6" y="2070032"/>
            <a:ext cx="9215894" cy="813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3E5DFA-3B49-AA47-B55D-AF8FCAB00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6" y="4019642"/>
            <a:ext cx="9215894" cy="7990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781BCC-3C78-B646-B0DF-CD3F2BA11734}"/>
              </a:ext>
            </a:extLst>
          </p:cNvPr>
          <p:cNvSpPr/>
          <p:nvPr/>
        </p:nvSpPr>
        <p:spPr>
          <a:xfrm>
            <a:off x="2017618" y="1409173"/>
            <a:ext cx="2411457" cy="408458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E9901A-631A-8343-B7B7-B8AECBAC6A04}"/>
              </a:ext>
            </a:extLst>
          </p:cNvPr>
          <p:cNvSpPr/>
          <p:nvPr/>
        </p:nvSpPr>
        <p:spPr>
          <a:xfrm>
            <a:off x="2017618" y="3312192"/>
            <a:ext cx="1527093" cy="408458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1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F0E92D-D9B2-9C4F-AF54-B4E80B04E9BB}"/>
              </a:ext>
            </a:extLst>
          </p:cNvPr>
          <p:cNvSpPr/>
          <p:nvPr/>
        </p:nvSpPr>
        <p:spPr>
          <a:xfrm>
            <a:off x="450592" y="868680"/>
            <a:ext cx="803768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3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(dimensions);</a:t>
            </a:r>
          </a:p>
          <a:p>
            <a:endParaRPr lang="en-US" sz="13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DataSetFieldAdd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dataSetFieldAdd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13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3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Create a field that identifies points on the boundary</a:t>
            </a:r>
            <a:endParaRPr lang="en-US" sz="13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std::vector&lt;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UInt8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boundaryPoints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z 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z &lt;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 z++)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y 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y &lt;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 y++)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x 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x &lt;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 x++)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(x ==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|| x ==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-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||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(y ==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|| y ==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-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||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(z ==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|| z ==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-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))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boundaryPoints.push_back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}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endParaRPr lang="en-US" sz="13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boundaryPoints.push_back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}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dataSetFieldAdd.</a:t>
            </a:r>
            <a:r>
              <a:rPr lang="en-US" sz="13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AddPointField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(dataset, </a:t>
            </a:r>
            <a:r>
              <a:rPr lang="en-US" sz="13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3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boundary_points</a:t>
            </a:r>
            <a:r>
              <a:rPr lang="en-US" sz="13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boundaryPoints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  <a:endParaRPr lang="en-US" sz="13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5AFF55C-8E21-4347-B72C-87325049A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and Add Fields to Data Set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DE5F0F-5E91-E348-ADE3-16613CE41B5E}"/>
              </a:ext>
            </a:extLst>
          </p:cNvPr>
          <p:cNvGrpSpPr/>
          <p:nvPr/>
        </p:nvGrpSpPr>
        <p:grpSpPr>
          <a:xfrm>
            <a:off x="4628444" y="1296335"/>
            <a:ext cx="7109788" cy="932563"/>
            <a:chOff x="5164640" y="2248308"/>
            <a:chExt cx="7109788" cy="1458995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AD0B662-EBAA-D746-B432-6A401707B7CF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5164640" y="2977806"/>
              <a:ext cx="2798314" cy="320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1A0251-44A0-D443-8B5E-40A6D87F977C}"/>
                </a:ext>
              </a:extLst>
            </p:cNvPr>
            <p:cNvSpPr txBox="1"/>
            <p:nvPr/>
          </p:nvSpPr>
          <p:spPr>
            <a:xfrm>
              <a:off x="7962954" y="2248308"/>
              <a:ext cx="4311474" cy="145899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i="1" dirty="0"/>
                <a:t>Note : </a:t>
              </a:r>
              <a:r>
                <a:rPr lang="en-US" dirty="0"/>
                <a:t>Point and Cell fields are added using the class </a:t>
              </a:r>
              <a:r>
                <a:rPr lang="en-US" dirty="0" err="1"/>
                <a:t>vtkm</a:t>
              </a:r>
              <a:r>
                <a:rPr lang="en-US" dirty="0"/>
                <a:t>::</a:t>
              </a:r>
              <a:r>
                <a:rPr lang="en-US" dirty="0" err="1"/>
                <a:t>cont</a:t>
              </a:r>
              <a:r>
                <a:rPr lang="en-US" dirty="0"/>
                <a:t>::</a:t>
              </a:r>
              <a:r>
                <a:rPr lang="en-US" dirty="0" err="1"/>
                <a:t>DataSetFieldAdd</a:t>
              </a:r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B0B3B3-A924-BE4C-BABA-680A77B7A7F7}"/>
              </a:ext>
            </a:extLst>
          </p:cNvPr>
          <p:cNvGrpSpPr/>
          <p:nvPr/>
        </p:nvGrpSpPr>
        <p:grpSpPr>
          <a:xfrm>
            <a:off x="6643513" y="4263103"/>
            <a:ext cx="5094719" cy="1973673"/>
            <a:chOff x="7179709" y="1922914"/>
            <a:chExt cx="5094719" cy="1973673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663984A-E6F3-7E41-B0E6-CB4D876C8934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7179709" y="2638495"/>
              <a:ext cx="783244" cy="12580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370280-683E-924C-866B-B93AA68AEC4B}"/>
                </a:ext>
              </a:extLst>
            </p:cNvPr>
            <p:cNvSpPr txBox="1"/>
            <p:nvPr/>
          </p:nvSpPr>
          <p:spPr>
            <a:xfrm>
              <a:off x="7962953" y="1922914"/>
              <a:ext cx="4311475" cy="143116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Specify required parameters to add the new field to data set.</a:t>
              </a:r>
              <a:br>
                <a:rPr lang="en-US" dirty="0"/>
              </a:br>
              <a:r>
                <a:rPr lang="en-US" b="1" i="1" dirty="0"/>
                <a:t>Note</a:t>
              </a:r>
              <a:r>
                <a:rPr lang="en-US" dirty="0"/>
                <a:t>: For cell fields use </a:t>
              </a:r>
              <a:r>
                <a:rPr lang="en-US" b="1" i="1" dirty="0" err="1"/>
                <a:t>AddCellField</a:t>
              </a:r>
              <a:br>
                <a:rPr lang="en-US" dirty="0"/>
              </a:br>
              <a:r>
                <a:rPr lang="en-US" dirty="0"/>
                <a:t>3 arguments needed :</a:t>
              </a:r>
              <a:br>
                <a:rPr lang="en-US" dirty="0"/>
              </a:br>
              <a:r>
                <a:rPr lang="en-US" b="1" i="1" dirty="0"/>
                <a:t>dataset, field name, and field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7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6E2C96-6338-614C-9367-3CF70E6C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VTK-m Data Sets (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::DataSet)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ED583-C918-6A4D-87FC-0E4820D4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Structured data set</a:t>
            </a:r>
          </a:p>
          <a:p>
            <a:pPr lvl="1"/>
            <a:r>
              <a:rPr lang="en-US" dirty="0"/>
              <a:t>Uniform data set</a:t>
            </a:r>
          </a:p>
          <a:p>
            <a:pPr lvl="1"/>
            <a:r>
              <a:rPr lang="en-US" dirty="0"/>
              <a:t>Rectilinear data set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Explicit data set</a:t>
            </a:r>
          </a:p>
        </p:txBody>
      </p:sp>
    </p:spTree>
    <p:extLst>
      <p:ext uri="{BB962C8B-B14F-4D97-AF65-F5344CB8AC3E}">
        <p14:creationId xmlns:p14="http://schemas.microsoft.com/office/powerpoint/2010/main" val="11849020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1B279-845F-BD46-BD15-F12D3CAE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160693"/>
            <a:ext cx="4941026" cy="914400"/>
          </a:xfrm>
        </p:spPr>
        <p:txBody>
          <a:bodyPr/>
          <a:lstStyle/>
          <a:p>
            <a:r>
              <a:rPr lang="en-US" dirty="0"/>
              <a:t>Create Unstructured Grids With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br>
              <a:rPr lang="en-US" dirty="0"/>
            </a:br>
            <a:r>
              <a:rPr lang="en-US" dirty="0"/>
              <a:t>         </a:t>
            </a:r>
            <a:r>
              <a:rPr lang="en-US" dirty="0" err="1"/>
              <a:t>DataSetBuilderExplicit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985BA-7325-7148-A24F-8EC131A34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36" y="0"/>
            <a:ext cx="621068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53D65A-5ADF-9342-9E66-B56D7D1F8B58}"/>
              </a:ext>
            </a:extLst>
          </p:cNvPr>
          <p:cNvSpPr txBox="1"/>
          <p:nvPr/>
        </p:nvSpPr>
        <p:spPr>
          <a:xfrm>
            <a:off x="669471" y="3222955"/>
            <a:ext cx="3886898" cy="7386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(SEE MANUAL)</a:t>
            </a:r>
          </a:p>
        </p:txBody>
      </p:sp>
    </p:spTree>
    <p:extLst>
      <p:ext uri="{BB962C8B-B14F-4D97-AF65-F5344CB8AC3E}">
        <p14:creationId xmlns:p14="http://schemas.microsoft.com/office/powerpoint/2010/main" val="24860893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Filters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21563-6B51-B848-8526-1F2BE6B3D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8E120-6B3A-B942-B0BB-B22FDC674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filter?</a:t>
            </a:r>
          </a:p>
          <a:p>
            <a:pPr lvl="1"/>
            <a:r>
              <a:rPr lang="en-US" dirty="0"/>
              <a:t>definition #1: encodes an algorithm</a:t>
            </a:r>
          </a:p>
          <a:p>
            <a:pPr lvl="1"/>
            <a:r>
              <a:rPr lang="en-US" dirty="0"/>
              <a:t>definition #2: modules that take data as input and create new data as output</a:t>
            </a:r>
          </a:p>
          <a:p>
            <a:pPr lvl="3"/>
            <a:r>
              <a:rPr lang="en-US" sz="1800" dirty="0"/>
              <a:t>Data type is always </a:t>
            </a:r>
            <a:r>
              <a:rPr lang="en-US" sz="1800" dirty="0" err="1"/>
              <a:t>vtkm</a:t>
            </a:r>
            <a:r>
              <a:rPr lang="en-US" sz="1800" dirty="0"/>
              <a:t>::</a:t>
            </a:r>
            <a:r>
              <a:rPr lang="en-US" sz="1800" dirty="0" err="1"/>
              <a:t>cont</a:t>
            </a:r>
            <a:r>
              <a:rPr lang="en-US" sz="1800" dirty="0"/>
              <a:t>::</a:t>
            </a:r>
            <a:r>
              <a:rPr lang="en-US" sz="1800" dirty="0" err="1"/>
              <a:t>DataSet</a:t>
            </a:r>
            <a:r>
              <a:rPr lang="en-US" sz="1800" dirty="0"/>
              <a:t> (or its cousin for “multi-block”)</a:t>
            </a:r>
            <a:endParaRPr lang="en-US" dirty="0"/>
          </a:p>
          <a:p>
            <a:r>
              <a:rPr lang="en-US" dirty="0"/>
              <a:t>Methods:</a:t>
            </a:r>
          </a:p>
          <a:p>
            <a:pPr lvl="1"/>
            <a:r>
              <a:rPr lang="en-US" dirty="0"/>
              <a:t>Many methods for setting algorithm parameters (e.g., set </a:t>
            </a:r>
            <a:r>
              <a:rPr lang="en-US" dirty="0" err="1"/>
              <a:t>isovalues</a:t>
            </a:r>
            <a:r>
              <a:rPr lang="en-US" dirty="0"/>
              <a:t> for contouring algorithm)</a:t>
            </a:r>
          </a:p>
          <a:p>
            <a:pPr lvl="1"/>
            <a:r>
              <a:rPr lang="en-US" dirty="0"/>
              <a:t>Execute(): input is passed as argument(s) and output is returned by function call</a:t>
            </a:r>
          </a:p>
          <a:p>
            <a:pPr lvl="2"/>
            <a:r>
              <a:rPr lang="en-US" dirty="0"/>
              <a:t>Again: this is different than VTK’s Update()/Execute()</a:t>
            </a:r>
          </a:p>
          <a:p>
            <a:pPr lvl="1"/>
            <a:r>
              <a:rPr lang="en-US" u="sng" dirty="0"/>
              <a:t>Note</a:t>
            </a:r>
            <a:r>
              <a:rPr lang="en-US" dirty="0"/>
              <a:t>: must set algorithm parameters before calling Execute()</a:t>
            </a:r>
          </a:p>
          <a:p>
            <a:pPr lvl="2"/>
            <a:r>
              <a:rPr lang="en-US" dirty="0"/>
              <a:t>It does the work when Execute() is called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FF9F65F-9991-4743-8EBB-FD8896241171}"/>
              </a:ext>
            </a:extLst>
          </p:cNvPr>
          <p:cNvSpPr/>
          <p:nvPr/>
        </p:nvSpPr>
        <p:spPr>
          <a:xfrm>
            <a:off x="3495527" y="5807151"/>
            <a:ext cx="4315783" cy="778933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Let’s consider a simple example.</a:t>
            </a:r>
          </a:p>
        </p:txBody>
      </p:sp>
    </p:spTree>
    <p:extLst>
      <p:ext uri="{BB962C8B-B14F-4D97-AF65-F5344CB8AC3E}">
        <p14:creationId xmlns:p14="http://schemas.microsoft.com/office/powerpoint/2010/main" val="303708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second program: </a:t>
            </a:r>
            <a:r>
              <a:rPr lang="en-US" dirty="0" err="1"/>
              <a:t>tut_mc.cxx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738372" y="4688926"/>
            <a:ext cx="4011014" cy="465879"/>
            <a:chOff x="5182851" y="5091000"/>
            <a:chExt cx="4011014" cy="465879"/>
          </a:xfrm>
        </p:grpSpPr>
        <p:cxnSp>
          <p:nvCxnSpPr>
            <p:cNvPr id="5" name="Straight Arrow Connector 4"/>
            <p:cNvCxnSpPr>
              <a:cxnSpLocks/>
              <a:stCxn id="6" idx="1"/>
            </p:cNvCxnSpPr>
            <p:nvPr/>
          </p:nvCxnSpPr>
          <p:spPr>
            <a:xfrm flipH="1">
              <a:off x="5182851" y="5307983"/>
              <a:ext cx="1014501" cy="2488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197352" y="5091000"/>
              <a:ext cx="2996513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Explicitly </a:t>
              </a:r>
              <a:r>
                <a:rPr lang="en-US"/>
                <a:t>force execution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07556" y="3041215"/>
            <a:ext cx="7433252" cy="596555"/>
            <a:chOff x="7644144" y="4248637"/>
            <a:chExt cx="7433252" cy="596555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>
              <a:off x="7644144" y="4465620"/>
              <a:ext cx="3762863" cy="3795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407007" y="4248637"/>
              <a:ext cx="3670389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Contour is in the filter namespace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94412" y="2050701"/>
            <a:ext cx="5074321" cy="959265"/>
            <a:chOff x="8120353" y="3479777"/>
            <a:chExt cx="5074321" cy="959265"/>
          </a:xfrm>
        </p:grpSpPr>
        <p:cxnSp>
          <p:nvCxnSpPr>
            <p:cNvPr id="11" name="Straight Arrow Connector 10"/>
            <p:cNvCxnSpPr>
              <a:cxnSpLocks/>
              <a:stCxn id="12" idx="1"/>
            </p:cNvCxnSpPr>
            <p:nvPr/>
          </p:nvCxnSpPr>
          <p:spPr>
            <a:xfrm flipH="1">
              <a:off x="8120353" y="3696760"/>
              <a:ext cx="1659555" cy="7422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779908" y="3479777"/>
              <a:ext cx="3414766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Same </a:t>
              </a:r>
              <a:r>
                <a:rPr lang="en-US"/>
                <a:t>as before: read from file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07556" y="1434741"/>
            <a:ext cx="7416800" cy="602235"/>
            <a:chOff x="5053156" y="1951693"/>
            <a:chExt cx="7416800" cy="602235"/>
          </a:xfrm>
        </p:grpSpPr>
        <p:cxnSp>
          <p:nvCxnSpPr>
            <p:cNvPr id="16" name="Straight Arrow Connector 15"/>
            <p:cNvCxnSpPr>
              <a:cxnSpLocks/>
              <a:stCxn id="17" idx="1"/>
            </p:cNvCxnSpPr>
            <p:nvPr/>
          </p:nvCxnSpPr>
          <p:spPr>
            <a:xfrm flipH="1">
              <a:off x="5053156" y="2168676"/>
              <a:ext cx="3746411" cy="3852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799567" y="1951693"/>
              <a:ext cx="3670389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Include header for Contour filter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738372" y="5263296"/>
            <a:ext cx="4430361" cy="433965"/>
            <a:chOff x="8771872" y="3358385"/>
            <a:chExt cx="4430361" cy="433965"/>
          </a:xfrm>
        </p:grpSpPr>
        <p:cxnSp>
          <p:nvCxnSpPr>
            <p:cNvPr id="34" name="Straight Arrow Connector 33"/>
            <p:cNvCxnSpPr>
              <a:cxnSpLocks/>
            </p:cNvCxnSpPr>
            <p:nvPr/>
          </p:nvCxnSpPr>
          <p:spPr>
            <a:xfrm flipH="1">
              <a:off x="8771872" y="3575367"/>
              <a:ext cx="101450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9787467" y="3358385"/>
              <a:ext cx="3414766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Same as before: write to file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6C7A8CF-A0A5-5C4E-8560-898DC0F93291}"/>
              </a:ext>
            </a:extLst>
          </p:cNvPr>
          <p:cNvSpPr/>
          <p:nvPr/>
        </p:nvSpPr>
        <p:spPr>
          <a:xfrm>
            <a:off x="488977" y="948626"/>
            <a:ext cx="70700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2: do a contour!, write it out.</a:t>
            </a:r>
          </a:p>
          <a:p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/filter/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Contour.h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5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contour;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SetNumberOfIsoValues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0.05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0.10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0.15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out_mc.vtk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2AC8BC-F5CE-8841-B58B-EF45CA77B366}"/>
              </a:ext>
            </a:extLst>
          </p:cNvPr>
          <p:cNvGrpSpPr/>
          <p:nvPr/>
        </p:nvGrpSpPr>
        <p:grpSpPr>
          <a:xfrm>
            <a:off x="4199465" y="3612144"/>
            <a:ext cx="7224891" cy="1246145"/>
            <a:chOff x="4199465" y="3612144"/>
            <a:chExt cx="7224891" cy="1246145"/>
          </a:xfrm>
        </p:grpSpPr>
        <p:grpSp>
          <p:nvGrpSpPr>
            <p:cNvPr id="29" name="Group 28"/>
            <p:cNvGrpSpPr/>
            <p:nvPr/>
          </p:nvGrpSpPr>
          <p:grpSpPr>
            <a:xfrm>
              <a:off x="4549423" y="3612144"/>
              <a:ext cx="6874933" cy="932563"/>
              <a:chOff x="7952117" y="4053029"/>
              <a:chExt cx="6624830" cy="932563"/>
            </a:xfrm>
          </p:grpSpPr>
          <p:cxnSp>
            <p:nvCxnSpPr>
              <p:cNvPr id="30" name="Straight Arrow Connector 29"/>
              <p:cNvCxnSpPr>
                <a:cxnSpLocks/>
              </p:cNvCxnSpPr>
              <p:nvPr/>
            </p:nvCxnSpPr>
            <p:spPr>
              <a:xfrm flipH="1">
                <a:off x="7952117" y="4535741"/>
                <a:ext cx="3454892" cy="4339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11040084" y="4053029"/>
                <a:ext cx="3536863" cy="93256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Set parameters: </a:t>
                </a:r>
                <a:r>
                  <a:rPr lang="en-US" dirty="0" err="1"/>
                  <a:t>isosurface</a:t>
                </a:r>
                <a:r>
                  <a:rPr lang="en-US" dirty="0"/>
                  <a:t> by field “c1” and use </a:t>
                </a:r>
                <a:r>
                  <a:rPr lang="en-US" dirty="0" err="1"/>
                  <a:t>isovalues</a:t>
                </a:r>
                <a:r>
                  <a:rPr lang="en-US" dirty="0"/>
                  <a:t> 0.05, 0.10, and 0.15.</a:t>
                </a:r>
              </a:p>
            </p:txBody>
          </p:sp>
        </p:grpSp>
        <p:sp>
          <p:nvSpPr>
            <p:cNvPr id="26" name="Right Brace 25">
              <a:extLst>
                <a:ext uri="{FF2B5EF4-FFF2-40B4-BE49-F238E27FC236}">
                  <a16:creationId xmlns:a16="http://schemas.microsoft.com/office/drawing/2014/main" id="{8AA01D2A-0506-5F41-A2A5-110C56781C36}"/>
                </a:ext>
              </a:extLst>
            </p:cNvPr>
            <p:cNvSpPr/>
            <p:nvPr/>
          </p:nvSpPr>
          <p:spPr>
            <a:xfrm>
              <a:off x="4199465" y="4013175"/>
              <a:ext cx="263795" cy="845114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8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570DFE8-4985-164B-8372-13BDAA143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08" y="1275165"/>
            <a:ext cx="6075217" cy="4695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8CE98-B27B-3446-B312-A80FE8D95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5167"/>
            <a:ext cx="6081603" cy="4695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8A56AC-6F24-CE45-8E62-8C9C6D13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kitchen.vtk</a:t>
            </a:r>
            <a:r>
              <a:rPr lang="en-US" dirty="0"/>
              <a:t> contains many fields</a:t>
            </a:r>
            <a:br>
              <a:rPr lang="en-US" dirty="0"/>
            </a:br>
            <a:r>
              <a:rPr lang="en-US" dirty="0"/>
              <a:t>Each of these fields was interpolated onto the </a:t>
            </a:r>
            <a:r>
              <a:rPr lang="en-US" dirty="0" err="1"/>
              <a:t>isosurface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B2B0D-6316-FE4C-85DE-F21E321DB33D}"/>
              </a:ext>
            </a:extLst>
          </p:cNvPr>
          <p:cNvSpPr txBox="1"/>
          <p:nvPr/>
        </p:nvSpPr>
        <p:spPr>
          <a:xfrm>
            <a:off x="391140" y="5970290"/>
            <a:ext cx="4869538" cy="433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Field c1 (</a:t>
            </a:r>
            <a:r>
              <a:rPr lang="en-US" dirty="0" err="1"/>
              <a:t>isosurfaces</a:t>
            </a:r>
            <a:r>
              <a:rPr lang="en-US" dirty="0"/>
              <a:t> at c1 == 0.05, 0.1, 0.15)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607C3-6ACF-854B-AD64-6366945E3B12}"/>
              </a:ext>
            </a:extLst>
          </p:cNvPr>
          <p:cNvSpPr txBox="1"/>
          <p:nvPr/>
        </p:nvSpPr>
        <p:spPr>
          <a:xfrm>
            <a:off x="6928148" y="5970289"/>
            <a:ext cx="4997778" cy="433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Field c13 (</a:t>
            </a:r>
            <a:r>
              <a:rPr lang="en-US" dirty="0" err="1"/>
              <a:t>isosurfaces</a:t>
            </a:r>
            <a:r>
              <a:rPr lang="en-US" dirty="0"/>
              <a:t> at c1 == 0.05, 0.1, 0.15)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C4F3E0-6A72-2143-BF96-1452FB08C18D}"/>
              </a:ext>
            </a:extLst>
          </p:cNvPr>
          <p:cNvGrpSpPr/>
          <p:nvPr/>
        </p:nvGrpSpPr>
        <p:grpSpPr>
          <a:xfrm>
            <a:off x="391140" y="3429002"/>
            <a:ext cx="3124438" cy="1318478"/>
            <a:chOff x="9250932" y="190262"/>
            <a:chExt cx="3124438" cy="1318478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4DF19EB-4214-464E-876A-1E18C4DBE170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10354961" y="190262"/>
              <a:ext cx="458190" cy="6352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A8240B-FA94-E147-AD35-A43E5B729E8F}"/>
                </a:ext>
              </a:extLst>
            </p:cNvPr>
            <p:cNvSpPr txBox="1"/>
            <p:nvPr/>
          </p:nvSpPr>
          <p:spPr>
            <a:xfrm>
              <a:off x="9250932" y="825476"/>
              <a:ext cx="3124438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Many fields written to </a:t>
              </a:r>
              <a:r>
                <a:rPr lang="en-US" dirty="0" err="1"/>
                <a:t>out_mc.vtk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65841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81" y="411480"/>
            <a:ext cx="11372473" cy="914400"/>
          </a:xfrm>
        </p:spPr>
        <p:txBody>
          <a:bodyPr/>
          <a:lstStyle/>
          <a:p>
            <a:r>
              <a:rPr lang="en-US" dirty="0"/>
              <a:t>Each filter has many attributes, which can be set by calling methods before Execute()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39A5A-2CBC-E94C-84ED-4405BDF3F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29" y="1204472"/>
            <a:ext cx="7750376" cy="5653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4182E-6F2E-B148-B1F9-5C46AFAA0867}"/>
              </a:ext>
            </a:extLst>
          </p:cNvPr>
          <p:cNvSpPr txBox="1"/>
          <p:nvPr/>
        </p:nvSpPr>
        <p:spPr>
          <a:xfrm>
            <a:off x="443581" y="2216742"/>
            <a:ext cx="1458348" cy="6832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Methods for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Contour</a:t>
            </a:r>
          </a:p>
        </p:txBody>
      </p:sp>
    </p:spTree>
    <p:extLst>
      <p:ext uri="{BB962C8B-B14F-4D97-AF65-F5344CB8AC3E}">
        <p14:creationId xmlns:p14="http://schemas.microsoft.com/office/powerpoint/2010/main" val="10923746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81" y="411480"/>
            <a:ext cx="11372473" cy="914400"/>
          </a:xfrm>
        </p:spPr>
        <p:txBody>
          <a:bodyPr/>
          <a:lstStyle/>
          <a:p>
            <a:r>
              <a:rPr lang="en-US" dirty="0"/>
              <a:t>Each filter has many attributes, which can be set by calling methods before Execute()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4182E-6F2E-B148-B1F9-5C46AFAA0867}"/>
              </a:ext>
            </a:extLst>
          </p:cNvPr>
          <p:cNvSpPr txBox="1"/>
          <p:nvPr/>
        </p:nvSpPr>
        <p:spPr>
          <a:xfrm>
            <a:off x="0" y="2092093"/>
            <a:ext cx="2836067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Methods from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Contour’s base class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(1/2)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F9F74-331E-444D-9FF6-F15FDDC9D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75" y="1325880"/>
            <a:ext cx="8903858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20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believe VTK-m has become useful software</a:t>
            </a:r>
          </a:p>
          <a:p>
            <a:r>
              <a:rPr lang="en-US" dirty="0"/>
              <a:t>We are hopeful visualization researchers will considering using and perhaps even developing VTK-m</a:t>
            </a:r>
          </a:p>
          <a:p>
            <a:pPr lvl="1"/>
            <a:r>
              <a:rPr lang="en-US" dirty="0"/>
              <a:t>(We would like the project to expand beyond the Department of Energy / beyond the USA, much like VTK, </a:t>
            </a:r>
            <a:r>
              <a:rPr lang="en-US" dirty="0" err="1"/>
              <a:t>ParaView</a:t>
            </a:r>
            <a:r>
              <a:rPr lang="en-US" dirty="0"/>
              <a:t>, and </a:t>
            </a:r>
            <a:r>
              <a:rPr lang="en-US" dirty="0" err="1"/>
              <a:t>VisIt</a:t>
            </a:r>
            <a:r>
              <a:rPr lang="en-US" dirty="0"/>
              <a:t>.)</a:t>
            </a:r>
          </a:p>
          <a:p>
            <a:endParaRPr lang="en-US" dirty="0"/>
          </a:p>
          <a:p>
            <a:r>
              <a:rPr lang="en-US" dirty="0"/>
              <a:t>At the end of this tutorial:</a:t>
            </a:r>
          </a:p>
          <a:p>
            <a:pPr lvl="1"/>
            <a:r>
              <a:rPr lang="en-US" dirty="0"/>
              <a:t>Understand how to use VTK-m</a:t>
            </a:r>
          </a:p>
          <a:p>
            <a:pPr lvl="1"/>
            <a:r>
              <a:rPr lang="en-US" dirty="0"/>
              <a:t>Understand the design behind VTK-m</a:t>
            </a:r>
          </a:p>
          <a:p>
            <a:pPr lvl="1"/>
            <a:r>
              <a:rPr lang="en-US" dirty="0"/>
              <a:t>Understand basics of developing VTK-m</a:t>
            </a:r>
          </a:p>
        </p:txBody>
      </p:sp>
    </p:spTree>
    <p:extLst>
      <p:ext uri="{BB962C8B-B14F-4D97-AF65-F5344CB8AC3E}">
        <p14:creationId xmlns:p14="http://schemas.microsoft.com/office/powerpoint/2010/main" val="4804101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81" y="411480"/>
            <a:ext cx="11372473" cy="914400"/>
          </a:xfrm>
        </p:spPr>
        <p:txBody>
          <a:bodyPr/>
          <a:lstStyle/>
          <a:p>
            <a:r>
              <a:rPr lang="en-US" dirty="0"/>
              <a:t>Each filter has many attributes, which can be set by calling methods before Execute()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8ED38-E077-A146-B854-2820DD79E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1" y="1165000"/>
            <a:ext cx="7545789" cy="5693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65C2BA-9F0F-4045-95C3-6AC8122511E0}"/>
              </a:ext>
            </a:extLst>
          </p:cNvPr>
          <p:cNvSpPr/>
          <p:nvPr/>
        </p:nvSpPr>
        <p:spPr>
          <a:xfrm>
            <a:off x="4572000" y="2267712"/>
            <a:ext cx="6339840" cy="1780032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10DFB-382B-8245-84A6-C838958D4232}"/>
              </a:ext>
            </a:extLst>
          </p:cNvPr>
          <p:cNvSpPr txBox="1"/>
          <p:nvPr/>
        </p:nvSpPr>
        <p:spPr>
          <a:xfrm>
            <a:off x="9436608" y="4047744"/>
            <a:ext cx="2950464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Let’s use this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82C1B0-5DD5-6549-9CEE-6FE5B6ED63B1}"/>
              </a:ext>
            </a:extLst>
          </p:cNvPr>
          <p:cNvSpPr txBox="1"/>
          <p:nvPr/>
        </p:nvSpPr>
        <p:spPr>
          <a:xfrm>
            <a:off x="9436608" y="4481709"/>
            <a:ext cx="2950464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But how to learn more?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8EB03F-231C-E248-86E0-68E243EC741E}"/>
              </a:ext>
            </a:extLst>
          </p:cNvPr>
          <p:cNvSpPr txBox="1"/>
          <p:nvPr/>
        </p:nvSpPr>
        <p:spPr>
          <a:xfrm>
            <a:off x="0" y="2092093"/>
            <a:ext cx="2836067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Methods from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Contour’s base class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(2/2)</a:t>
            </a:r>
          </a:p>
        </p:txBody>
      </p:sp>
    </p:spTree>
    <p:extLst>
      <p:ext uri="{BB962C8B-B14F-4D97-AF65-F5344CB8AC3E}">
        <p14:creationId xmlns:p14="http://schemas.microsoft.com/office/powerpoint/2010/main" val="240712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9860-E2D4-4C4C-AAD4-7ACBF630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71437"/>
            <a:ext cx="11372473" cy="914400"/>
          </a:xfrm>
        </p:spPr>
        <p:txBody>
          <a:bodyPr/>
          <a:lstStyle/>
          <a:p>
            <a:r>
              <a:rPr lang="en-US" dirty="0"/>
              <a:t>User’s Guide has extensive </a:t>
            </a:r>
            <a:br>
              <a:rPr lang="en-US" dirty="0"/>
            </a:br>
            <a:r>
              <a:rPr lang="en-US" dirty="0"/>
              <a:t>documentation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69044-7BEB-7148-9811-A39599B34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9" y="985837"/>
            <a:ext cx="5339667" cy="5743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43065-35AF-2F45-B27F-006E030B4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84" y="282892"/>
            <a:ext cx="5813918" cy="6446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0E02C5-0838-FA4D-A836-6189F3B836E7}"/>
              </a:ext>
            </a:extLst>
          </p:cNvPr>
          <p:cNvSpPr txBox="1"/>
          <p:nvPr/>
        </p:nvSpPr>
        <p:spPr>
          <a:xfrm>
            <a:off x="6070550" y="2905027"/>
            <a:ext cx="6214586" cy="807913"/>
          </a:xfrm>
          <a:prstGeom prst="rect">
            <a:avLst/>
          </a:prstGeom>
          <a:noFill/>
          <a:scene3d>
            <a:camera prst="orthographicFront">
              <a:rot lat="0" lon="0" rev="19499999"/>
            </a:camera>
            <a:lightRig rig="threePt" dir="t"/>
          </a:scene3d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500" dirty="0">
                <a:solidFill>
                  <a:srgbClr val="FF0000"/>
                </a:solidFill>
              </a:rPr>
              <a:t>TOO SMALL TO READ</a:t>
            </a:r>
          </a:p>
        </p:txBody>
      </p:sp>
    </p:spTree>
    <p:extLst>
      <p:ext uri="{BB962C8B-B14F-4D97-AF65-F5344CB8AC3E}">
        <p14:creationId xmlns:p14="http://schemas.microsoft.com/office/powerpoint/2010/main" val="42615475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AF38-A954-2046-B1F2-BC712B60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User’s Guide: Passing Fields (1/3)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5FFE5-BA44-B14C-BD3A-D96EF05E7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2" y="1250950"/>
            <a:ext cx="9817100" cy="4356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83753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AF38-A954-2046-B1F2-BC712B60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User’s Guide: Passing Fields (2/3)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562E3-1FDC-354F-A5A4-D4688034B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24" y="2784475"/>
            <a:ext cx="10033000" cy="2260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D08C18-2905-3F40-8B1C-2648AEA4FEEB}"/>
              </a:ext>
            </a:extLst>
          </p:cNvPr>
          <p:cNvGrpSpPr/>
          <p:nvPr/>
        </p:nvGrpSpPr>
        <p:grpSpPr>
          <a:xfrm>
            <a:off x="3443287" y="1923832"/>
            <a:ext cx="5959251" cy="1202864"/>
            <a:chOff x="3443287" y="1923832"/>
            <a:chExt cx="5959251" cy="12028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E7544E-AEFE-8442-8DC0-6D4288DBE8C1}"/>
                </a:ext>
              </a:extLst>
            </p:cNvPr>
            <p:cNvSpPr txBox="1"/>
            <p:nvPr/>
          </p:nvSpPr>
          <p:spPr>
            <a:xfrm>
              <a:off x="3623264" y="1923832"/>
              <a:ext cx="5779274" cy="517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/>
                <a:t>We will do this one for our next example.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41AD66B-0AD2-3443-A464-89D8A449B5DB}"/>
                </a:ext>
              </a:extLst>
            </p:cNvPr>
            <p:cNvCxnSpPr/>
            <p:nvPr/>
          </p:nvCxnSpPr>
          <p:spPr>
            <a:xfrm flipH="1">
              <a:off x="3443287" y="2442254"/>
              <a:ext cx="1028700" cy="6844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852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AF38-A954-2046-B1F2-BC712B60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User’s Guide: Passing Fields (3/3)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B3102-56AB-9A41-934E-349C0E56F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61" y="868680"/>
            <a:ext cx="7676264" cy="579656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0FF5C6-B2BB-FE45-87DD-C0C729174315}"/>
              </a:ext>
            </a:extLst>
          </p:cNvPr>
          <p:cNvCxnSpPr/>
          <p:nvPr/>
        </p:nvCxnSpPr>
        <p:spPr>
          <a:xfrm>
            <a:off x="2371725" y="868680"/>
            <a:ext cx="7672388" cy="583215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0DD732-331C-2045-9D8D-95A49B34147A}"/>
              </a:ext>
            </a:extLst>
          </p:cNvPr>
          <p:cNvCxnSpPr>
            <a:cxnSpLocks/>
          </p:cNvCxnSpPr>
          <p:nvPr/>
        </p:nvCxnSpPr>
        <p:spPr>
          <a:xfrm flipV="1">
            <a:off x="2339273" y="868680"/>
            <a:ext cx="7690552" cy="5796563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BBE6DA-D652-D04C-9D24-B439B905AAA9}"/>
              </a:ext>
            </a:extLst>
          </p:cNvPr>
          <p:cNvSpPr txBox="1"/>
          <p:nvPr/>
        </p:nvSpPr>
        <p:spPr>
          <a:xfrm>
            <a:off x="7895226" y="3581020"/>
            <a:ext cx="4108112" cy="1181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Gets increasingly complex.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Let’s skip this.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(Read the manual for more.)</a:t>
            </a:r>
          </a:p>
        </p:txBody>
      </p:sp>
    </p:spTree>
    <p:extLst>
      <p:ext uri="{BB962C8B-B14F-4D97-AF65-F5344CB8AC3E}">
        <p14:creationId xmlns:p14="http://schemas.microsoft.com/office/powerpoint/2010/main" val="13227099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D194C5-E10B-154E-A3C0-7C025072AAEF}"/>
              </a:ext>
            </a:extLst>
          </p:cNvPr>
          <p:cNvSpPr/>
          <p:nvPr/>
        </p:nvSpPr>
        <p:spPr>
          <a:xfrm>
            <a:off x="479348" y="973660"/>
            <a:ext cx="72539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3: do a contour (but only evaluate two fields), write it out.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/filter/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”data/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contour;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SetFieldsToPass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({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SetNumberOfIsoValues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0.05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0.15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"out_mc_2fields.vtk"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third program: tut_mc_2fields.cxx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569095" y="3739710"/>
            <a:ext cx="5980327" cy="683264"/>
            <a:chOff x="7409184" y="4437949"/>
            <a:chExt cx="5980327" cy="683264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>
              <a:off x="7409184" y="4779581"/>
              <a:ext cx="3967827" cy="217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377011" y="4437949"/>
              <a:ext cx="2012500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New function call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(rest is the same)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023BCC4-30EC-1E4F-BF2E-0729F46D7903}"/>
              </a:ext>
            </a:extLst>
          </p:cNvPr>
          <p:cNvSpPr/>
          <p:nvPr/>
        </p:nvSpPr>
        <p:spPr>
          <a:xfrm>
            <a:off x="479348" y="3910842"/>
            <a:ext cx="4089747" cy="384563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341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6073DB-1AF1-F24F-8E1F-9ADC209C2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02" y="0"/>
            <a:ext cx="8868723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339D05-42AD-7D44-9FF6-9B9E44B5D6A8}"/>
              </a:ext>
            </a:extLst>
          </p:cNvPr>
          <p:cNvGrpSpPr/>
          <p:nvPr/>
        </p:nvGrpSpPr>
        <p:grpSpPr>
          <a:xfrm>
            <a:off x="195664" y="2298357"/>
            <a:ext cx="4635828" cy="1350412"/>
            <a:chOff x="8528675" y="-982473"/>
            <a:chExt cx="4635828" cy="135041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D400808-18E8-DF48-8A76-61E4C00CA5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2414" y="-982473"/>
              <a:ext cx="3202089" cy="4178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76F4B6-FDFF-D744-8DE6-6F60CA255312}"/>
                </a:ext>
              </a:extLst>
            </p:cNvPr>
            <p:cNvSpPr txBox="1"/>
            <p:nvPr/>
          </p:nvSpPr>
          <p:spPr>
            <a:xfrm>
              <a:off x="8528675" y="-564624"/>
              <a:ext cx="3124438" cy="9325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Now only two fields calculated, written out.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(operators is a </a:t>
              </a:r>
              <a:r>
                <a:rPr lang="en-US" dirty="0" err="1"/>
                <a:t>VisIt</a:t>
              </a:r>
              <a:r>
                <a:rPr lang="en-US" dirty="0"/>
                <a:t> thing)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9380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876" y="380187"/>
            <a:ext cx="6880483" cy="914400"/>
          </a:xfrm>
        </p:spPr>
        <p:txBody>
          <a:bodyPr/>
          <a:lstStyle/>
          <a:p>
            <a:r>
              <a:rPr lang="en-US" dirty="0"/>
              <a:t>Our fourth program: tut_mc_2filters.cxx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147369" y="4293969"/>
            <a:ext cx="7117214" cy="648969"/>
            <a:chOff x="7481660" y="4318758"/>
            <a:chExt cx="6580785" cy="648969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>
              <a:off x="7481660" y="4535741"/>
              <a:ext cx="3790821" cy="4319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272481" y="4318758"/>
              <a:ext cx="2789964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Now do a clip-with-field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EAF28E-66E4-154C-A3A5-E57A8B743AA9}"/>
              </a:ext>
            </a:extLst>
          </p:cNvPr>
          <p:cNvGrpSpPr/>
          <p:nvPr/>
        </p:nvGrpSpPr>
        <p:grpSpPr>
          <a:xfrm>
            <a:off x="4955059" y="3210039"/>
            <a:ext cx="6309523" cy="433965"/>
            <a:chOff x="8114871" y="4318758"/>
            <a:chExt cx="6309523" cy="43396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BFF6C36-A723-4642-A3D8-24D2A6D3073A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8114871" y="4535741"/>
              <a:ext cx="3292137" cy="19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59C512-8904-724C-A546-DE7A4781854C}"/>
                </a:ext>
              </a:extLst>
            </p:cNvPr>
            <p:cNvSpPr txBox="1"/>
            <p:nvPr/>
          </p:nvSpPr>
          <p:spPr>
            <a:xfrm>
              <a:off x="11407008" y="4318758"/>
              <a:ext cx="3017386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Good thing we passed “</a:t>
              </a:r>
              <a:r>
                <a:rPr lang="en-US" dirty="0" err="1"/>
                <a:t>ke</a:t>
              </a:r>
              <a:r>
                <a:rPr lang="en-US" dirty="0"/>
                <a:t>”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17BFB5-3BF6-1F4E-AD64-1B8A083081C4}"/>
              </a:ext>
            </a:extLst>
          </p:cNvPr>
          <p:cNvGrpSpPr/>
          <p:nvPr/>
        </p:nvGrpSpPr>
        <p:grpSpPr>
          <a:xfrm>
            <a:off x="6808573" y="4942938"/>
            <a:ext cx="4456009" cy="1181862"/>
            <a:chOff x="9968385" y="3987249"/>
            <a:chExt cx="4456009" cy="118186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03BC5FC-1AB2-5041-8C17-CD36143CB1FE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9968385" y="4578180"/>
              <a:ext cx="1438623" cy="2490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0190A3-355C-FF4A-91F4-759D9706E184}"/>
                </a:ext>
              </a:extLst>
            </p:cNvPr>
            <p:cNvSpPr txBox="1"/>
            <p:nvPr/>
          </p:nvSpPr>
          <p:spPr>
            <a:xfrm>
              <a:off x="11407008" y="3987249"/>
              <a:ext cx="3017386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Call Execute() a second time, input to Execute() is output from </a:t>
              </a:r>
              <a:r>
                <a:rPr lang="en-US" dirty="0" err="1"/>
                <a:t>MarchingCube</a:t>
              </a:r>
              <a:r>
                <a:rPr lang="en-US" dirty="0"/>
                <a:t>::Execute()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553ACE3-0AF5-0043-8FE4-7D9AB306E504}"/>
              </a:ext>
            </a:extLst>
          </p:cNvPr>
          <p:cNvSpPr/>
          <p:nvPr/>
        </p:nvSpPr>
        <p:spPr>
          <a:xfrm>
            <a:off x="604001" y="86916"/>
            <a:ext cx="7086735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4: do a contour and a clip-with-field, and write it out.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/filter/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/filter/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ClipWithField.h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”data/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contour;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SetFieldsToPass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({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SetNumberOfIsoValues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0.05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0.15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ClipWithField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clip;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SetClipValue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1e-7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</a:t>
            </a:r>
            <a:r>
              <a:rPr lang="en-US" sz="14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clip.SetInvertClip</a:t>
            </a:r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(true); // &lt;1e-7 instead of &gt;1e-7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ds_from_clip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"out_2filters.vtk"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ds_from_clip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2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0D31-98D1-6040-A017-0E0D4B971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0" y="276860"/>
            <a:ext cx="2320619" cy="914400"/>
          </a:xfrm>
        </p:spPr>
        <p:txBody>
          <a:bodyPr/>
          <a:lstStyle/>
          <a:p>
            <a:r>
              <a:rPr lang="en-US" dirty="0"/>
              <a:t>Filters available in VTK-m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536B71-7F41-9043-84C5-BA0A0CFFA436}"/>
              </a:ext>
            </a:extLst>
          </p:cNvPr>
          <p:cNvGraphicFramePr>
            <a:graphicFrameLocks noGrp="1"/>
          </p:cNvGraphicFramePr>
          <p:nvPr/>
        </p:nvGraphicFramePr>
        <p:xfrm>
          <a:off x="2377460" y="276860"/>
          <a:ext cx="9299676" cy="5562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17859">
                  <a:extLst>
                    <a:ext uri="{9D8B030D-6E8A-4147-A177-3AD203B41FA5}">
                      <a16:colId xmlns:a16="http://schemas.microsoft.com/office/drawing/2014/main" val="4256883623"/>
                    </a:ext>
                  </a:extLst>
                </a:gridCol>
                <a:gridCol w="2940908">
                  <a:extLst>
                    <a:ext uri="{9D8B030D-6E8A-4147-A177-3AD203B41FA5}">
                      <a16:colId xmlns:a16="http://schemas.microsoft.com/office/drawing/2014/main" val="874467683"/>
                    </a:ext>
                  </a:extLst>
                </a:gridCol>
                <a:gridCol w="2940909">
                  <a:extLst>
                    <a:ext uri="{9D8B030D-6E8A-4147-A177-3AD203B41FA5}">
                      <a16:colId xmlns:a16="http://schemas.microsoft.com/office/drawing/2014/main" val="1587620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Cell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Extract Structured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 Elevation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674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Cell 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Field to Colors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 Transform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293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Clean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Ghost Cell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27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Clip With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Ghost Cell Removal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Streamlines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253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Clip With Implicit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Stream Surface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90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Compute Moments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Surface </a:t>
                      </a:r>
                      <a:r>
                        <a:rPr lang="en-US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Normals</a:t>
                      </a:r>
                      <a:endParaRPr lang="en-US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85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Coordinate System Transform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Image Connectivity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Tetrahedralize</a:t>
                      </a:r>
                      <a:endParaRPr lang="en-US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323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Image 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Threshold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671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Connected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Lagrangian Trajectories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Triangulate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220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Cross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Lagrangian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67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Dot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Mask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Vector Magnitude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22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Entropy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Mask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Vertex Clustering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058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External Faces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Mesh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Warp Scalar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801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Extract Geometry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Pathlines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Warp Vector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462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Extract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ZFP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293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1790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</p:spTree>
    <p:extLst>
      <p:ext uri="{BB962C8B-B14F-4D97-AF65-F5344CB8AC3E}">
        <p14:creationId xmlns:p14="http://schemas.microsoft.com/office/powerpoint/2010/main" val="12386095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“Hello World” for Rendering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700DB1-BA6C-3F4E-AADC-9297A3025ABA}"/>
              </a:ext>
            </a:extLst>
          </p:cNvPr>
          <p:cNvSpPr/>
          <p:nvPr/>
        </p:nvSpPr>
        <p:spPr>
          <a:xfrm>
            <a:off x="5699759" y="58846"/>
            <a:ext cx="639762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Loading .</a:t>
            </a:r>
            <a:r>
              <a:rPr lang="en-US" sz="11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File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Creating Actor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viridis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actor(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GetCellSet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(),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                  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GetCoordinateSystem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(),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                  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GetField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),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Creating Scene and adding Actor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scene;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AddActor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(actor);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Creating and initializing the View using the Canvas, </a:t>
            </a:r>
          </a:p>
          <a:p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Ray Tracer Mappers,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and Scene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MapperRayTracer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mapper;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CanvasRayTracer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canvas(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1920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1080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View3D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view(scene, mapper, canvas);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Setting the background and foreground colors; optional.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SetBackgroundColor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SetForegroundColor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Painting View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Paint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Saving View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SaveAs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BasicRendering.ppm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882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Four mandatory components for each render:</a:t>
            </a:r>
            <a:endParaRPr sz="3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Actors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Scenes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Canvas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View</a:t>
            </a: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7607666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Actors</a:t>
            </a:r>
            <a:endParaRPr sz="3000" dirty="0">
              <a:solidFill>
                <a:srgbClr val="FF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Scenes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Canvas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View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851088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Actors</a:t>
            </a:r>
            <a:endParaRPr/>
          </a:p>
        </p:txBody>
      </p:sp>
      <p:sp>
        <p:nvSpPr>
          <p:cNvPr id="65" name="Google Shape;65;p10"/>
          <p:cNvSpPr txBox="1"/>
          <p:nvPr/>
        </p:nvSpPr>
        <p:spPr>
          <a:xfrm>
            <a:off x="730950" y="1053425"/>
            <a:ext cx="11007210" cy="4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Each </a:t>
            </a:r>
            <a:r>
              <a:rPr lang="en-US" sz="3000" dirty="0" err="1"/>
              <a:t>vtkm</a:t>
            </a:r>
            <a:r>
              <a:rPr lang="en-US" sz="3000" dirty="0"/>
              <a:t>::</a:t>
            </a:r>
            <a:r>
              <a:rPr lang="en-US" sz="3000" dirty="0" err="1"/>
              <a:t>cont</a:t>
            </a:r>
            <a:r>
              <a:rPr lang="en-US" sz="3000" dirty="0"/>
              <a:t>::</a:t>
            </a:r>
            <a:r>
              <a:rPr lang="en-US" sz="3000" dirty="0" err="1"/>
              <a:t>DataSet</a:t>
            </a:r>
            <a:r>
              <a:rPr lang="en-US" sz="3000" dirty="0"/>
              <a:t> usually constitutes 1 actor</a:t>
            </a:r>
            <a:endParaRPr sz="3000" dirty="0"/>
          </a:p>
          <a:p>
            <a:pPr marL="9144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3000" dirty="0"/>
          </a:p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Actors require a </a:t>
            </a:r>
            <a:r>
              <a:rPr lang="en-US" sz="3000" dirty="0">
                <a:solidFill>
                  <a:srgbClr val="990000"/>
                </a:solidFill>
              </a:rPr>
              <a:t>cell set</a:t>
            </a:r>
            <a:r>
              <a:rPr lang="en-US" sz="3000" dirty="0"/>
              <a:t>, </a:t>
            </a:r>
            <a:r>
              <a:rPr lang="en-US" sz="3000" dirty="0">
                <a:solidFill>
                  <a:srgbClr val="0000FF"/>
                </a:solidFill>
              </a:rPr>
              <a:t>coordinate system</a:t>
            </a:r>
            <a:r>
              <a:rPr lang="en-US" sz="3000" dirty="0"/>
              <a:t>, and </a:t>
            </a:r>
            <a:r>
              <a:rPr lang="en-US" sz="3000" dirty="0">
                <a:solidFill>
                  <a:srgbClr val="A64D79"/>
                </a:solidFill>
              </a:rPr>
              <a:t>scalars</a:t>
            </a:r>
            <a:r>
              <a:rPr lang="en-US" sz="3000" dirty="0"/>
              <a:t> for each location (coloring will be based on these scalars)</a:t>
            </a:r>
          </a:p>
          <a:p>
            <a:pPr marL="9144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95300" indent="-45720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Optional color mapping, with some common continuous presets included </a:t>
            </a:r>
          </a:p>
          <a:p>
            <a:pPr marL="13716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(e.g., </a:t>
            </a:r>
            <a:r>
              <a:rPr lang="en-US" sz="3000" dirty="0" err="1"/>
              <a:t>Viridis</a:t>
            </a:r>
            <a:r>
              <a:rPr lang="en-US" sz="3000" dirty="0"/>
              <a:t>, Inferno)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/>
          </a:p>
        </p:txBody>
      </p:sp>
    </p:spTree>
    <p:extLst>
      <p:ext uri="{BB962C8B-B14F-4D97-AF65-F5344CB8AC3E}">
        <p14:creationId xmlns:p14="http://schemas.microsoft.com/office/powerpoint/2010/main" val="22309749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Actors</a:t>
            </a:r>
            <a:endParaRPr/>
          </a:p>
        </p:txBody>
      </p:sp>
      <p:pic>
        <p:nvPicPr>
          <p:cNvPr id="71" name="Google Shape;7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663" y="1099905"/>
            <a:ext cx="10633491" cy="5227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3969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9A4722-42AF-084F-A1E4-A4563E572014}"/>
              </a:ext>
            </a:extLst>
          </p:cNvPr>
          <p:cNvSpPr/>
          <p:nvPr/>
        </p:nvSpPr>
        <p:spPr>
          <a:xfrm>
            <a:off x="365759" y="163308"/>
            <a:ext cx="481172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Actor.h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CanvasRayTracer.h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MapperRayTracer.h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/rendering/View3D.h&gt;</a:t>
            </a:r>
            <a:endParaRPr lang="en-US" sz="800" dirty="0">
              <a:solidFill>
                <a:srgbClr val="3F51B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800" dirty="0">
              <a:solidFill>
                <a:srgbClr val="3F51B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Loading .</a:t>
            </a:r>
            <a:r>
              <a:rPr lang="en-US" sz="8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File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Creating Actor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viridis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actor(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GetCellSet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(),                                   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 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GetCoordinateSystem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 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GetField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),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Creating Scene and adding Actor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scene;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AddActor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(actor);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Creating and initializing the View using the Canvas, Ray Tracer Mappers,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and Scene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MapperRayTracer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mapper;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CanvasRayTracer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canvas(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1920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1080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View3D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view(scene, mapper, canvas);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Setting the background and foreground colors; optional.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SetBackgroundColor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SetForegroundColor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Painting View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Paint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Saving View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SaveAs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BasicRendering.ppm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4770876" y="36672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- Actors</a:t>
            </a:r>
            <a:endParaRPr dirty="0"/>
          </a:p>
        </p:txBody>
      </p:sp>
      <p:cxnSp>
        <p:nvCxnSpPr>
          <p:cNvPr id="79" name="Google Shape;79;p12"/>
          <p:cNvCxnSpPr>
            <a:cxnSpLocks/>
          </p:cNvCxnSpPr>
          <p:nvPr/>
        </p:nvCxnSpPr>
        <p:spPr>
          <a:xfrm flipV="1">
            <a:off x="531341" y="1134423"/>
            <a:ext cx="4510216" cy="65725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2"/>
          <p:cNvCxnSpPr>
            <a:cxnSpLocks/>
          </p:cNvCxnSpPr>
          <p:nvPr/>
        </p:nvCxnSpPr>
        <p:spPr>
          <a:xfrm>
            <a:off x="531341" y="3164129"/>
            <a:ext cx="4510216" cy="10336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78;p12"/>
          <p:cNvSpPr txBox="1"/>
          <p:nvPr/>
        </p:nvSpPr>
        <p:spPr>
          <a:xfrm>
            <a:off x="5041557" y="1082897"/>
            <a:ext cx="6781508" cy="3114931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00FF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solidFill>
                  <a:srgbClr val="D81B60"/>
                </a:solidFill>
              </a:rPr>
              <a:t>  // Loading .</a:t>
            </a:r>
            <a:r>
              <a:rPr lang="en-US" sz="1600" dirty="0" err="1">
                <a:solidFill>
                  <a:srgbClr val="D81B60"/>
                </a:solidFill>
              </a:rPr>
              <a:t>vtk</a:t>
            </a:r>
            <a:r>
              <a:rPr lang="en-US" sz="1600" dirty="0">
                <a:solidFill>
                  <a:srgbClr val="D81B60"/>
                </a:solidFill>
              </a:rPr>
              <a:t> File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3F51B5"/>
                </a:solidFill>
              </a:rPr>
              <a:t>const</a:t>
            </a:r>
            <a:r>
              <a:rPr lang="en-US" sz="1600" dirty="0">
                <a:solidFill>
                  <a:srgbClr val="37474F"/>
                </a:solidFill>
              </a:rPr>
              <a:t> </a:t>
            </a:r>
            <a:r>
              <a:rPr lang="en-US" sz="1600" dirty="0">
                <a:solidFill>
                  <a:srgbClr val="3F51B5"/>
                </a:solidFill>
              </a:rPr>
              <a:t>char</a:t>
            </a:r>
            <a:r>
              <a:rPr lang="en-US" sz="1600" dirty="0">
                <a:solidFill>
                  <a:srgbClr val="37474F"/>
                </a:solidFill>
              </a:rPr>
              <a:t> *input = 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 err="1">
                <a:solidFill>
                  <a:srgbClr val="388E3C"/>
                </a:solidFill>
              </a:rPr>
              <a:t>kitchen.vtk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>
                <a:solidFill>
                  <a:srgbClr val="37474F"/>
                </a:solidFill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 err="1">
                <a:solidFill>
                  <a:srgbClr val="37474F"/>
                </a:solidFill>
              </a:rPr>
              <a:t>io</a:t>
            </a:r>
            <a:r>
              <a:rPr lang="en-US" sz="1600" dirty="0">
                <a:solidFill>
                  <a:srgbClr val="37474F"/>
                </a:solidFill>
              </a:rPr>
              <a:t>::reader::</a:t>
            </a:r>
            <a:r>
              <a:rPr lang="en-US" sz="1600" dirty="0" err="1">
                <a:solidFill>
                  <a:srgbClr val="9C27B0"/>
                </a:solidFill>
              </a:rPr>
              <a:t>VTKDataSetReader</a:t>
            </a:r>
            <a:r>
              <a:rPr lang="en-US" sz="1600" dirty="0">
                <a:solidFill>
                  <a:srgbClr val="37474F"/>
                </a:solidFill>
              </a:rPr>
              <a:t> reader(input);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 err="1">
                <a:solidFill>
                  <a:srgbClr val="37474F"/>
                </a:solidFill>
              </a:rPr>
              <a:t>cont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>
                <a:solidFill>
                  <a:srgbClr val="9C27B0"/>
                </a:solidFill>
              </a:rPr>
              <a:t>DataSet</a:t>
            </a:r>
            <a:r>
              <a:rPr lang="en-US" sz="1600" dirty="0">
                <a:solidFill>
                  <a:srgbClr val="37474F"/>
                </a:solidFill>
              </a:rPr>
              <a:t> </a:t>
            </a:r>
            <a:r>
              <a:rPr lang="en-US" sz="1600" dirty="0" err="1">
                <a:solidFill>
                  <a:srgbClr val="37474F"/>
                </a:solidFill>
              </a:rPr>
              <a:t>ds_from_file</a:t>
            </a:r>
            <a:r>
              <a:rPr lang="en-US" sz="1600" dirty="0">
                <a:solidFill>
                  <a:srgbClr val="37474F"/>
                </a:solidFill>
              </a:rPr>
              <a:t> = </a:t>
            </a:r>
            <a:r>
              <a:rPr lang="en-US" sz="1600" dirty="0" err="1">
                <a:solidFill>
                  <a:srgbClr val="37474F"/>
                </a:solidFill>
              </a:rPr>
              <a:t>reader.</a:t>
            </a:r>
            <a:r>
              <a:rPr lang="en-US" sz="1600" dirty="0" err="1">
                <a:solidFill>
                  <a:srgbClr val="9C27B0"/>
                </a:solidFill>
              </a:rPr>
              <a:t>ReadDataSet</a:t>
            </a:r>
            <a:r>
              <a:rPr lang="en-US" sz="1600" dirty="0">
                <a:solidFill>
                  <a:srgbClr val="37474F"/>
                </a:solidFill>
              </a:rPr>
              <a:t>();</a:t>
            </a:r>
          </a:p>
          <a:p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Creating Actor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 err="1">
                <a:solidFill>
                  <a:srgbClr val="37474F"/>
                </a:solidFill>
              </a:rPr>
              <a:t>cont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 err="1">
                <a:solidFill>
                  <a:srgbClr val="9C27B0"/>
                </a:solidFill>
              </a:rPr>
              <a:t>ColorTable</a:t>
            </a:r>
            <a:r>
              <a:rPr lang="en-US" sz="1600" dirty="0">
                <a:solidFill>
                  <a:srgbClr val="37474F"/>
                </a:solidFill>
              </a:rPr>
              <a:t> </a:t>
            </a:r>
            <a:r>
              <a:rPr lang="en-US" sz="1600" dirty="0" err="1">
                <a:solidFill>
                  <a:srgbClr val="37474F"/>
                </a:solidFill>
              </a:rPr>
              <a:t>colorTable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 err="1">
                <a:solidFill>
                  <a:srgbClr val="388E3C"/>
                </a:solidFill>
              </a:rPr>
              <a:t>viridis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>
                <a:solidFill>
                  <a:srgbClr val="37474F"/>
                </a:solidFill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Actor</a:t>
            </a:r>
            <a:r>
              <a:rPr lang="en-US" sz="1600" dirty="0">
                <a:solidFill>
                  <a:srgbClr val="37474F"/>
                </a:solidFill>
              </a:rPr>
              <a:t> actor(</a:t>
            </a:r>
            <a:r>
              <a:rPr lang="en-US" sz="1600" dirty="0" err="1">
                <a:solidFill>
                  <a:srgbClr val="37474F"/>
                </a:solidFill>
              </a:rPr>
              <a:t>ds_from_file.</a:t>
            </a:r>
            <a:r>
              <a:rPr lang="en-US" sz="1600" dirty="0" err="1">
                <a:solidFill>
                  <a:srgbClr val="9C27B0"/>
                </a:solidFill>
              </a:rPr>
              <a:t>GetCellSet</a:t>
            </a:r>
            <a:r>
              <a:rPr lang="en-US" sz="16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                                             </a:t>
            </a:r>
            <a:r>
              <a:rPr lang="en-US" sz="1600" dirty="0" err="1">
                <a:solidFill>
                  <a:srgbClr val="37474F"/>
                </a:solidFill>
              </a:rPr>
              <a:t>ds_from_file.</a:t>
            </a:r>
            <a:r>
              <a:rPr lang="en-US" sz="1600" dirty="0" err="1">
                <a:solidFill>
                  <a:srgbClr val="9C27B0"/>
                </a:solidFill>
              </a:rPr>
              <a:t>GetCoordinateSystem</a:t>
            </a:r>
            <a:r>
              <a:rPr lang="en-US" sz="16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                                             </a:t>
            </a:r>
            <a:r>
              <a:rPr lang="en-US" sz="1600" dirty="0" err="1">
                <a:solidFill>
                  <a:srgbClr val="37474F"/>
                </a:solidFill>
              </a:rPr>
              <a:t>ds_from_file.</a:t>
            </a:r>
            <a:r>
              <a:rPr lang="en-US" sz="1600" dirty="0" err="1">
                <a:solidFill>
                  <a:srgbClr val="9C27B0"/>
                </a:solidFill>
              </a:rPr>
              <a:t>GetField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388E3C"/>
                </a:solidFill>
              </a:rPr>
              <a:t>"c1"</a:t>
            </a:r>
            <a:r>
              <a:rPr lang="en-US" sz="1600" dirty="0">
                <a:solidFill>
                  <a:srgbClr val="37474F"/>
                </a:solidFill>
              </a:rPr>
              <a:t>), </a:t>
            </a:r>
            <a:r>
              <a:rPr lang="en-US" sz="1600" dirty="0" err="1">
                <a:solidFill>
                  <a:srgbClr val="37474F"/>
                </a:solidFill>
              </a:rPr>
              <a:t>colorTable</a:t>
            </a:r>
            <a:r>
              <a:rPr lang="en-US" sz="1600" dirty="0">
                <a:solidFill>
                  <a:srgbClr val="37474F"/>
                </a:solidFill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8166354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Actors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Scenes</a:t>
            </a:r>
            <a:endParaRPr sz="3000" dirty="0">
              <a:solidFill>
                <a:srgbClr val="FF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Canvas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View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77414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– Scenes: a container for actors</a:t>
            </a:r>
            <a:br>
              <a:rPr lang="en-US" dirty="0"/>
            </a:br>
            <a:endParaRPr dirty="0"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50" y="1585749"/>
            <a:ext cx="9587325" cy="2670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79535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- Scenes</a:t>
            </a: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F690E5-9EE4-C94D-978F-73EA64E371A9}"/>
              </a:ext>
            </a:extLst>
          </p:cNvPr>
          <p:cNvSpPr/>
          <p:nvPr/>
        </p:nvSpPr>
        <p:spPr>
          <a:xfrm>
            <a:off x="365760" y="868680"/>
            <a:ext cx="425271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ColorTable.h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DataSet.h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Initialize.h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io</a:t>
            </a:r>
            <a:r>
              <a:rPr lang="en-US" sz="800" dirty="0">
                <a:solidFill>
                  <a:srgbClr val="388E3C"/>
                </a:solidFill>
              </a:rPr>
              <a:t>/reader/</a:t>
            </a:r>
            <a:r>
              <a:rPr lang="en-US" sz="800" dirty="0" err="1">
                <a:solidFill>
                  <a:srgbClr val="388E3C"/>
                </a:solidFill>
              </a:rPr>
              <a:t>VTKDataSetReader.h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io</a:t>
            </a:r>
            <a:r>
              <a:rPr lang="en-US" sz="800" dirty="0">
                <a:solidFill>
                  <a:srgbClr val="388E3C"/>
                </a:solidFill>
              </a:rPr>
              <a:t>/writer/</a:t>
            </a:r>
            <a:r>
              <a:rPr lang="en-US" sz="800" dirty="0" err="1">
                <a:solidFill>
                  <a:srgbClr val="388E3C"/>
                </a:solidFill>
              </a:rPr>
              <a:t>VTKDataSetWriter.h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Actor.h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CanvasRayTracer.h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MapperRayTracer.h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Scene.h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/rendering/View3D.h&gt;</a:t>
            </a:r>
            <a:endParaRPr lang="en-US" sz="800" dirty="0">
              <a:solidFill>
                <a:srgbClr val="3F51B5"/>
              </a:solidFill>
            </a:endParaRPr>
          </a:p>
          <a:p>
            <a:endParaRPr lang="en-US" sz="800" dirty="0">
              <a:solidFill>
                <a:srgbClr val="3F51B5"/>
              </a:solidFill>
            </a:endParaRPr>
          </a:p>
          <a:p>
            <a:r>
              <a:rPr lang="en-US" sz="800" dirty="0">
                <a:solidFill>
                  <a:srgbClr val="3F51B5"/>
                </a:solidFill>
              </a:rPr>
              <a:t>int</a:t>
            </a:r>
            <a:r>
              <a:rPr lang="en-US" sz="800" dirty="0">
                <a:solidFill>
                  <a:srgbClr val="37474F"/>
                </a:solidFill>
              </a:rPr>
              <a:t> main()</a:t>
            </a:r>
          </a:p>
          <a:p>
            <a:r>
              <a:rPr lang="en-US" sz="800" dirty="0">
                <a:solidFill>
                  <a:srgbClr val="37474F"/>
                </a:solidFill>
              </a:rPr>
              <a:t>{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Loading .</a:t>
            </a:r>
            <a:r>
              <a:rPr lang="en-US" sz="800" dirty="0" err="1">
                <a:solidFill>
                  <a:srgbClr val="D81B60"/>
                </a:solidFill>
              </a:rPr>
              <a:t>vtk</a:t>
            </a:r>
            <a:r>
              <a:rPr lang="en-US" sz="800" dirty="0">
                <a:solidFill>
                  <a:srgbClr val="D81B60"/>
                </a:solidFill>
              </a:rPr>
              <a:t> File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3F51B5"/>
                </a:solidFill>
              </a:rPr>
              <a:t>const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F51B5"/>
                </a:solidFill>
              </a:rPr>
              <a:t>char</a:t>
            </a:r>
            <a:r>
              <a:rPr lang="en-US" sz="800" dirty="0">
                <a:solidFill>
                  <a:srgbClr val="37474F"/>
                </a:solidFill>
              </a:rPr>
              <a:t> *input = 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kitchen.vtk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io</a:t>
            </a:r>
            <a:r>
              <a:rPr lang="en-US" sz="800" dirty="0">
                <a:solidFill>
                  <a:srgbClr val="37474F"/>
                </a:solidFill>
              </a:rPr>
              <a:t>::reader::</a:t>
            </a:r>
            <a:r>
              <a:rPr lang="en-US" sz="800" dirty="0" err="1">
                <a:solidFill>
                  <a:srgbClr val="9C27B0"/>
                </a:solidFill>
              </a:rPr>
              <a:t>VTKDataSetReader</a:t>
            </a:r>
            <a:r>
              <a:rPr lang="en-US" sz="800" dirty="0">
                <a:solidFill>
                  <a:srgbClr val="37474F"/>
                </a:solidFill>
              </a:rPr>
              <a:t> reader(input);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cont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>
                <a:solidFill>
                  <a:srgbClr val="9C27B0"/>
                </a:solidFill>
              </a:rPr>
              <a:t>DataSet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 err="1">
                <a:solidFill>
                  <a:srgbClr val="37474F"/>
                </a:solidFill>
              </a:rPr>
              <a:t>ds_from_file</a:t>
            </a:r>
            <a:r>
              <a:rPr lang="en-US" sz="800" dirty="0">
                <a:solidFill>
                  <a:srgbClr val="37474F"/>
                </a:solidFill>
              </a:rPr>
              <a:t> = </a:t>
            </a:r>
            <a:r>
              <a:rPr lang="en-US" sz="800" dirty="0" err="1">
                <a:solidFill>
                  <a:srgbClr val="37474F"/>
                </a:solidFill>
              </a:rPr>
              <a:t>reader.</a:t>
            </a:r>
            <a:r>
              <a:rPr lang="en-US" sz="800" dirty="0" err="1">
                <a:solidFill>
                  <a:srgbClr val="9C27B0"/>
                </a:solidFill>
              </a:rPr>
              <a:t>ReadDataSet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Creating Actor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cont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9C27B0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 err="1">
                <a:solidFill>
                  <a:srgbClr val="37474F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viridis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Actor</a:t>
            </a:r>
            <a:r>
              <a:rPr lang="en-US" sz="800" dirty="0">
                <a:solidFill>
                  <a:srgbClr val="37474F"/>
                </a:solidFill>
              </a:rPr>
              <a:t> actor(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GetCellSet</a:t>
            </a:r>
            <a:r>
              <a:rPr lang="en-US" sz="8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                                              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GetCoordinateSystem</a:t>
            </a:r>
            <a:r>
              <a:rPr lang="en-US" sz="8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                                              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GetField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"c1"</a:t>
            </a:r>
            <a:r>
              <a:rPr lang="en-US" sz="800" dirty="0">
                <a:solidFill>
                  <a:srgbClr val="37474F"/>
                </a:solidFill>
              </a:rPr>
              <a:t>), </a:t>
            </a:r>
            <a:r>
              <a:rPr lang="en-US" sz="800" dirty="0" err="1">
                <a:solidFill>
                  <a:srgbClr val="37474F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  // Creating Scene and adding Actor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Scene</a:t>
            </a:r>
            <a:r>
              <a:rPr lang="en-US" sz="800" dirty="0">
                <a:solidFill>
                  <a:srgbClr val="37474F"/>
                </a:solidFill>
              </a:rPr>
              <a:t> scene;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scene.</a:t>
            </a:r>
            <a:r>
              <a:rPr lang="en-US" sz="800" dirty="0" err="1">
                <a:solidFill>
                  <a:srgbClr val="9C27B0"/>
                </a:solidFill>
              </a:rPr>
              <a:t>AddActor</a:t>
            </a:r>
            <a:r>
              <a:rPr lang="en-US" sz="800" dirty="0">
                <a:solidFill>
                  <a:srgbClr val="37474F"/>
                </a:solidFill>
              </a:rPr>
              <a:t>(actor);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Creating and initializing the View using the Canvas, Ray Tracer Mappers,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and Scene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</a:rPr>
              <a:t>MapperRayTracer</a:t>
            </a:r>
            <a:r>
              <a:rPr lang="en-US" sz="800" dirty="0">
                <a:solidFill>
                  <a:srgbClr val="37474F"/>
                </a:solidFill>
              </a:rPr>
              <a:t> mapper;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</a:rPr>
              <a:t>CanvasRayTracer</a:t>
            </a:r>
            <a:r>
              <a:rPr lang="en-US" sz="800" dirty="0">
                <a:solidFill>
                  <a:srgbClr val="37474F"/>
                </a:solidFill>
              </a:rPr>
              <a:t> canvas(</a:t>
            </a:r>
            <a:r>
              <a:rPr lang="en-US" sz="800" dirty="0">
                <a:solidFill>
                  <a:srgbClr val="C53929"/>
                </a:solidFill>
              </a:rPr>
              <a:t>1920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1080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View3D</a:t>
            </a:r>
            <a:r>
              <a:rPr lang="en-US" sz="800" dirty="0">
                <a:solidFill>
                  <a:srgbClr val="37474F"/>
                </a:solidFill>
              </a:rPr>
              <a:t> view(scene, mapper, canvas);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Initialize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Setting the background and foreground colors; optional.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SetBackgroundColor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SetForegroundColor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Painting View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Paint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Saving View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SaveAs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BasicRendering.ppm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); 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3F51B5"/>
                </a:solidFill>
              </a:rPr>
              <a:t>return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C53929"/>
                </a:solidFill>
              </a:rPr>
              <a:t>0</a:t>
            </a:r>
            <a:r>
              <a:rPr lang="en-US" sz="800" dirty="0">
                <a:solidFill>
                  <a:srgbClr val="37474F"/>
                </a:solidFill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</a:rPr>
              <a:t>} </a:t>
            </a:r>
            <a:endParaRPr lang="en-US" sz="800" dirty="0"/>
          </a:p>
        </p:txBody>
      </p:sp>
      <p:sp>
        <p:nvSpPr>
          <p:cNvPr id="8" name="Google Shape;78;p12">
            <a:extLst>
              <a:ext uri="{FF2B5EF4-FFF2-40B4-BE49-F238E27FC236}">
                <a16:creationId xmlns:a16="http://schemas.microsoft.com/office/drawing/2014/main" id="{8C959855-C7F9-5144-AC6E-75FCEC5C7E68}"/>
              </a:ext>
            </a:extLst>
          </p:cNvPr>
          <p:cNvSpPr txBox="1"/>
          <p:nvPr/>
        </p:nvSpPr>
        <p:spPr>
          <a:xfrm>
            <a:off x="4760716" y="1575760"/>
            <a:ext cx="6601000" cy="370648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00FF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 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// Loading .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File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const char *input = "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kitchen.vtk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";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io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::reader::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VTKDataSetReader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reader(input);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cont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::DataSet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ds_from_file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=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reader.ReadDataSet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();</a:t>
            </a:r>
          </a:p>
          <a:p>
            <a:endParaRPr lang="en-US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// Creating Actor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cont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ColorTable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colorTable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("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viridis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");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::rendering::Actor actor(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ds_from_file.GetCellSet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(),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                 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ds_from_file.GetCoordinateSystem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(),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                 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ds_from_file.GetField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("c1"),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colorTable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);</a:t>
            </a:r>
          </a:p>
          <a:p>
            <a:endParaRPr lang="en-US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rgbClr val="D81B60"/>
                </a:solidFill>
              </a:rPr>
              <a:t>  // Creating Scene and adding Actor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Scene</a:t>
            </a:r>
            <a:r>
              <a:rPr lang="en-US" sz="1600" dirty="0">
                <a:solidFill>
                  <a:srgbClr val="37474F"/>
                </a:solidFill>
              </a:rPr>
              <a:t> scene;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scene.</a:t>
            </a:r>
            <a:r>
              <a:rPr lang="en-US" sz="1600" dirty="0" err="1">
                <a:solidFill>
                  <a:srgbClr val="9C27B0"/>
                </a:solidFill>
              </a:rPr>
              <a:t>AddActor</a:t>
            </a:r>
            <a:r>
              <a:rPr lang="en-US" sz="1600" dirty="0">
                <a:solidFill>
                  <a:srgbClr val="37474F"/>
                </a:solidFill>
              </a:rPr>
              <a:t>(actor);</a:t>
            </a:r>
          </a:p>
          <a:p>
            <a:endParaRPr lang="en-US" sz="1600" dirty="0">
              <a:solidFill>
                <a:srgbClr val="37474F"/>
              </a:solidFill>
            </a:endParaRPr>
          </a:p>
          <a:p>
            <a:endParaRPr lang="en-US" sz="1600" dirty="0">
              <a:solidFill>
                <a:srgbClr val="37474F"/>
              </a:solidFill>
            </a:endParaRPr>
          </a:p>
          <a:p>
            <a:endParaRPr lang="en-US" sz="1600" dirty="0">
              <a:solidFill>
                <a:srgbClr val="37474F"/>
              </a:solidFill>
            </a:endParaRPr>
          </a:p>
        </p:txBody>
      </p:sp>
      <p:cxnSp>
        <p:nvCxnSpPr>
          <p:cNvPr id="9" name="Google Shape;79;p12">
            <a:extLst>
              <a:ext uri="{FF2B5EF4-FFF2-40B4-BE49-F238E27FC236}">
                <a16:creationId xmlns:a16="http://schemas.microsoft.com/office/drawing/2014/main" id="{1059F66E-11EA-C344-B401-B7CA785D1E18}"/>
              </a:ext>
            </a:extLst>
          </p:cNvPr>
          <p:cNvCxnSpPr>
            <a:cxnSpLocks/>
          </p:cNvCxnSpPr>
          <p:nvPr/>
        </p:nvCxnSpPr>
        <p:spPr>
          <a:xfrm flipV="1">
            <a:off x="518160" y="1575760"/>
            <a:ext cx="4242556" cy="9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80;p12">
            <a:extLst>
              <a:ext uri="{FF2B5EF4-FFF2-40B4-BE49-F238E27FC236}">
                <a16:creationId xmlns:a16="http://schemas.microsoft.com/office/drawing/2014/main" id="{D12AD34C-ACE1-3F4D-8B4F-EF0863D433B7}"/>
              </a:ext>
            </a:extLst>
          </p:cNvPr>
          <p:cNvCxnSpPr>
            <a:cxnSpLocks/>
          </p:cNvCxnSpPr>
          <p:nvPr/>
        </p:nvCxnSpPr>
        <p:spPr>
          <a:xfrm>
            <a:off x="518160" y="4135120"/>
            <a:ext cx="4242556" cy="11471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216385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Actors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Scenes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Canvas</a:t>
            </a:r>
            <a:endParaRPr sz="3000" dirty="0">
              <a:solidFill>
                <a:srgbClr val="FF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View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22237919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ECP 171103 final">
      <a:dk1>
        <a:sysClr val="windowText" lastClr="000000"/>
      </a:dk1>
      <a:lt1>
        <a:sysClr val="window" lastClr="FFFFFF"/>
      </a:lt1>
      <a:dk2>
        <a:srgbClr val="266093"/>
      </a:dk2>
      <a:lt2>
        <a:srgbClr val="FFFFFF"/>
      </a:lt2>
      <a:accent1>
        <a:srgbClr val="2A75BB"/>
      </a:accent1>
      <a:accent2>
        <a:srgbClr val="84B641"/>
      </a:accent2>
      <a:accent3>
        <a:srgbClr val="43B1E5"/>
      </a:accent3>
      <a:accent4>
        <a:srgbClr val="D13940"/>
      </a:accent4>
      <a:accent5>
        <a:srgbClr val="C39C2F"/>
      </a:accent5>
      <a:accent6>
        <a:srgbClr val="7F7F7F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a:spPr>
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dirty="0">
            <a:solidFill>
              <a:schemeClr val="bg1"/>
            </a:solidFill>
          </a:defRPr>
        </a:defPPr>
      </a:lstStyle>
    </a:spDef>
    <a:txDef>
      <a:spPr>
        <a:noFill/>
      </a:spPr>
      <a:bodyPr wrap="square" lIns="118872" tIns="91440" rIns="118872" bIns="91440" rtlCol="0" anchor="ctr" anchorCtr="0">
        <a:spAutoFit/>
      </a:bodyPr>
      <a:lstStyle>
        <a:defPPr algn="l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CP_PowerPointTemplate-v1.0_20171106" id="{82BFD86B-8FF4-4B2C-AD68-5655622D7E2C}" vid="{C92328A0-5FA1-40E2-AE72-E588ED49ADDA}"/>
    </a:ext>
  </a:extLst>
</a:theme>
</file>

<file path=ppt/theme/theme2.xml><?xml version="1.0" encoding="utf-8"?>
<a:theme xmlns:a="http://schemas.openxmlformats.org/drawingml/2006/main" name="1_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3_Presentations (Wide Screen)">
  <a:themeElements>
    <a:clrScheme name="ECP 171103 final">
      <a:dk1>
        <a:sysClr val="windowText" lastClr="000000"/>
      </a:dk1>
      <a:lt1>
        <a:sysClr val="window" lastClr="FFFFFF"/>
      </a:lt1>
      <a:dk2>
        <a:srgbClr val="266093"/>
      </a:dk2>
      <a:lt2>
        <a:srgbClr val="FFFFFF"/>
      </a:lt2>
      <a:accent1>
        <a:srgbClr val="2A75BB"/>
      </a:accent1>
      <a:accent2>
        <a:srgbClr val="84B641"/>
      </a:accent2>
      <a:accent3>
        <a:srgbClr val="43B1E5"/>
      </a:accent3>
      <a:accent4>
        <a:srgbClr val="D13940"/>
      </a:accent4>
      <a:accent5>
        <a:srgbClr val="C39C2F"/>
      </a:accent5>
      <a:accent6>
        <a:srgbClr val="7F7F7F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a:spPr>
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dirty="0">
            <a:solidFill>
              <a:schemeClr val="bg1"/>
            </a:solidFill>
          </a:defRPr>
        </a:defPPr>
      </a:lstStyle>
    </a:spDef>
    <a:txDef>
      <a:spPr>
        <a:noFill/>
      </a:spPr>
      <a:bodyPr wrap="square" lIns="118872" tIns="91440" rIns="118872" bIns="91440" rtlCol="0" anchor="ctr" anchorCtr="0">
        <a:spAutoFit/>
      </a:bodyPr>
      <a:lstStyle>
        <a:defPPr algn="l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CP_PowerPointTemplate-v1.0_20171106" id="{82BFD86B-8FF4-4B2C-AD68-5655622D7E2C}" vid="{C92328A0-5FA1-40E2-AE72-E588ED49ADD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5464437F680748A68B85EB6594EA7D" ma:contentTypeVersion="0" ma:contentTypeDescription="Create a new document." ma:contentTypeScope="" ma:versionID="fe3f4dd58d5914c51cfc6deaa8ad845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0EC660-24D0-43A0-AE5E-E274115E726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8DB7DEB-074E-4EE8-9B6E-FD27732310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ECP_PowerPoint_Template-v1.0_20171106</Template>
  <TotalTime>39999</TotalTime>
  <Words>17631</Words>
  <Application>Microsoft Macintosh PowerPoint</Application>
  <PresentationFormat>Custom</PresentationFormat>
  <Paragraphs>3365</Paragraphs>
  <Slides>263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263</vt:i4>
      </vt:variant>
    </vt:vector>
  </HeadingPairs>
  <TitlesOfParts>
    <vt:vector size="280" baseType="lpstr">
      <vt:lpstr>Andale Mono</vt:lpstr>
      <vt:lpstr>Arial</vt:lpstr>
      <vt:lpstr>Arial Black</vt:lpstr>
      <vt:lpstr>Arial Narrow</vt:lpstr>
      <vt:lpstr>Calibri</vt:lpstr>
      <vt:lpstr>Consolas</vt:lpstr>
      <vt:lpstr>Courier</vt:lpstr>
      <vt:lpstr>Courier New</vt:lpstr>
      <vt:lpstr>Helvetica</vt:lpstr>
      <vt:lpstr>Mangal</vt:lpstr>
      <vt:lpstr>Roboto Mono</vt:lpstr>
      <vt:lpstr>Symbol</vt:lpstr>
      <vt:lpstr>Wingdings</vt:lpstr>
      <vt:lpstr>Presentations (Wide Screen)</vt:lpstr>
      <vt:lpstr>1_Presentations (Wide Screen)</vt:lpstr>
      <vt:lpstr>2_Presentations (Wide Screen)</vt:lpstr>
      <vt:lpstr>3_Presentations (Wide Screen)</vt:lpstr>
      <vt:lpstr>A ToolKit for Scientific Visualization on Many-Core Processors</vt:lpstr>
      <vt:lpstr>Tutorial Presenters</vt:lpstr>
      <vt:lpstr>VTK-m: the ‘m’ is for many-core</vt:lpstr>
      <vt:lpstr>PowerPoint Presentation</vt:lpstr>
      <vt:lpstr>PowerPoint Presentation</vt:lpstr>
      <vt:lpstr>PowerPoint Presentation</vt:lpstr>
      <vt:lpstr>VTK-m’s main thrust: a write-once-run-everywhere framework</vt:lpstr>
      <vt:lpstr>Tutorial Purpose</vt:lpstr>
      <vt:lpstr>Tutorial Schedule</vt:lpstr>
      <vt:lpstr>Tutorial Schedule</vt:lpstr>
      <vt:lpstr>Software Install</vt:lpstr>
      <vt:lpstr>Download &amp; build VTK-m</vt:lpstr>
      <vt:lpstr>Build example code, run first project</vt:lpstr>
      <vt:lpstr>Download Virtual Box image </vt:lpstr>
      <vt:lpstr>VTK-m: Project Overview</vt:lpstr>
      <vt:lpstr>Big Picture</vt:lpstr>
      <vt:lpstr>VTK-m Use Cases / Benefits</vt:lpstr>
      <vt:lpstr>VTK-m Use Cases</vt:lpstr>
      <vt:lpstr>VTK-m Benefits – Users and Developers</vt:lpstr>
      <vt:lpstr>VTK-m benefits: significant investment in many-core performance</vt:lpstr>
      <vt:lpstr>VTK-m benefit: heavy investment in software engineering --- revision control, documentation, testing, etc.</vt:lpstr>
      <vt:lpstr>VTK-m Developer Benefits: During Algorithm Development</vt:lpstr>
      <vt:lpstr>PowerPoint Presentation</vt:lpstr>
      <vt:lpstr>VTK-m Benefits: After Developing an Algorithm</vt:lpstr>
      <vt:lpstr>How VTK-m fits into current visualization software</vt:lpstr>
      <vt:lpstr>PowerPoint Presentation</vt:lpstr>
      <vt:lpstr>PowerPoint Presentation</vt:lpstr>
      <vt:lpstr>In ParaView</vt:lpstr>
      <vt:lpstr>PowerPoint Presentation</vt:lpstr>
      <vt:lpstr>In VisIt</vt:lpstr>
      <vt:lpstr>PowerPoint Presentation</vt:lpstr>
      <vt:lpstr>VTK-m is a critical part of USA Department of Energy visualization strategy</vt:lpstr>
      <vt:lpstr>VTK-m: Quick Project Overview</vt:lpstr>
      <vt:lpstr>Design of VTK-m</vt:lpstr>
      <vt:lpstr>Control Environment</vt:lpstr>
      <vt:lpstr>Execution Environment</vt:lpstr>
      <vt:lpstr>Bridges between control and execution environments</vt:lpstr>
      <vt:lpstr>PowerPoint Presentation</vt:lpstr>
      <vt:lpstr>Tutorial Schedule</vt:lpstr>
      <vt:lpstr>Our first program: tut_io.cxx</vt:lpstr>
      <vt:lpstr>PowerPoint Presentation</vt:lpstr>
      <vt:lpstr>Our first program: tut_io.cxx</vt:lpstr>
      <vt:lpstr>Organization of header files</vt:lpstr>
      <vt:lpstr>Our first program: tut_io.cxx</vt:lpstr>
      <vt:lpstr>VTK-m namespaces</vt:lpstr>
      <vt:lpstr>VTK-m namespaces</vt:lpstr>
      <vt:lpstr>Our first program: tut_io.cxx</vt:lpstr>
      <vt:lpstr>VTK-m Data Model</vt:lpstr>
      <vt:lpstr>3 Fundamental Concepts for vtkm::cont::DataSet</vt:lpstr>
      <vt:lpstr>3 Fundamental Concepts for vtkm::cont::DataSet</vt:lpstr>
      <vt:lpstr>Types of Cell Sets (1/2): Structured Cell Sets</vt:lpstr>
      <vt:lpstr>Types of Cell Sets (2.1/2.2.): Explicit Cell Sets</vt:lpstr>
      <vt:lpstr>Types of Cell Sets (2.2/2.2): Explicit Cell Sets – cell types</vt:lpstr>
      <vt:lpstr>3 Fundamental Concepts for vtkm::cont::DataSet</vt:lpstr>
      <vt:lpstr>Fields</vt:lpstr>
      <vt:lpstr>3 Fundamental Concepts for vtkm::cont::DataSet</vt:lpstr>
      <vt:lpstr>Coordinate Systems</vt:lpstr>
      <vt:lpstr>How many of each type for a single vtkm::cont::DataSet?</vt:lpstr>
      <vt:lpstr>3 Fundamental Concepts for vtkm::cont::DataSet</vt:lpstr>
      <vt:lpstr>Creating VTK-m Data Sets (vtkm::cont::DataSet)</vt:lpstr>
      <vt:lpstr>Creating VTK-m Data Sets (vtkm::cont::DataSet)</vt:lpstr>
      <vt:lpstr>Creating Uniform Data Set: Zero Origin, Unit Spacing</vt:lpstr>
      <vt:lpstr>Creating Uniform Data Set: Non-Zero Origin, Custom Spacing  </vt:lpstr>
      <vt:lpstr>PowerPoint Presentation</vt:lpstr>
      <vt:lpstr>PowerPoint Presentation</vt:lpstr>
      <vt:lpstr>PowerPoint Presentation</vt:lpstr>
      <vt:lpstr>PowerPoint Presentation</vt:lpstr>
      <vt:lpstr>Creating VTK-m Data Sets (vtkm::cont::DataSet)</vt:lpstr>
      <vt:lpstr>Creating a Rectilinear Data Set</vt:lpstr>
      <vt:lpstr>Creating a Rectilinear Data Set</vt:lpstr>
      <vt:lpstr>Create and Add Fields to Data Set</vt:lpstr>
      <vt:lpstr>Creating VTK-m Data Sets (vtkm::cont::DataSet)</vt:lpstr>
      <vt:lpstr>Create Unstructured Grids With vtkm::cont::          DataSetBuilderExplicit </vt:lpstr>
      <vt:lpstr>VTK-m Filters</vt:lpstr>
      <vt:lpstr>VTK-m Filters</vt:lpstr>
      <vt:lpstr>Our second program: tut_mc.cxx</vt:lpstr>
      <vt:lpstr>kitchen.vtk contains many fields Each of these fields was interpolated onto the isosurface</vt:lpstr>
      <vt:lpstr>Each filter has many attributes, which can be set by calling methods before Execute()</vt:lpstr>
      <vt:lpstr>Each filter has many attributes, which can be set by calling methods before Execute()</vt:lpstr>
      <vt:lpstr>Each filter has many attributes, which can be set by calling methods before Execute()</vt:lpstr>
      <vt:lpstr>User’s Guide has extensive  documentation</vt:lpstr>
      <vt:lpstr>Contents of User’s Guide: Passing Fields (1/3)</vt:lpstr>
      <vt:lpstr>Contents of User’s Guide: Passing Fields (2/3)</vt:lpstr>
      <vt:lpstr>Contents of User’s Guide: Passing Fields (3/3)</vt:lpstr>
      <vt:lpstr>Our third program: tut_mc_2fields.cxx</vt:lpstr>
      <vt:lpstr>PowerPoint Presentation</vt:lpstr>
      <vt:lpstr>Our fourth program: tut_mc_2filters.cxx</vt:lpstr>
      <vt:lpstr>Filters available in VTK-m</vt:lpstr>
      <vt:lpstr>Rendering</vt:lpstr>
      <vt:lpstr>“Hello World” for Rendering</vt:lpstr>
      <vt:lpstr>Rendering</vt:lpstr>
      <vt:lpstr>Rendering</vt:lpstr>
      <vt:lpstr>Rendering - Actors</vt:lpstr>
      <vt:lpstr>Rendering - Actors</vt:lpstr>
      <vt:lpstr>Rendering - Actors</vt:lpstr>
      <vt:lpstr>Rendering</vt:lpstr>
      <vt:lpstr>Rendering – Scenes: a container for actors </vt:lpstr>
      <vt:lpstr>Rendering - Scenes</vt:lpstr>
      <vt:lpstr>Rendering</vt:lpstr>
      <vt:lpstr>Rendering - Canvas*  *CanvasRayTracer is the subclass name used for Ray Tracing based visualizations</vt:lpstr>
      <vt:lpstr>Rendering - Canvas</vt:lpstr>
      <vt:lpstr>Rendering</vt:lpstr>
      <vt:lpstr>Rendering - View</vt:lpstr>
      <vt:lpstr>Rendering - View</vt:lpstr>
      <vt:lpstr>Rendering - View</vt:lpstr>
      <vt:lpstr>Rendering - View</vt:lpstr>
      <vt:lpstr>Rendering - View</vt:lpstr>
      <vt:lpstr>Rendering - Result</vt:lpstr>
      <vt:lpstr>Advanced Topics in the Control Environment</vt:lpstr>
      <vt:lpstr>Advanced Topics in Control Environment</vt:lpstr>
      <vt:lpstr>Advanced Topics in Control Environment</vt:lpstr>
      <vt:lpstr>Initialize (1/3)</vt:lpstr>
      <vt:lpstr>Initialize (2/3): InitializeOptions / InitializeResult</vt:lpstr>
      <vt:lpstr>Initialize (3/3): Example</vt:lpstr>
      <vt:lpstr>Advanced Topics in Control Environment</vt:lpstr>
      <vt:lpstr>Error handling occurs via C++ exception handling</vt:lpstr>
      <vt:lpstr>Advanced Topics in Control Environment</vt:lpstr>
      <vt:lpstr>Logging: tut_logging.cxx VTKM_LOG_F/VTKM_LOG_S: macros for adding log statements</vt:lpstr>
      <vt:lpstr>Logging: tut_logging.cxx VTKM_LOG_F/VTKM_LOG_S: macros for adding log statements</vt:lpstr>
      <vt:lpstr>Advanced Topics in Control Environment</vt:lpstr>
      <vt:lpstr>Timers</vt:lpstr>
      <vt:lpstr>Advanced Topics in Control Environment</vt:lpstr>
      <vt:lpstr>Device Example</vt:lpstr>
      <vt:lpstr>Ways to specify the execution device</vt:lpstr>
      <vt:lpstr>Specify the device for ALL operations</vt:lpstr>
      <vt:lpstr>Specify the GPU for an operation</vt:lpstr>
      <vt:lpstr>Specify OpenMP on the CPU for an operation</vt:lpstr>
      <vt:lpstr>Specify Serial CPU for an operation</vt:lpstr>
      <vt:lpstr>Use multiple devices</vt:lpstr>
      <vt:lpstr>Use multiple devices at the same time</vt:lpstr>
      <vt:lpstr>Particle Advection: Foundational algorithm for flow visualization</vt:lpstr>
      <vt:lpstr>Streamline Example</vt:lpstr>
      <vt:lpstr>Streamline Example</vt:lpstr>
      <vt:lpstr>Live Demo on Summit</vt:lpstr>
      <vt:lpstr>Tutorial Schedule</vt:lpstr>
      <vt:lpstr>Tutorial Schedule</vt:lpstr>
      <vt:lpstr>Design of VTK-m (SLIDE REPEAT)</vt:lpstr>
      <vt:lpstr>Execution Environment (SLIDE REPEAT)</vt:lpstr>
      <vt:lpstr>Typical pattern for developing code </vt:lpstr>
      <vt:lpstr>Let’s start with a very simple example</vt:lpstr>
      <vt:lpstr>What is the map pattern?</vt:lpstr>
      <vt:lpstr>Worklet for Map: Plus</vt:lpstr>
      <vt:lpstr>Invoking Map Parallel Pattern With Plus Worklet (Notional)</vt:lpstr>
      <vt:lpstr>Invoking Map Parallel Pattern With Plus Worklet (Notional)</vt:lpstr>
      <vt:lpstr>What is a worklet? (1/2)</vt:lpstr>
      <vt:lpstr>What is a worklet? (2/2)</vt:lpstr>
      <vt:lpstr>How do worklets become usable code in VTK-m? (1/3) </vt:lpstr>
      <vt:lpstr>How do worklets become usable code in VTK-m? (2/3)</vt:lpstr>
      <vt:lpstr>How do worklets become usable code in VTK-m? (3/3)</vt:lpstr>
      <vt:lpstr>Array Handles</vt:lpstr>
      <vt:lpstr>What are the parallel patterns?</vt:lpstr>
      <vt:lpstr>VTK-m Parallel Pattern: Map Field</vt:lpstr>
      <vt:lpstr>VTK-m Parallel Pattern: Visit Point With Cells</vt:lpstr>
      <vt:lpstr>VTK-m Parallel Pattern: Visit Point With Cells</vt:lpstr>
      <vt:lpstr>VTK-m Parallel Pattern: Visit Cell With Points </vt:lpstr>
      <vt:lpstr>VTK-m Parallel Pattern: Visit Cell With Points </vt:lpstr>
      <vt:lpstr>Tutorial Schedule</vt:lpstr>
      <vt:lpstr>New filter that calculates magnitude of a vector field</vt:lpstr>
      <vt:lpstr>New filter that calculates magnitude of a vector field</vt:lpstr>
      <vt:lpstr>3 components to developing a worklet</vt:lpstr>
      <vt:lpstr>3 components to developing a worklet</vt:lpstr>
      <vt:lpstr>Worklet development: decide what parallel pattern to use</vt:lpstr>
      <vt:lpstr>3 components to developing a worklet</vt:lpstr>
      <vt:lpstr>Worklet development: defining code for your operation</vt:lpstr>
      <vt:lpstr>PowerPoint Presentation</vt:lpstr>
      <vt:lpstr>VTKM_EXEC, VTKM_CONT, VTKM_EXEC_CONT</vt:lpstr>
      <vt:lpstr>3 components to developing a worklet</vt:lpstr>
      <vt:lpstr>Worklet development:           providing hints to VTK-m for how your worklet will run</vt:lpstr>
      <vt:lpstr>Worklet Example: Putting It All Together</vt:lpstr>
      <vt:lpstr>New filter that calculates magnitude of a vector field</vt:lpstr>
      <vt:lpstr>PowerPoint Presentation</vt:lpstr>
      <vt:lpstr>PowerPoint Presentation</vt:lpstr>
      <vt:lpstr>PowerPoint Presentation</vt:lpstr>
      <vt:lpstr>Array Handles in VTK-m</vt:lpstr>
      <vt:lpstr>PowerPoint Presentation</vt:lpstr>
      <vt:lpstr>PowerPoint Presentation</vt:lpstr>
      <vt:lpstr>New filter that calculates magnitude of a vector field</vt:lpstr>
      <vt:lpstr>PowerPoint Presentation</vt:lpstr>
      <vt:lpstr>Hands-On #1</vt:lpstr>
      <vt:lpstr>Tutorial Schedule</vt:lpstr>
      <vt:lpstr>More Advanced Algorithm #1 </vt:lpstr>
      <vt:lpstr>Motivating Example: Average Point Data to Cells</vt:lpstr>
      <vt:lpstr>Motivating Example: Average Point Data to Cells</vt:lpstr>
      <vt:lpstr>Motivating Example: Average Point Data to Cells</vt:lpstr>
      <vt:lpstr>To follow along…</vt:lpstr>
      <vt:lpstr>PowerPoint Presentation</vt:lpstr>
      <vt:lpstr>PowerPoint Presentation</vt:lpstr>
      <vt:lpstr>PowerPoint Presentation</vt:lpstr>
      <vt:lpstr>VTK-m Parallel Pattern: Visit Cells with Points</vt:lpstr>
      <vt:lpstr>VTK-m Parallel Pattern: Visit Cells with Points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assignment for you: convert cell data to point data</vt:lpstr>
      <vt:lpstr>PowerPoint Presentation</vt:lpstr>
      <vt:lpstr>PowerPoint Presentation</vt:lpstr>
      <vt:lpstr>PowerPoint Presentation</vt:lpstr>
      <vt:lpstr>More Advanced Algorithm #2 </vt:lpstr>
      <vt:lpstr>Motivating Example: Extract Edges</vt:lpstr>
      <vt:lpstr>To follow along…</vt:lpstr>
      <vt:lpstr>Pseudocode</vt:lpstr>
      <vt:lpstr>Pseudocode</vt:lpstr>
      <vt:lpstr>Pseudocode</vt:lpstr>
      <vt:lpstr>Pseudocode</vt:lpstr>
      <vt:lpstr>Pseudocode</vt:lpstr>
      <vt:lpstr>Pseudocode</vt:lpstr>
      <vt:lpstr>Record number of edges in each cell</vt:lpstr>
      <vt:lpstr>Record number of edges in each cell</vt:lpstr>
      <vt:lpstr>Record number of edges in each cell</vt:lpstr>
      <vt:lpstr>Record number of edges in each cell</vt:lpstr>
      <vt:lpstr>Pseudocode</vt:lpstr>
      <vt:lpstr>Pseudocode</vt:lpstr>
      <vt:lpstr>Write Edges</vt:lpstr>
      <vt:lpstr>Write Edges</vt:lpstr>
      <vt:lpstr>Scheduling with No Scatter (1 input to 1 output)</vt:lpstr>
      <vt:lpstr>Scheduling with a Count Scatter</vt:lpstr>
      <vt:lpstr>Scheduling with a Count Scatter</vt:lpstr>
      <vt:lpstr>Scheduling with a Count Scatter</vt:lpstr>
      <vt:lpstr>Scheduling with a Count Scatter</vt:lpstr>
      <vt:lpstr>VTK-m Parallel Pattern: Visit Cells with Points</vt:lpstr>
      <vt:lpstr>Using Count Scatter to Visit Cell Edges</vt:lpstr>
      <vt:lpstr>Using Count Scatter to Visit Cell Edges</vt:lpstr>
      <vt:lpstr>Using Count Scatter to Visit Cell Edges</vt:lpstr>
      <vt:lpstr>Using Count Scatter to Visit Cell Edges</vt:lpstr>
      <vt:lpstr>Using Count Scatter to Visit Cell Edges</vt:lpstr>
      <vt:lpstr>Write Edges</vt:lpstr>
      <vt:lpstr>Write Edges</vt:lpstr>
      <vt:lpstr>PowerPoint Presentation</vt:lpstr>
      <vt:lpstr>PowerPoint Presentation</vt:lpstr>
      <vt:lpstr>Setting up the Scatter (in the Filter)</vt:lpstr>
      <vt:lpstr>Setting up the Scatter (in the Filter)</vt:lpstr>
      <vt:lpstr>Pseudocode</vt:lpstr>
      <vt:lpstr>Pseudocode</vt:lpstr>
      <vt:lpstr>Pseudocode</vt:lpstr>
      <vt:lpstr>Pseudocode</vt:lpstr>
      <vt:lpstr>Pseudocode</vt:lpstr>
      <vt:lpstr>Pseudocode</vt:lpstr>
      <vt:lpstr>Like items (such as edge identifiers) are grouped by Keys object</vt:lpstr>
      <vt:lpstr>Pseudocode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Converting Flat Connection Array to Id2 Array</vt:lpstr>
      <vt:lpstr>Use the Computed Connectivity to Build a CellSetSingleType</vt:lpstr>
      <vt:lpstr>Tutorial Schedule</vt:lpstr>
      <vt:lpstr>Q&amp;A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of Exascale Computing</dc:title>
  <dc:creator>Hank Chidls</dc:creator>
  <cp:lastModifiedBy>Microsoft Office User</cp:lastModifiedBy>
  <cp:revision>231</cp:revision>
  <cp:lastPrinted>2017-11-02T18:35:01Z</cp:lastPrinted>
  <dcterms:created xsi:type="dcterms:W3CDTF">2018-12-26T23:30:49Z</dcterms:created>
  <dcterms:modified xsi:type="dcterms:W3CDTF">2019-10-20T03:07:33Z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0x010100565464437F680748A68B85EB6594EA7D</vt:lpwstr>
  </property>
</Properties>
</file>