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8" r:id="rId3"/>
    <p:sldId id="263" r:id="rId4"/>
    <p:sldId id="300" r:id="rId5"/>
    <p:sldId id="302" r:id="rId6"/>
    <p:sldId id="327" r:id="rId7"/>
    <p:sldId id="326" r:id="rId8"/>
    <p:sldId id="320" r:id="rId9"/>
    <p:sldId id="337" r:id="rId10"/>
    <p:sldId id="338" r:id="rId11"/>
    <p:sldId id="339" r:id="rId12"/>
    <p:sldId id="268" r:id="rId13"/>
    <p:sldId id="316" r:id="rId14"/>
    <p:sldId id="317" r:id="rId15"/>
    <p:sldId id="304" r:id="rId16"/>
    <p:sldId id="319" r:id="rId17"/>
    <p:sldId id="324" r:id="rId18"/>
    <p:sldId id="277" r:id="rId19"/>
    <p:sldId id="306" r:id="rId20"/>
    <p:sldId id="272" r:id="rId21"/>
    <p:sldId id="281" r:id="rId22"/>
    <p:sldId id="325" r:id="rId23"/>
    <p:sldId id="289" r:id="rId24"/>
    <p:sldId id="284" r:id="rId25"/>
    <p:sldId id="322" r:id="rId26"/>
    <p:sldId id="287" r:id="rId27"/>
    <p:sldId id="290" r:id="rId28"/>
    <p:sldId id="321" r:id="rId29"/>
    <p:sldId id="315" r:id="rId30"/>
    <p:sldId id="334" r:id="rId31"/>
    <p:sldId id="335" r:id="rId32"/>
    <p:sldId id="328" r:id="rId33"/>
    <p:sldId id="329" r:id="rId34"/>
    <p:sldId id="330" r:id="rId35"/>
    <p:sldId id="331" r:id="rId36"/>
    <p:sldId id="332" r:id="rId37"/>
    <p:sldId id="333" r:id="rId38"/>
    <p:sldId id="308" r:id="rId39"/>
    <p:sldId id="313" r:id="rId40"/>
    <p:sldId id="314" r:id="rId41"/>
    <p:sldId id="311" r:id="rId42"/>
    <p:sldId id="312" r:id="rId43"/>
    <p:sldId id="309" r:id="rId44"/>
    <p:sldId id="310" r:id="rId45"/>
    <p:sldId id="336"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F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5055" autoAdjust="0"/>
  </p:normalViewPr>
  <p:slideViewPr>
    <p:cSldViewPr snapToGrid="0" snapToObjects="1">
      <p:cViewPr>
        <p:scale>
          <a:sx n="115" d="100"/>
          <a:sy n="115" d="100"/>
        </p:scale>
        <p:origin x="-678"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Threshold</a:t>
            </a:r>
          </a:p>
        </c:rich>
      </c:tx>
      <c:layout/>
      <c:overlay val="0"/>
    </c:title>
    <c:autoTitleDeleted val="0"/>
    <c:plotArea>
      <c:layout/>
      <c:barChart>
        <c:barDir val="bar"/>
        <c:grouping val="clustered"/>
        <c:varyColors val="0"/>
        <c:ser>
          <c:idx val="0"/>
          <c:order val="0"/>
          <c:tx>
            <c:strRef>
              <c:f>Sheet1!$B$1</c:f>
              <c:strCache>
                <c:ptCount val="1"/>
                <c:pt idx="0">
                  <c:v>VTK Serial</c:v>
                </c:pt>
              </c:strCache>
            </c:strRef>
          </c:tx>
          <c:invertIfNegative val="0"/>
          <c:cat>
            <c:numRef>
              <c:f>Sheet1!$A$2</c:f>
              <c:numCache>
                <c:formatCode>General</c:formatCode>
                <c:ptCount val="1"/>
              </c:numCache>
            </c:numRef>
          </c:cat>
          <c:val>
            <c:numRef>
              <c:f>Sheet1!$B$2</c:f>
              <c:numCache>
                <c:formatCode>General</c:formatCode>
                <c:ptCount val="1"/>
                <c:pt idx="0">
                  <c:v>2.2999999999999998</c:v>
                </c:pt>
              </c:numCache>
            </c:numRef>
          </c:val>
        </c:ser>
        <c:ser>
          <c:idx val="1"/>
          <c:order val="1"/>
          <c:tx>
            <c:strRef>
              <c:f>Sheet1!$C$1</c:f>
              <c:strCache>
                <c:ptCount val="1"/>
                <c:pt idx="0">
                  <c:v>VTK-m Serial</c:v>
                </c:pt>
              </c:strCache>
            </c:strRef>
          </c:tx>
          <c:invertIfNegative val="0"/>
          <c:cat>
            <c:numRef>
              <c:f>Sheet1!$A$2</c:f>
              <c:numCache>
                <c:formatCode>General</c:formatCode>
                <c:ptCount val="1"/>
              </c:numCache>
            </c:numRef>
          </c:cat>
          <c:val>
            <c:numRef>
              <c:f>Sheet1!$C$2</c:f>
              <c:numCache>
                <c:formatCode>General</c:formatCode>
                <c:ptCount val="1"/>
                <c:pt idx="0">
                  <c:v>1.5</c:v>
                </c:pt>
              </c:numCache>
            </c:numRef>
          </c:val>
        </c:ser>
        <c:ser>
          <c:idx val="2"/>
          <c:order val="2"/>
          <c:tx>
            <c:strRef>
              <c:f>Sheet1!$D$1</c:f>
              <c:strCache>
                <c:ptCount val="1"/>
                <c:pt idx="0">
                  <c:v>VTK-m Cuda</c:v>
                </c:pt>
              </c:strCache>
            </c:strRef>
          </c:tx>
          <c:invertIfNegative val="0"/>
          <c:dLbls>
            <c:dLbl>
              <c:idx val="0"/>
              <c:layout/>
              <c:tx>
                <c:rich>
                  <a:bodyPr/>
                  <a:lstStyle/>
                  <a:p>
                    <a:r>
                      <a:rPr lang="en-US"/>
                      <a:t>VTK-m </a:t>
                    </a:r>
                    <a:r>
                      <a:rPr lang="en-US" smtClean="0"/>
                      <a:t>CUDA</a:t>
                    </a:r>
                    <a:endParaRPr lang="en-US" dirty="0"/>
                  </a:p>
                </c:rich>
              </c:tx>
              <c:dLblPos val="inEnd"/>
              <c:showLegendKey val="0"/>
              <c:showVal val="0"/>
              <c:showCatName val="0"/>
              <c:showSerName val="1"/>
              <c:showPercent val="0"/>
              <c:showBubbleSize val="0"/>
            </c:dLbl>
            <c:dLblPos val="inEnd"/>
            <c:showLegendKey val="0"/>
            <c:showVal val="0"/>
            <c:showCatName val="0"/>
            <c:showSerName val="1"/>
            <c:showPercent val="0"/>
            <c:showBubbleSize val="0"/>
            <c:showLeaderLines val="0"/>
          </c:dLbls>
          <c:cat>
            <c:numRef>
              <c:f>Sheet1!$A$2</c:f>
              <c:numCache>
                <c:formatCode>General</c:formatCode>
                <c:ptCount val="1"/>
              </c:numCache>
            </c:numRef>
          </c:cat>
          <c:val>
            <c:numRef>
              <c:f>Sheet1!$D$2</c:f>
              <c:numCache>
                <c:formatCode>General</c:formatCode>
                <c:ptCount val="1"/>
                <c:pt idx="0">
                  <c:v>0.4</c:v>
                </c:pt>
              </c:numCache>
            </c:numRef>
          </c:val>
        </c:ser>
        <c:dLbls>
          <c:dLblPos val="inEnd"/>
          <c:showLegendKey val="0"/>
          <c:showVal val="0"/>
          <c:showCatName val="0"/>
          <c:showSerName val="1"/>
          <c:showPercent val="0"/>
          <c:showBubbleSize val="0"/>
        </c:dLbls>
        <c:gapWidth val="150"/>
        <c:axId val="92894720"/>
        <c:axId val="92896256"/>
      </c:barChart>
      <c:catAx>
        <c:axId val="92894720"/>
        <c:scaling>
          <c:orientation val="minMax"/>
        </c:scaling>
        <c:delete val="0"/>
        <c:axPos val="l"/>
        <c:numFmt formatCode="General" sourceLinked="1"/>
        <c:majorTickMark val="out"/>
        <c:minorTickMark val="none"/>
        <c:tickLblPos val="nextTo"/>
        <c:crossAx val="92896256"/>
        <c:crosses val="autoZero"/>
        <c:auto val="1"/>
        <c:lblAlgn val="ctr"/>
        <c:lblOffset val="100"/>
        <c:noMultiLvlLbl val="0"/>
      </c:catAx>
      <c:valAx>
        <c:axId val="92896256"/>
        <c:scaling>
          <c:orientation val="minMax"/>
        </c:scaling>
        <c:delete val="0"/>
        <c:axPos val="b"/>
        <c:majorGridlines/>
        <c:numFmt formatCode="General" sourceLinked="1"/>
        <c:majorTickMark val="out"/>
        <c:minorTickMark val="none"/>
        <c:tickLblPos val="nextTo"/>
        <c:crossAx val="92894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Marching</a:t>
            </a:r>
            <a:r>
              <a:rPr lang="en-US" baseline="0" dirty="0" smtClean="0"/>
              <a:t> Cubes</a:t>
            </a:r>
          </a:p>
        </c:rich>
      </c:tx>
      <c:layout/>
      <c:overlay val="0"/>
    </c:title>
    <c:autoTitleDeleted val="0"/>
    <c:plotArea>
      <c:layout/>
      <c:barChart>
        <c:barDir val="bar"/>
        <c:grouping val="clustered"/>
        <c:varyColors val="0"/>
        <c:ser>
          <c:idx val="0"/>
          <c:order val="0"/>
          <c:tx>
            <c:strRef>
              <c:f>Sheet1!$B$1</c:f>
              <c:strCache>
                <c:ptCount val="1"/>
                <c:pt idx="0">
                  <c:v>VTK Serial</c:v>
                </c:pt>
              </c:strCache>
            </c:strRef>
          </c:tx>
          <c:invertIfNegative val="0"/>
          <c:cat>
            <c:numRef>
              <c:f>Sheet1!$A$2</c:f>
              <c:numCache>
                <c:formatCode>General</c:formatCode>
                <c:ptCount val="1"/>
              </c:numCache>
            </c:numRef>
          </c:cat>
          <c:val>
            <c:numRef>
              <c:f>Sheet1!$B$2</c:f>
              <c:numCache>
                <c:formatCode>General</c:formatCode>
                <c:ptCount val="1"/>
                <c:pt idx="0">
                  <c:v>1.47</c:v>
                </c:pt>
              </c:numCache>
            </c:numRef>
          </c:val>
        </c:ser>
        <c:ser>
          <c:idx val="1"/>
          <c:order val="1"/>
          <c:tx>
            <c:strRef>
              <c:f>Sheet1!$C$1</c:f>
              <c:strCache>
                <c:ptCount val="1"/>
                <c:pt idx="0">
                  <c:v>VTK-m Serial</c:v>
                </c:pt>
              </c:strCache>
            </c:strRef>
          </c:tx>
          <c:invertIfNegative val="0"/>
          <c:cat>
            <c:numRef>
              <c:f>Sheet1!$A$2</c:f>
              <c:numCache>
                <c:formatCode>General</c:formatCode>
                <c:ptCount val="1"/>
              </c:numCache>
            </c:numRef>
          </c:cat>
          <c:val>
            <c:numRef>
              <c:f>Sheet1!$C$2</c:f>
              <c:numCache>
                <c:formatCode>General</c:formatCode>
                <c:ptCount val="1"/>
                <c:pt idx="0">
                  <c:v>2.59</c:v>
                </c:pt>
              </c:numCache>
            </c:numRef>
          </c:val>
        </c:ser>
        <c:ser>
          <c:idx val="2"/>
          <c:order val="2"/>
          <c:tx>
            <c:strRef>
              <c:f>Sheet1!$D$1</c:f>
              <c:strCache>
                <c:ptCount val="1"/>
                <c:pt idx="0">
                  <c:v>VTK-m Cuda</c:v>
                </c:pt>
              </c:strCache>
            </c:strRef>
          </c:tx>
          <c:invertIfNegative val="0"/>
          <c:dLbls>
            <c:dLbl>
              <c:idx val="0"/>
              <c:layout>
                <c:manualLayout>
                  <c:x val="7.6993633207391825E-3"/>
                  <c:y val="-3.0798279273461316E-3"/>
                </c:manualLayout>
              </c:layout>
              <c:tx>
                <c:rich>
                  <a:bodyPr/>
                  <a:lstStyle/>
                  <a:p>
                    <a:r>
                      <a:rPr lang="en-US"/>
                      <a:t>VTK-m </a:t>
                    </a:r>
                    <a:r>
                      <a:rPr lang="en-US" smtClean="0"/>
                      <a:t>CUDA</a:t>
                    </a:r>
                    <a:endParaRPr lang="en-US" dirty="0"/>
                  </a:p>
                </c:rich>
              </c:tx>
              <c:dLblPos val="outEnd"/>
              <c:showLegendKey val="0"/>
              <c:showVal val="0"/>
              <c:showCatName val="0"/>
              <c:showSerName val="1"/>
              <c:showPercent val="0"/>
              <c:showBubbleSize val="0"/>
            </c:dLbl>
            <c:dLblPos val="inEnd"/>
            <c:showLegendKey val="0"/>
            <c:showVal val="0"/>
            <c:showCatName val="0"/>
            <c:showSerName val="1"/>
            <c:showPercent val="0"/>
            <c:showBubbleSize val="0"/>
            <c:showLeaderLines val="0"/>
          </c:dLbls>
          <c:cat>
            <c:numRef>
              <c:f>Sheet1!$A$2</c:f>
              <c:numCache>
                <c:formatCode>General</c:formatCode>
                <c:ptCount val="1"/>
              </c:numCache>
            </c:numRef>
          </c:cat>
          <c:val>
            <c:numRef>
              <c:f>Sheet1!$D$2</c:f>
              <c:numCache>
                <c:formatCode>General</c:formatCode>
                <c:ptCount val="1"/>
                <c:pt idx="0">
                  <c:v>0.105</c:v>
                </c:pt>
              </c:numCache>
            </c:numRef>
          </c:val>
        </c:ser>
        <c:ser>
          <c:idx val="3"/>
          <c:order val="3"/>
          <c:tx>
            <c:strRef>
              <c:f>Sheet1!$E$1</c:f>
              <c:strCache>
                <c:ptCount val="1"/>
                <c:pt idx="0">
                  <c:v>VTK-m Cuda [No Transfer]</c:v>
                </c:pt>
              </c:strCache>
            </c:strRef>
          </c:tx>
          <c:invertIfNegative val="0"/>
          <c:dLbls>
            <c:dLbl>
              <c:idx val="0"/>
              <c:layout>
                <c:manualLayout>
                  <c:x val="-2.0185974180449515E-3"/>
                  <c:y val="0"/>
                </c:manualLayout>
              </c:layout>
              <c:tx>
                <c:rich>
                  <a:bodyPr/>
                  <a:lstStyle/>
                  <a:p>
                    <a:r>
                      <a:rPr lang="en-US"/>
                      <a:t>VTK-m </a:t>
                    </a:r>
                    <a:r>
                      <a:rPr lang="en-US" smtClean="0"/>
                      <a:t>CUDA [No </a:t>
                    </a:r>
                    <a:r>
                      <a:rPr lang="en-US" dirty="0"/>
                      <a:t>Transfer]</a:t>
                    </a:r>
                  </a:p>
                </c:rich>
              </c:tx>
              <c:dLblPos val="outEnd"/>
              <c:showLegendKey val="0"/>
              <c:showVal val="0"/>
              <c:showCatName val="0"/>
              <c:showSerName val="1"/>
              <c:showPercent val="0"/>
              <c:showBubbleSize val="0"/>
            </c:dLbl>
            <c:dLblPos val="inEnd"/>
            <c:showLegendKey val="0"/>
            <c:showVal val="0"/>
            <c:showCatName val="0"/>
            <c:showSerName val="1"/>
            <c:showPercent val="0"/>
            <c:showBubbleSize val="0"/>
            <c:showLeaderLines val="0"/>
          </c:dLbls>
          <c:cat>
            <c:numRef>
              <c:f>Sheet1!$A$2</c:f>
              <c:numCache>
                <c:formatCode>General</c:formatCode>
                <c:ptCount val="1"/>
              </c:numCache>
            </c:numRef>
          </c:cat>
          <c:val>
            <c:numRef>
              <c:f>Sheet1!$E$2</c:f>
              <c:numCache>
                <c:formatCode>General</c:formatCode>
                <c:ptCount val="1"/>
                <c:pt idx="0">
                  <c:v>6.4000000000000001E-2</c:v>
                </c:pt>
              </c:numCache>
            </c:numRef>
          </c:val>
        </c:ser>
        <c:dLbls>
          <c:dLblPos val="inEnd"/>
          <c:showLegendKey val="0"/>
          <c:showVal val="0"/>
          <c:showCatName val="0"/>
          <c:showSerName val="1"/>
          <c:showPercent val="0"/>
          <c:showBubbleSize val="0"/>
        </c:dLbls>
        <c:gapWidth val="150"/>
        <c:axId val="98346112"/>
        <c:axId val="98347648"/>
      </c:barChart>
      <c:catAx>
        <c:axId val="98346112"/>
        <c:scaling>
          <c:orientation val="minMax"/>
        </c:scaling>
        <c:delete val="0"/>
        <c:axPos val="l"/>
        <c:numFmt formatCode="General" sourceLinked="1"/>
        <c:majorTickMark val="out"/>
        <c:minorTickMark val="none"/>
        <c:tickLblPos val="nextTo"/>
        <c:crossAx val="98347648"/>
        <c:crosses val="autoZero"/>
        <c:auto val="1"/>
        <c:lblAlgn val="ctr"/>
        <c:lblOffset val="100"/>
        <c:noMultiLvlLbl val="0"/>
      </c:catAx>
      <c:valAx>
        <c:axId val="98347648"/>
        <c:scaling>
          <c:orientation val="minMax"/>
        </c:scaling>
        <c:delete val="0"/>
        <c:axPos val="b"/>
        <c:majorGridlines/>
        <c:numFmt formatCode="General" sourceLinked="1"/>
        <c:majorTickMark val="out"/>
        <c:minorTickMark val="none"/>
        <c:tickLblPos val="nextTo"/>
        <c:crossAx val="98346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F3467-ACD0-0047-884B-7E3BC2E9E70B}" type="datetimeFigureOut">
              <a:rPr lang="en-US" smtClean="0"/>
              <a:t>3/17/2015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0D245-8F00-9C4C-852D-E9C8655D1598}" type="slidenum">
              <a:rPr lang="en-US" smtClean="0"/>
              <a:t>‹#›</a:t>
            </a:fld>
            <a:endParaRPr lang="en-US"/>
          </a:p>
        </p:txBody>
      </p:sp>
    </p:spTree>
    <p:extLst>
      <p:ext uri="{BB962C8B-B14F-4D97-AF65-F5344CB8AC3E}">
        <p14:creationId xmlns:p14="http://schemas.microsoft.com/office/powerpoint/2010/main" val="40048970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Optimizations tailored to a certain architecture will be obsolete when you implement it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4A0D245-8F00-9C4C-852D-E9C8655D1598}" type="slidenum">
              <a:rPr lang="en-US" smtClean="0"/>
              <a:t>2</a:t>
            </a:fld>
            <a:endParaRPr lang="en-US"/>
          </a:p>
        </p:txBody>
      </p:sp>
    </p:spTree>
    <p:extLst>
      <p:ext uri="{BB962C8B-B14F-4D97-AF65-F5344CB8AC3E}">
        <p14:creationId xmlns:p14="http://schemas.microsoft.com/office/powerpoint/2010/main" val="172894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threshold </a:t>
            </a:r>
            <a:r>
              <a:rPr lang="en-US" baseline="0" dirty="0" smtClean="0"/>
              <a:t>generated with </a:t>
            </a:r>
            <a:r>
              <a:rPr lang="en-US" baseline="0" dirty="0" err="1" smtClean="0"/>
              <a:t>dax</a:t>
            </a:r>
            <a:r>
              <a:rPr lang="en-US" baseline="0" dirty="0" smtClean="0"/>
              <a:t> and a contour</a:t>
            </a:r>
            <a:endParaRPr lang="en-US" dirty="0"/>
          </a:p>
        </p:txBody>
      </p:sp>
      <p:sp>
        <p:nvSpPr>
          <p:cNvPr id="4" name="Slide Number Placeholder 3"/>
          <p:cNvSpPr>
            <a:spLocks noGrp="1"/>
          </p:cNvSpPr>
          <p:nvPr>
            <p:ph type="sldNum" sz="quarter" idx="10"/>
          </p:nvPr>
        </p:nvSpPr>
        <p:spPr/>
        <p:txBody>
          <a:bodyPr/>
          <a:lstStyle/>
          <a:p>
            <a:fld id="{04A0D245-8F00-9C4C-852D-E9C8655D1598}" type="slidenum">
              <a:rPr lang="en-US" smtClean="0"/>
              <a:t>19</a:t>
            </a:fld>
            <a:endParaRPr lang="en-US"/>
          </a:p>
        </p:txBody>
      </p:sp>
    </p:spTree>
    <p:extLst>
      <p:ext uri="{BB962C8B-B14F-4D97-AF65-F5344CB8AC3E}">
        <p14:creationId xmlns:p14="http://schemas.microsoft.com/office/powerpoint/2010/main" val="386466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Scanning Transmission Electron Microscopes (S/TEM)</a:t>
            </a:r>
          </a:p>
          <a:p>
            <a:r>
              <a:rPr lang="en-US" dirty="0" smtClean="0"/>
              <a:t>Desktop application</a:t>
            </a:r>
            <a:endParaRPr lang="en-US" dirty="0"/>
          </a:p>
        </p:txBody>
      </p:sp>
      <p:sp>
        <p:nvSpPr>
          <p:cNvPr id="4" name="Slide Number Placeholder 3"/>
          <p:cNvSpPr>
            <a:spLocks noGrp="1"/>
          </p:cNvSpPr>
          <p:nvPr>
            <p:ph type="sldNum" sz="quarter" idx="10"/>
          </p:nvPr>
        </p:nvSpPr>
        <p:spPr/>
        <p:txBody>
          <a:bodyPr/>
          <a:lstStyle/>
          <a:p>
            <a:fld id="{04A0D245-8F00-9C4C-852D-E9C8655D1598}" type="slidenum">
              <a:rPr lang="en-US" smtClean="0"/>
              <a:t>20</a:t>
            </a:fld>
            <a:endParaRPr lang="en-US"/>
          </a:p>
        </p:txBody>
      </p:sp>
    </p:spTree>
    <p:extLst>
      <p:ext uri="{BB962C8B-B14F-4D97-AF65-F5344CB8AC3E}">
        <p14:creationId xmlns:p14="http://schemas.microsoft.com/office/powerpoint/2010/main" val="386466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221" eaLnBrk="0" fontAlgn="base" hangingPunct="0">
              <a:spcBef>
                <a:spcPct val="30000"/>
              </a:spcBef>
              <a:spcAft>
                <a:spcPct val="0"/>
              </a:spcAft>
              <a:defRPr/>
            </a:pPr>
            <a:r>
              <a:rPr lang="en-US" dirty="0" smtClean="0"/>
              <a:t>Red</a:t>
            </a:r>
            <a:r>
              <a:rPr lang="en-US" baseline="0" dirty="0" smtClean="0"/>
              <a:t> is </a:t>
            </a:r>
            <a:r>
              <a:rPr lang="en-US" baseline="0" dirty="0" err="1" smtClean="0"/>
              <a:t>Pison</a:t>
            </a:r>
            <a:endParaRPr lang="en-US" dirty="0" smtClean="0"/>
          </a:p>
          <a:p>
            <a:r>
              <a:rPr lang="en-US" dirty="0" smtClean="0"/>
              <a:t>Blue is </a:t>
            </a:r>
            <a:r>
              <a:rPr lang="en-US" dirty="0" err="1" smtClean="0"/>
              <a:t>Dax</a:t>
            </a:r>
            <a:endParaRPr lang="en-US" dirty="0" smtClean="0"/>
          </a:p>
          <a:p>
            <a:r>
              <a:rPr lang="en-US" dirty="0" smtClean="0"/>
              <a:t>Green</a:t>
            </a:r>
            <a:r>
              <a:rPr lang="en-US" baseline="0" dirty="0" smtClean="0"/>
              <a:t> is </a:t>
            </a:r>
            <a:r>
              <a:rPr lang="en-US" baseline="0" dirty="0" err="1" smtClean="0"/>
              <a:t>Eavl</a:t>
            </a:r>
            <a:endParaRPr lang="en-US" dirty="0" smtClean="0"/>
          </a:p>
          <a:p>
            <a:endParaRPr lang="en-US" dirty="0" smtClean="0"/>
          </a:p>
          <a:p>
            <a:r>
              <a:rPr lang="en-US" dirty="0" smtClean="0"/>
              <a:t>Array is finished,</a:t>
            </a:r>
          </a:p>
          <a:p>
            <a:r>
              <a:rPr lang="en-US" dirty="0" smtClean="0"/>
              <a:t>Data</a:t>
            </a:r>
            <a:r>
              <a:rPr lang="en-US" baseline="0" dirty="0" smtClean="0"/>
              <a:t> Parallel Algorithms is nearing completion</a:t>
            </a:r>
          </a:p>
          <a:p>
            <a:r>
              <a:rPr lang="en-US" baseline="0" dirty="0" smtClean="0"/>
              <a:t>Device Adapter is nearing completion</a:t>
            </a:r>
          </a:p>
          <a:p>
            <a:r>
              <a:rPr lang="en-US" baseline="0" dirty="0" smtClean="0"/>
              <a:t>Actively working on getting </a:t>
            </a:r>
            <a:r>
              <a:rPr lang="en-US" baseline="0" dirty="0" err="1" smtClean="0"/>
              <a:t>DataModel</a:t>
            </a:r>
            <a:r>
              <a:rPr lang="en-US" baseline="0" dirty="0" smtClean="0"/>
              <a:t> into the code base</a:t>
            </a:r>
          </a:p>
          <a:p>
            <a:endParaRPr lang="en-US" baseline="0" dirty="0" smtClean="0"/>
          </a:p>
          <a:p>
            <a:r>
              <a:rPr lang="en-US" baseline="0" dirty="0" smtClean="0"/>
              <a:t>Use: represents the </a:t>
            </a:r>
            <a:r>
              <a:rPr lang="en-US" baseline="0" dirty="0" err="1" smtClean="0"/>
              <a:t>vtk</a:t>
            </a:r>
            <a:r>
              <a:rPr lang="en-US" baseline="0" dirty="0" smtClean="0"/>
              <a:t> level of access at a filter centric level</a:t>
            </a:r>
          </a:p>
          <a:p>
            <a:r>
              <a:rPr lang="en-US" baseline="0" dirty="0" smtClean="0"/>
              <a:t>Develop: allow easy filter creation by combining </a:t>
            </a:r>
            <a:r>
              <a:rPr lang="en-US" baseline="0" dirty="0" err="1" smtClean="0"/>
              <a:t>worklets</a:t>
            </a:r>
            <a:r>
              <a:rPr lang="en-US" baseline="0" dirty="0" smtClean="0"/>
              <a:t> together, also a create level for direct integration with other applications that need only a set of specific algorithms </a:t>
            </a:r>
          </a:p>
          <a:p>
            <a:r>
              <a:rPr lang="en-US" baseline="0" dirty="0" smtClean="0"/>
              <a:t>Research: the goal is to create an easy data parallel platform that allows people to research on new ways to construct algorithms or new algorithms.</a:t>
            </a:r>
            <a:endParaRPr lang="en-US" dirty="0" smtClean="0"/>
          </a:p>
        </p:txBody>
      </p:sp>
    </p:spTree>
    <p:extLst>
      <p:ext uri="{BB962C8B-B14F-4D97-AF65-F5344CB8AC3E}">
        <p14:creationId xmlns:p14="http://schemas.microsoft.com/office/powerpoint/2010/main" val="340737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side-by-side visualization of the halos found by the original algorithm and by the PISTON algorithm.  The accuracy of the results was verified by The accuracy of the results was verified by performing a diff on the FOF halo properties files produced by the two codes, which outputs the id, total mass, number of particles, and center for each halo.  Reported MCP centers were sometimes different  due to ties where more than one particle had the exact same number of friends, with both results being equally correct.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PISTON component of VTK-m focuses on developing data-parallel algorithms that are portable across multi-core and many-core architectures for use by LCF codes of interest.</a:t>
            </a:r>
          </a:p>
          <a:p>
            <a:r>
              <a:rPr lang="en-US" dirty="0" smtClean="0"/>
              <a:t>PISTON consists of a library of visualization and analysis algorithms implemented using NVIDIA’s Thrust library, as well as a set of extensions to Thrust.  </a:t>
            </a:r>
          </a:p>
          <a:p>
            <a:r>
              <a:rPr lang="en-US" dirty="0" smtClean="0"/>
              <a:t>PISTON algorithms are integrated into LCF codes in-situ either directly or though integration with </a:t>
            </a:r>
            <a:r>
              <a:rPr lang="en-US" dirty="0" err="1" smtClean="0"/>
              <a:t>ParaView</a:t>
            </a:r>
            <a:r>
              <a:rPr lang="en-US" dirty="0" smtClean="0"/>
              <a:t> Catalyst.</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PISTON halo finder can then be substituted in as a drop-in replacement for the serial halo finder that runs within each MPI rank.</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Our next goal was to accelerate the analysis for a very large 81923 particle simulation on Titan. Because the memory requirements increase with the number of MPI processes due to overload regions, the HACC simulation with this data can only use one MPI process per node, along with the associated GPU, given the memory available on Titan. This creates a significant bottleneck for the original serial-per-process halo and center finding code, as it essentially leaves 15 of 16 cores on each node idle. Thus, there is an even greater potential for speed-up by utilizing the GPUs for analysis. However, this configuration also results in a very large number of particles per process (about 90 million). Due to the memory requirements for binning the particles, the 6 GB GPU memories cannot hold all of the data structures necessary for efficient FOF halo finding at once. A long-term solution for this issue would be to implement the algorithms using a streaming interface that could compute results without ever having to hold all the data in memory at once. Another option was to utilize a hybrid approach, in which the halos are computed on the CPU but the centers on the GPU. The PISTON MBP center finding algorithm requires much less memory than the halo finding algorithm, but provides the large majority of the speed-up. For this test, we also computed SOD halos from the FOF halo centers using the original CPU code, but using the PISTON code for computing MBP centers of the SOD halos.</a:t>
            </a:r>
          </a:p>
          <a:p>
            <a:r>
              <a:rPr lang="en-US" dirty="0" smtClean="0"/>
              <a:t>Using this hybrid implementation on a 1024^3 data set using 32 processors with one process per node, the total time to compute FOF and SOD halos and find the MBP centers for each was about 56 minutes using only the original CPU code, and about five minutes when using the PISTON code on the GPU to find the MBP centers. The original CPU code spent a total of 3089 seconds for MBP center finding, while the PISTON code on the GPU spent only 28 seconds. This is about a two-order-of-magnitude (110x) improvement for the MBP center finding, and about a one-order of-magnitude (11x) improvement for the total analysis computation.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a:buChar char="•"/>
            </a:pPr>
            <a:r>
              <a:rPr lang="en-US" dirty="0" smtClean="0"/>
              <a:t>The VTK-m</a:t>
            </a:r>
            <a:r>
              <a:rPr lang="en-US" baseline="0" dirty="0" smtClean="0"/>
              <a:t> framework is divided into two distinct environments each with their own API.</a:t>
            </a:r>
          </a:p>
          <a:p>
            <a:pPr marL="168244" lvl="0" indent="-168244">
              <a:buFont typeface="Arial"/>
              <a:buChar char="•"/>
            </a:pPr>
            <a:r>
              <a:rPr lang="en-US" baseline="0" dirty="0" smtClean="0"/>
              <a:t>The control environment a serial environment that is used to establish data and set up parallel jobs.</a:t>
            </a:r>
          </a:p>
          <a:p>
            <a:pPr marL="625444" lvl="1" indent="-168244">
              <a:buFont typeface="Arial"/>
              <a:buChar char="•"/>
            </a:pPr>
            <a:r>
              <a:rPr lang="en-US" baseline="0" dirty="0" smtClean="0"/>
              <a:t>This is the interface used to connect VTK-m to applications and other code.</a:t>
            </a:r>
          </a:p>
          <a:p>
            <a:pPr marL="625444" lvl="1" indent="-168244">
              <a:buFont typeface="Arial"/>
              <a:buChar char="•"/>
            </a:pPr>
            <a:r>
              <a:rPr lang="en-US" baseline="0" dirty="0" smtClean="0"/>
              <a:t>The API for the control environment is located in the namespace </a:t>
            </a:r>
            <a:r>
              <a:rPr lang="en-US" baseline="0" dirty="0" err="1" smtClean="0"/>
              <a:t>vtkm</a:t>
            </a:r>
            <a:r>
              <a:rPr lang="en-US" baseline="0" dirty="0" smtClean="0"/>
              <a:t>::cont.</a:t>
            </a:r>
          </a:p>
          <a:p>
            <a:pPr marL="168244" lvl="0" indent="-168244">
              <a:buFont typeface="Arial"/>
              <a:buChar char="•"/>
            </a:pPr>
            <a:r>
              <a:rPr lang="en-US" dirty="0" smtClean="0"/>
              <a:t>The execution environment is the parallel environment where the actual data processing is done.</a:t>
            </a:r>
          </a:p>
          <a:p>
            <a:pPr marL="625444" lvl="1" indent="-168244">
              <a:buFont typeface="Arial"/>
              <a:buChar char="•"/>
            </a:pPr>
            <a:r>
              <a:rPr lang="en-US" dirty="0" smtClean="0"/>
              <a:t>Internally,</a:t>
            </a:r>
            <a:r>
              <a:rPr lang="en-US" baseline="0" dirty="0" smtClean="0"/>
              <a:t> the control environment spawns parallel jobs in the execution environment.</a:t>
            </a:r>
          </a:p>
          <a:p>
            <a:pPr marL="625444" lvl="1" indent="-168244">
              <a:buFont typeface="Arial"/>
              <a:buChar char="•"/>
            </a:pPr>
            <a:r>
              <a:rPr lang="en-US" baseline="0" dirty="0" smtClean="0"/>
              <a:t>The API for the execution environment is located in the namespace </a:t>
            </a:r>
            <a:r>
              <a:rPr lang="en-US" baseline="0" dirty="0" err="1" smtClean="0"/>
              <a:t>vtkm</a:t>
            </a:r>
            <a:r>
              <a:rPr lang="en-US" baseline="0" dirty="0" smtClean="0"/>
              <a:t>::exec.</a:t>
            </a:r>
          </a:p>
          <a:p>
            <a:pPr marL="168244" lvl="0" indent="-168244">
              <a:buFont typeface="Arial"/>
              <a:buChar char="•"/>
            </a:pPr>
            <a:r>
              <a:rPr lang="en-US" baseline="0" dirty="0" smtClean="0"/>
              <a:t>These two environments mirror the typical hardware configuration of general purpose CPU and accelerator coprocessor.</a:t>
            </a:r>
          </a:p>
          <a:p>
            <a:pPr marL="625444" lvl="1" indent="-168244">
              <a:buFont typeface="Arial"/>
              <a:buChar char="•"/>
            </a:pPr>
            <a:r>
              <a:rPr lang="en-US" baseline="0" dirty="0" smtClean="0"/>
              <a:t>But also work fine when both are integrated.</a:t>
            </a:r>
            <a:endParaRPr lang="en-US" dirty="0"/>
          </a:p>
        </p:txBody>
      </p:sp>
    </p:spTree>
    <p:extLst>
      <p:ext uri="{BB962C8B-B14F-4D97-AF65-F5344CB8AC3E}">
        <p14:creationId xmlns:p14="http://schemas.microsoft.com/office/powerpoint/2010/main" val="391161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a:buChar char="•"/>
            </a:pPr>
            <a:r>
              <a:rPr lang="en-US" dirty="0" smtClean="0"/>
              <a:t>When</a:t>
            </a:r>
            <a:r>
              <a:rPr lang="en-US" baseline="0" dirty="0" smtClean="0"/>
              <a:t> processing data in VTK-m, you first establish the data topology through the control environment.</a:t>
            </a:r>
          </a:p>
          <a:p>
            <a:pPr marL="168244" indent="-168244">
              <a:buFont typeface="Arial"/>
              <a:buChar char="•"/>
            </a:pPr>
            <a:r>
              <a:rPr lang="en-US" baseline="0" dirty="0" smtClean="0"/>
              <a:t>This is done through very basic grid topology structures and adaptable array handles.</a:t>
            </a:r>
            <a:endParaRPr lang="en-US" dirty="0"/>
          </a:p>
        </p:txBody>
      </p:sp>
    </p:spTree>
    <p:extLst>
      <p:ext uri="{BB962C8B-B14F-4D97-AF65-F5344CB8AC3E}">
        <p14:creationId xmlns:p14="http://schemas.microsoft.com/office/powerpoint/2010/main" val="391161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a:buChar char="•"/>
            </a:pPr>
            <a:r>
              <a:rPr lang="en-US" dirty="0" smtClean="0"/>
              <a:t>Then from the control environment</a:t>
            </a:r>
            <a:r>
              <a:rPr lang="en-US" baseline="0" dirty="0" smtClean="0"/>
              <a:t> you can invoke an algorithm on your data.</a:t>
            </a:r>
          </a:p>
          <a:p>
            <a:pPr marL="168244" indent="-168244">
              <a:buFont typeface="Arial"/>
              <a:buChar char="•"/>
            </a:pPr>
            <a:r>
              <a:rPr lang="en-US" baseline="0" dirty="0" smtClean="0"/>
              <a:t>Internally, this will decompose the data into constitute pieces, transfer data as necessary, and invoke a parallel algorithm.</a:t>
            </a:r>
          </a:p>
          <a:p>
            <a:pPr marL="168244" indent="-168244">
              <a:buFont typeface="Arial"/>
              <a:buChar char="•"/>
            </a:pPr>
            <a:r>
              <a:rPr lang="en-US" baseline="0" dirty="0" smtClean="0"/>
              <a:t>Algorithms in the execution environment are built using </a:t>
            </a:r>
            <a:r>
              <a:rPr lang="en-US" baseline="0" dirty="0" err="1" smtClean="0"/>
              <a:t>worklets</a:t>
            </a:r>
            <a:r>
              <a:rPr lang="en-US" baseline="0" dirty="0" smtClean="0"/>
              <a:t>.</a:t>
            </a:r>
          </a:p>
          <a:p>
            <a:pPr marL="625444" lvl="1" indent="-168244">
              <a:buFont typeface="Arial"/>
              <a:buChar char="•"/>
            </a:pPr>
            <a:r>
              <a:rPr lang="en-US" baseline="0" dirty="0" err="1" smtClean="0"/>
              <a:t>Worklets</a:t>
            </a:r>
            <a:r>
              <a:rPr lang="en-US" baseline="0" dirty="0" smtClean="0"/>
              <a:t> are serial </a:t>
            </a:r>
            <a:r>
              <a:rPr lang="en-US" baseline="0" dirty="0" err="1" smtClean="0"/>
              <a:t>functors</a:t>
            </a:r>
            <a:r>
              <a:rPr lang="en-US" baseline="0" dirty="0" smtClean="0"/>
              <a:t> that operate on one constituent element.</a:t>
            </a:r>
          </a:p>
          <a:p>
            <a:pPr marL="625444" lvl="1" indent="-168244">
              <a:buFont typeface="Arial"/>
              <a:buChar char="•"/>
            </a:pPr>
            <a:r>
              <a:rPr lang="en-US" baseline="0" dirty="0" smtClean="0"/>
              <a:t>The execution API provides the basic operations for cells, interpolations, derivatives, and other math.</a:t>
            </a:r>
          </a:p>
          <a:p>
            <a:pPr marL="625444" lvl="1" indent="-168244">
              <a:buFont typeface="Arial"/>
              <a:buChar char="•"/>
            </a:pPr>
            <a:r>
              <a:rPr lang="en-US" baseline="0" dirty="0" err="1" smtClean="0"/>
              <a:t>Worklets</a:t>
            </a:r>
            <a:r>
              <a:rPr lang="en-US" baseline="0" dirty="0" smtClean="0"/>
              <a:t> come in different types with different abilities.</a:t>
            </a:r>
            <a:endParaRPr lang="en-US" dirty="0"/>
          </a:p>
        </p:txBody>
      </p:sp>
    </p:spTree>
    <p:extLst>
      <p:ext uri="{BB962C8B-B14F-4D97-AF65-F5344CB8AC3E}">
        <p14:creationId xmlns:p14="http://schemas.microsoft.com/office/powerpoint/2010/main" val="39116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EAVL: </a:t>
            </a:r>
            <a:r>
              <a:rPr lang="en-US" dirty="0" err="1" smtClean="0"/>
              <a:t>DataModel</a:t>
            </a:r>
            <a:endParaRPr lang="en-US" dirty="0" smtClean="0"/>
          </a:p>
          <a:p>
            <a:r>
              <a:rPr lang="en-US" dirty="0" err="1" smtClean="0"/>
              <a:t>Dax</a:t>
            </a:r>
            <a:r>
              <a:rPr lang="en-US" dirty="0" smtClean="0"/>
              <a:t>: </a:t>
            </a:r>
            <a:r>
              <a:rPr lang="en-US" dirty="0" err="1" smtClean="0"/>
              <a:t>Worklets</a:t>
            </a:r>
            <a:endParaRPr lang="en-US" dirty="0" smtClean="0"/>
          </a:p>
          <a:p>
            <a:r>
              <a:rPr lang="en-US" dirty="0" smtClean="0"/>
              <a:t>Piston:</a:t>
            </a:r>
            <a:r>
              <a:rPr lang="en-US" baseline="0" dirty="0" smtClean="0"/>
              <a:t> Algorithms</a:t>
            </a:r>
            <a:endParaRPr lang="en-US" dirty="0"/>
          </a:p>
        </p:txBody>
      </p:sp>
      <p:sp>
        <p:nvSpPr>
          <p:cNvPr id="4" name="Slide Number Placeholder 3"/>
          <p:cNvSpPr>
            <a:spLocks noGrp="1"/>
          </p:cNvSpPr>
          <p:nvPr>
            <p:ph type="sldNum" sz="quarter" idx="10"/>
          </p:nvPr>
        </p:nvSpPr>
        <p:spPr/>
        <p:txBody>
          <a:bodyPr/>
          <a:lstStyle/>
          <a:p>
            <a:fld id="{04A0D245-8F00-9C4C-852D-E9C8655D1598}" type="slidenum">
              <a:rPr lang="en-US" smtClean="0"/>
              <a:t>3</a:t>
            </a:fld>
            <a:endParaRPr lang="en-US"/>
          </a:p>
        </p:txBody>
      </p:sp>
    </p:spTree>
    <p:extLst>
      <p:ext uri="{BB962C8B-B14F-4D97-AF65-F5344CB8AC3E}">
        <p14:creationId xmlns:p14="http://schemas.microsoft.com/office/powerpoint/2010/main" val="182703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a:buChar char="•"/>
            </a:pPr>
            <a:r>
              <a:rPr lang="en-US" dirty="0" smtClean="0"/>
              <a:t>And eventually the results are passed back to the control environment.</a:t>
            </a:r>
            <a:endParaRPr lang="en-US" dirty="0"/>
          </a:p>
        </p:txBody>
      </p:sp>
    </p:spTree>
    <p:extLst>
      <p:ext uri="{BB962C8B-B14F-4D97-AF65-F5344CB8AC3E}">
        <p14:creationId xmlns:p14="http://schemas.microsoft.com/office/powerpoint/2010/main" val="3911610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a:buChar char="•"/>
            </a:pPr>
            <a:r>
              <a:rPr lang="en-US" dirty="0" smtClean="0"/>
              <a:t>These two environments, particularly the execution environment, are meant to work on a variety</a:t>
            </a:r>
            <a:r>
              <a:rPr lang="en-US" baseline="0" dirty="0" smtClean="0"/>
              <a:t> of architectures.</a:t>
            </a:r>
          </a:p>
          <a:p>
            <a:pPr marL="168244" indent="-168244">
              <a:buFont typeface="Arial"/>
              <a:buChar char="•"/>
            </a:pPr>
            <a:r>
              <a:rPr lang="en-US" baseline="0" dirty="0" smtClean="0"/>
              <a:t>To manage this portability, we have a unit called a device adapter that sits between these two environments.</a:t>
            </a:r>
          </a:p>
          <a:p>
            <a:pPr marL="168244" indent="-168244">
              <a:buFont typeface="Arial"/>
              <a:buChar char="•"/>
            </a:pPr>
            <a:r>
              <a:rPr lang="en-US" baseline="0" dirty="0" smtClean="0"/>
              <a:t>The device adapter provides the basic memory management, scheduling, and algorithms needed to run on a parallel device.</a:t>
            </a:r>
            <a:endParaRPr lang="en-US" dirty="0"/>
          </a:p>
        </p:txBody>
      </p:sp>
    </p:spTree>
    <p:extLst>
      <p:ext uri="{BB962C8B-B14F-4D97-AF65-F5344CB8AC3E}">
        <p14:creationId xmlns:p14="http://schemas.microsoft.com/office/powerpoint/2010/main" val="3911610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Our basic approach to portable</a:t>
            </a:r>
            <a:r>
              <a:rPr lang="en-US" baseline="0" dirty="0" smtClean="0"/>
              <a:t> and efficient </a:t>
            </a:r>
            <a:r>
              <a:rPr lang="en-US" dirty="0" smtClean="0"/>
              <a:t>multicore algorithms is</a:t>
            </a:r>
            <a:r>
              <a:rPr lang="en-US" baseline="0" dirty="0" smtClean="0"/>
              <a:t> essentially that presented by Baker and colleagues.</a:t>
            </a:r>
          </a:p>
          <a:p>
            <a:pPr marL="171450" indent="-171450">
              <a:buFont typeface="Arial"/>
              <a:buChar char="•"/>
            </a:pPr>
            <a:r>
              <a:rPr lang="en-US" baseline="0" dirty="0" smtClean="0"/>
              <a:t>Break the algorithm into sections that can be run on single (or small) sections of data and encapsulate that in a C++ </a:t>
            </a:r>
            <a:r>
              <a:rPr lang="en-US" baseline="0" dirty="0" err="1" smtClean="0"/>
              <a:t>functor</a:t>
            </a:r>
            <a:r>
              <a:rPr lang="en-US" baseline="0" dirty="0" smtClean="0"/>
              <a:t> object.</a:t>
            </a:r>
          </a:p>
          <a:p>
            <a:pPr marL="171450" indent="-171450">
              <a:buFont typeface="Arial"/>
              <a:buChar char="•"/>
            </a:pPr>
            <a:r>
              <a:rPr lang="en-US" baseline="0" dirty="0" smtClean="0"/>
              <a:t>Using generic programming, provide a mapping function to schedule the </a:t>
            </a:r>
            <a:r>
              <a:rPr lang="en-US" baseline="0" dirty="0" err="1" smtClean="0"/>
              <a:t>functor</a:t>
            </a:r>
            <a:r>
              <a:rPr lang="en-US" baseline="0" dirty="0" smtClean="0"/>
              <a:t> on many threads to concurrently process a vector.</a:t>
            </a:r>
          </a:p>
          <a:p>
            <a:pPr marL="171450" indent="-171450">
              <a:buFont typeface="Arial"/>
              <a:buChar char="•"/>
            </a:pPr>
            <a:r>
              <a:rPr lang="en-US" baseline="0" dirty="0" smtClean="0"/>
              <a:t>Dual benefits:</a:t>
            </a:r>
          </a:p>
          <a:p>
            <a:pPr marL="628650" lvl="1" indent="-171450">
              <a:buFont typeface="Arial"/>
              <a:buChar char="•"/>
            </a:pPr>
            <a:r>
              <a:rPr lang="en-US" baseline="0" dirty="0" smtClean="0"/>
              <a:t>Simplifies algorithm design by placing the bulk of the work in a serial </a:t>
            </a:r>
            <a:r>
              <a:rPr lang="en-US" baseline="0" dirty="0" err="1" smtClean="0"/>
              <a:t>functor</a:t>
            </a:r>
            <a:r>
              <a:rPr lang="en-US" baseline="0" dirty="0" smtClean="0"/>
              <a:t>.</a:t>
            </a:r>
          </a:p>
          <a:p>
            <a:pPr marL="628650" lvl="1" indent="-171450">
              <a:buFont typeface="Arial"/>
              <a:buChar char="•"/>
            </a:pPr>
            <a:r>
              <a:rPr lang="en-US" baseline="0" dirty="0" smtClean="0"/>
              <a:t>One porting of the map function to multiple parallel systems can be applied to any number of </a:t>
            </a:r>
            <a:r>
              <a:rPr lang="en-US" baseline="0" dirty="0" err="1" smtClean="0"/>
              <a:t>functor</a:t>
            </a:r>
            <a:r>
              <a:rPr lang="en-US" baseline="0" dirty="0" smtClean="0"/>
              <a:t> algorithms.  Also works well in lightweight thread environment.</a:t>
            </a:r>
            <a:endParaRPr lang="en-US" dirty="0" smtClean="0"/>
          </a:p>
          <a:p>
            <a:pPr marL="171450" indent="-171450">
              <a:buFont typeface="Arial"/>
              <a:buChar char="•"/>
            </a:pPr>
            <a:endParaRPr lang="en-US" dirty="0" smtClean="0"/>
          </a:p>
          <a:p>
            <a:pPr marL="171450" indent="-171450">
              <a:buFont typeface="Arial"/>
              <a:buChar char="•"/>
            </a:pPr>
            <a:r>
              <a:rPr lang="en-US" dirty="0" smtClean="0"/>
              <a:t>However, we find this basic model a bit too simplistic.</a:t>
            </a:r>
          </a:p>
          <a:p>
            <a:pPr marL="171450" indent="-171450">
              <a:buFont typeface="Arial"/>
              <a:buChar char="•"/>
            </a:pPr>
            <a:r>
              <a:rPr lang="en-US" dirty="0" smtClean="0"/>
              <a:t>We are most interested in mapping operations to connected topologies, which</a:t>
            </a:r>
            <a:r>
              <a:rPr lang="en-US" baseline="0" dirty="0" smtClean="0"/>
              <a:t> means that the inputs and outputs of the operations are dependent on these connections.</a:t>
            </a:r>
          </a:p>
          <a:p>
            <a:pPr marL="171450" indent="-171450">
              <a:buFont typeface="Arial"/>
              <a:buChar char="•"/>
            </a:pPr>
            <a:r>
              <a:rPr lang="en-US" baseline="0" dirty="0" smtClean="0"/>
              <a:t>For example, the computation of an operation may depend on a collection of data around a small neighborhood.</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28501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We also have to consider that the values created by</a:t>
            </a:r>
            <a:r>
              <a:rPr lang="en-US" baseline="0" dirty="0" smtClean="0"/>
              <a:t> a </a:t>
            </a:r>
            <a:r>
              <a:rPr lang="en-US" baseline="0" dirty="0" err="1" smtClean="0"/>
              <a:t>functor</a:t>
            </a:r>
            <a:r>
              <a:rPr lang="en-US" baseline="0" dirty="0" smtClean="0"/>
              <a:t> may not be independent</a:t>
            </a:r>
          </a:p>
          <a:p>
            <a:pPr marL="628650" lvl="1" indent="-171450">
              <a:buFont typeface="Arial"/>
              <a:buChar char="•"/>
            </a:pPr>
            <a:r>
              <a:rPr lang="en-US" baseline="0" dirty="0" smtClean="0"/>
              <a:t>For example, they might combine together to form a connected topology</a:t>
            </a:r>
          </a:p>
          <a:p>
            <a:pPr marL="171450" lvl="0" indent="-171450">
              <a:buFont typeface="Arial"/>
              <a:buChar char="•"/>
            </a:pPr>
            <a:r>
              <a:rPr lang="en-US" baseline="0" dirty="0" smtClean="0"/>
              <a:t>If necessary, we might need to rebuild these connections</a:t>
            </a:r>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285017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76B89-1FE0-5A48-A10C-78D57F49F3F9}" type="slidenum">
              <a:rPr lang="en-US" smtClean="0"/>
              <a:t>41</a:t>
            </a:fld>
            <a:endParaRPr lang="en-US"/>
          </a:p>
        </p:txBody>
      </p:sp>
    </p:spTree>
    <p:extLst>
      <p:ext uri="{BB962C8B-B14F-4D97-AF65-F5344CB8AC3E}">
        <p14:creationId xmlns:p14="http://schemas.microsoft.com/office/powerpoint/2010/main" val="1071809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76B89-1FE0-5A48-A10C-78D57F49F3F9}" type="slidenum">
              <a:rPr lang="en-US" smtClean="0"/>
              <a:t>42</a:t>
            </a:fld>
            <a:endParaRPr lang="en-US"/>
          </a:p>
        </p:txBody>
      </p:sp>
    </p:spTree>
    <p:extLst>
      <p:ext uri="{BB962C8B-B14F-4D97-AF65-F5344CB8AC3E}">
        <p14:creationId xmlns:p14="http://schemas.microsoft.com/office/powerpoint/2010/main" val="107180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We want to be one happy family to reduce the re-invention of algorithms. As VTK has become a location for researching classic </a:t>
            </a:r>
            <a:r>
              <a:rPr lang="en-US" baseline="0" dirty="0" err="1" smtClean="0"/>
              <a:t>cpu</a:t>
            </a:r>
            <a:r>
              <a:rPr lang="en-US" baseline="0" dirty="0" smtClean="0"/>
              <a:t> algorithms we want VTK-m to do the same for data parallel algorithm</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92598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smtClean="0"/>
              <a:t>Both</a:t>
            </a:r>
            <a:r>
              <a:rPr lang="en-US" baseline="0" dirty="0" smtClean="0"/>
              <a:t> in-situ and post processing are our targets</a:t>
            </a:r>
            <a:endParaRPr lang="en-US" dirty="0" smtClean="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92598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221" eaLnBrk="0" fontAlgn="base" hangingPunct="0">
              <a:spcBef>
                <a:spcPct val="30000"/>
              </a:spcBef>
              <a:spcAft>
                <a:spcPct val="0"/>
              </a:spcAft>
              <a:defRPr/>
            </a:pPr>
            <a:r>
              <a:rPr lang="en-US" dirty="0" smtClean="0"/>
              <a:t>Red</a:t>
            </a:r>
            <a:r>
              <a:rPr lang="en-US" baseline="0" dirty="0" smtClean="0"/>
              <a:t> is </a:t>
            </a:r>
            <a:r>
              <a:rPr lang="en-US" baseline="0" dirty="0" err="1" smtClean="0"/>
              <a:t>Pison</a:t>
            </a:r>
            <a:endParaRPr lang="en-US" dirty="0" smtClean="0"/>
          </a:p>
          <a:p>
            <a:r>
              <a:rPr lang="en-US" dirty="0" smtClean="0"/>
              <a:t>Blue is </a:t>
            </a:r>
            <a:r>
              <a:rPr lang="en-US" dirty="0" err="1" smtClean="0"/>
              <a:t>Dax</a:t>
            </a:r>
            <a:endParaRPr lang="en-US" dirty="0" smtClean="0"/>
          </a:p>
          <a:p>
            <a:r>
              <a:rPr lang="en-US" dirty="0" smtClean="0"/>
              <a:t>Green</a:t>
            </a:r>
            <a:r>
              <a:rPr lang="en-US" baseline="0" dirty="0" smtClean="0"/>
              <a:t> is </a:t>
            </a:r>
            <a:r>
              <a:rPr lang="en-US" baseline="0" dirty="0" err="1" smtClean="0"/>
              <a:t>Eavl</a:t>
            </a:r>
            <a:endParaRPr lang="en-US" dirty="0" smtClean="0"/>
          </a:p>
          <a:p>
            <a:endParaRPr lang="en-US" dirty="0" smtClean="0"/>
          </a:p>
          <a:p>
            <a:r>
              <a:rPr lang="en-US" dirty="0" smtClean="0"/>
              <a:t>Array is finished,</a:t>
            </a:r>
          </a:p>
          <a:p>
            <a:r>
              <a:rPr lang="en-US" dirty="0" smtClean="0"/>
              <a:t>Data</a:t>
            </a:r>
            <a:r>
              <a:rPr lang="en-US" baseline="0" dirty="0" smtClean="0"/>
              <a:t> Parallel Algorithms is nearing completion</a:t>
            </a:r>
          </a:p>
          <a:p>
            <a:r>
              <a:rPr lang="en-US" baseline="0" dirty="0" smtClean="0"/>
              <a:t>Device Adapter is nearing completion</a:t>
            </a:r>
          </a:p>
          <a:p>
            <a:r>
              <a:rPr lang="en-US" baseline="0" dirty="0" smtClean="0"/>
              <a:t>Actively working on getting </a:t>
            </a:r>
            <a:r>
              <a:rPr lang="en-US" baseline="0" dirty="0" err="1" smtClean="0"/>
              <a:t>DataModel</a:t>
            </a:r>
            <a:r>
              <a:rPr lang="en-US" baseline="0" dirty="0" smtClean="0"/>
              <a:t> into the code base</a:t>
            </a:r>
          </a:p>
          <a:p>
            <a:endParaRPr lang="en-US" baseline="0" dirty="0" smtClean="0"/>
          </a:p>
          <a:p>
            <a:r>
              <a:rPr lang="en-US" baseline="0" dirty="0" smtClean="0"/>
              <a:t>Use: represents the </a:t>
            </a:r>
            <a:r>
              <a:rPr lang="en-US" baseline="0" dirty="0" err="1" smtClean="0"/>
              <a:t>vtk</a:t>
            </a:r>
            <a:r>
              <a:rPr lang="en-US" baseline="0" dirty="0" smtClean="0"/>
              <a:t> level of access at a filter centric level</a:t>
            </a:r>
          </a:p>
          <a:p>
            <a:r>
              <a:rPr lang="en-US" baseline="0" dirty="0" smtClean="0"/>
              <a:t>Develop: allow easy filter creation by combining </a:t>
            </a:r>
            <a:r>
              <a:rPr lang="en-US" baseline="0" dirty="0" err="1" smtClean="0"/>
              <a:t>worklets</a:t>
            </a:r>
            <a:r>
              <a:rPr lang="en-US" baseline="0" dirty="0" smtClean="0"/>
              <a:t> together, also a create level for direct integration with other applications that need only a set of specific algorithms </a:t>
            </a:r>
          </a:p>
          <a:p>
            <a:r>
              <a:rPr lang="en-US" baseline="0" dirty="0" smtClean="0"/>
              <a:t>Research: the goal is to create an easy data parallel platform that allows people to research on new ways to construct algorithms or new algorithms.</a:t>
            </a:r>
            <a:endParaRPr lang="en-US" dirty="0" smtClean="0"/>
          </a:p>
        </p:txBody>
      </p:sp>
    </p:spTree>
    <p:extLst>
      <p:ext uri="{BB962C8B-B14F-4D97-AF65-F5344CB8AC3E}">
        <p14:creationId xmlns:p14="http://schemas.microsoft.com/office/powerpoint/2010/main" val="340737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221" eaLnBrk="0" fontAlgn="base" hangingPunct="0">
              <a:spcBef>
                <a:spcPct val="30000"/>
              </a:spcBef>
              <a:spcAft>
                <a:spcPct val="0"/>
              </a:spcAft>
              <a:defRPr/>
            </a:pPr>
            <a:r>
              <a:rPr lang="en-US" dirty="0" smtClean="0"/>
              <a:t>Red</a:t>
            </a:r>
            <a:r>
              <a:rPr lang="en-US" baseline="0" dirty="0" smtClean="0"/>
              <a:t> is </a:t>
            </a:r>
            <a:r>
              <a:rPr lang="en-US" baseline="0" dirty="0" err="1" smtClean="0"/>
              <a:t>Pison</a:t>
            </a:r>
            <a:endParaRPr lang="en-US" dirty="0" smtClean="0"/>
          </a:p>
          <a:p>
            <a:r>
              <a:rPr lang="en-US" dirty="0" smtClean="0"/>
              <a:t>Blue is </a:t>
            </a:r>
            <a:r>
              <a:rPr lang="en-US" dirty="0" err="1" smtClean="0"/>
              <a:t>Dax</a:t>
            </a:r>
            <a:endParaRPr lang="en-US" dirty="0" smtClean="0"/>
          </a:p>
          <a:p>
            <a:r>
              <a:rPr lang="en-US" dirty="0" smtClean="0"/>
              <a:t>Green</a:t>
            </a:r>
            <a:r>
              <a:rPr lang="en-US" baseline="0" dirty="0" smtClean="0"/>
              <a:t> is </a:t>
            </a:r>
            <a:r>
              <a:rPr lang="en-US" baseline="0" dirty="0" err="1" smtClean="0"/>
              <a:t>Eavl</a:t>
            </a:r>
            <a:endParaRPr lang="en-US" dirty="0" smtClean="0"/>
          </a:p>
          <a:p>
            <a:endParaRPr lang="en-US" dirty="0" smtClean="0"/>
          </a:p>
          <a:p>
            <a:r>
              <a:rPr lang="en-US" dirty="0" smtClean="0"/>
              <a:t>Array is finished,</a:t>
            </a:r>
          </a:p>
          <a:p>
            <a:r>
              <a:rPr lang="en-US" dirty="0" smtClean="0"/>
              <a:t>Data</a:t>
            </a:r>
            <a:r>
              <a:rPr lang="en-US" baseline="0" dirty="0" smtClean="0"/>
              <a:t> Parallel Algorithms is nearing completion</a:t>
            </a:r>
          </a:p>
          <a:p>
            <a:r>
              <a:rPr lang="en-US" baseline="0" dirty="0" smtClean="0"/>
              <a:t>Device Adapter is nearing completion</a:t>
            </a:r>
          </a:p>
          <a:p>
            <a:r>
              <a:rPr lang="en-US" baseline="0" dirty="0" smtClean="0"/>
              <a:t>Actively working on getting </a:t>
            </a:r>
            <a:r>
              <a:rPr lang="en-US" baseline="0" dirty="0" err="1" smtClean="0"/>
              <a:t>DataModel</a:t>
            </a:r>
            <a:r>
              <a:rPr lang="en-US" baseline="0" dirty="0" smtClean="0"/>
              <a:t> into the code base</a:t>
            </a:r>
          </a:p>
          <a:p>
            <a:endParaRPr lang="en-US" baseline="0" dirty="0" smtClean="0"/>
          </a:p>
          <a:p>
            <a:r>
              <a:rPr lang="en-US" baseline="0" dirty="0" smtClean="0"/>
              <a:t>Use: represents the </a:t>
            </a:r>
            <a:r>
              <a:rPr lang="en-US" baseline="0" dirty="0" err="1" smtClean="0"/>
              <a:t>vtk</a:t>
            </a:r>
            <a:r>
              <a:rPr lang="en-US" baseline="0" dirty="0" smtClean="0"/>
              <a:t> level of access at a filter centric level</a:t>
            </a:r>
          </a:p>
          <a:p>
            <a:r>
              <a:rPr lang="en-US" baseline="0" dirty="0" smtClean="0"/>
              <a:t>Develop: allow easy filter creation by combining </a:t>
            </a:r>
            <a:r>
              <a:rPr lang="en-US" baseline="0" dirty="0" err="1" smtClean="0"/>
              <a:t>worklets</a:t>
            </a:r>
            <a:r>
              <a:rPr lang="en-US" baseline="0" dirty="0" smtClean="0"/>
              <a:t> together, also a create level for direct integration with other applications that need only a set of specific algorithms </a:t>
            </a:r>
          </a:p>
          <a:p>
            <a:r>
              <a:rPr lang="en-US" baseline="0" dirty="0" smtClean="0"/>
              <a:t>Research: the goal is to create an easy data parallel platform that allows people to research on new ways to construct algorithms or new algorithms.</a:t>
            </a:r>
            <a:endParaRPr lang="en-US" dirty="0" smtClean="0"/>
          </a:p>
        </p:txBody>
      </p:sp>
    </p:spTree>
    <p:extLst>
      <p:ext uri="{BB962C8B-B14F-4D97-AF65-F5344CB8AC3E}">
        <p14:creationId xmlns:p14="http://schemas.microsoft.com/office/powerpoint/2010/main" val="3407370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9EBB1-873D-4B1B-9DB6-3F9DCC91C935}" type="slidenum">
              <a:rPr lang="en-US" smtClean="0"/>
              <a:t>8</a:t>
            </a:fld>
            <a:endParaRPr lang="en-US"/>
          </a:p>
        </p:txBody>
      </p:sp>
    </p:spTree>
    <p:extLst>
      <p:ext uri="{BB962C8B-B14F-4D97-AF65-F5344CB8AC3E}">
        <p14:creationId xmlns:p14="http://schemas.microsoft.com/office/powerpoint/2010/main" val="399844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8D904-7C2F-5348-A4FD-AFC90DC6CD0E}" type="slidenum">
              <a:rPr lang="en-US" smtClean="0"/>
              <a:t>14</a:t>
            </a:fld>
            <a:endParaRPr lang="en-US"/>
          </a:p>
        </p:txBody>
      </p:sp>
    </p:spTree>
    <p:extLst>
      <p:ext uri="{BB962C8B-B14F-4D97-AF65-F5344CB8AC3E}">
        <p14:creationId xmlns:p14="http://schemas.microsoft.com/office/powerpoint/2010/main" val="418272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221" eaLnBrk="0" fontAlgn="base" hangingPunct="0">
              <a:spcBef>
                <a:spcPct val="30000"/>
              </a:spcBef>
              <a:spcAft>
                <a:spcPct val="0"/>
              </a:spcAft>
              <a:defRPr/>
            </a:pPr>
            <a:r>
              <a:rPr lang="en-US" dirty="0" smtClean="0"/>
              <a:t>Red</a:t>
            </a:r>
            <a:r>
              <a:rPr lang="en-US" baseline="0" dirty="0" smtClean="0"/>
              <a:t> is </a:t>
            </a:r>
            <a:r>
              <a:rPr lang="en-US" baseline="0" dirty="0" err="1" smtClean="0"/>
              <a:t>Pison</a:t>
            </a:r>
            <a:endParaRPr lang="en-US" dirty="0" smtClean="0"/>
          </a:p>
          <a:p>
            <a:r>
              <a:rPr lang="en-US" dirty="0" smtClean="0"/>
              <a:t>Blue is </a:t>
            </a:r>
            <a:r>
              <a:rPr lang="en-US" dirty="0" err="1" smtClean="0"/>
              <a:t>Dax</a:t>
            </a:r>
            <a:endParaRPr lang="en-US" dirty="0" smtClean="0"/>
          </a:p>
          <a:p>
            <a:r>
              <a:rPr lang="en-US" dirty="0" smtClean="0"/>
              <a:t>Green</a:t>
            </a:r>
            <a:r>
              <a:rPr lang="en-US" baseline="0" dirty="0" smtClean="0"/>
              <a:t> is </a:t>
            </a:r>
            <a:r>
              <a:rPr lang="en-US" baseline="0" dirty="0" err="1" smtClean="0"/>
              <a:t>Eavl</a:t>
            </a:r>
            <a:endParaRPr lang="en-US" dirty="0" smtClean="0"/>
          </a:p>
          <a:p>
            <a:endParaRPr lang="en-US" dirty="0" smtClean="0"/>
          </a:p>
          <a:p>
            <a:r>
              <a:rPr lang="en-US" dirty="0" smtClean="0"/>
              <a:t>Array is finished,</a:t>
            </a:r>
          </a:p>
          <a:p>
            <a:r>
              <a:rPr lang="en-US" dirty="0" smtClean="0"/>
              <a:t>Data</a:t>
            </a:r>
            <a:r>
              <a:rPr lang="en-US" baseline="0" dirty="0" smtClean="0"/>
              <a:t> Parallel Algorithms is nearing completion</a:t>
            </a:r>
          </a:p>
          <a:p>
            <a:r>
              <a:rPr lang="en-US" baseline="0" dirty="0" smtClean="0"/>
              <a:t>Device Adapter is nearing completion</a:t>
            </a:r>
          </a:p>
          <a:p>
            <a:r>
              <a:rPr lang="en-US" baseline="0" dirty="0" smtClean="0"/>
              <a:t>Actively working on getting </a:t>
            </a:r>
            <a:r>
              <a:rPr lang="en-US" baseline="0" dirty="0" err="1" smtClean="0"/>
              <a:t>DataModel</a:t>
            </a:r>
            <a:r>
              <a:rPr lang="en-US" baseline="0" dirty="0" smtClean="0"/>
              <a:t> into the code base</a:t>
            </a:r>
          </a:p>
          <a:p>
            <a:endParaRPr lang="en-US" baseline="0" dirty="0" smtClean="0"/>
          </a:p>
          <a:p>
            <a:r>
              <a:rPr lang="en-US" baseline="0" dirty="0" smtClean="0"/>
              <a:t>Use: represents the </a:t>
            </a:r>
            <a:r>
              <a:rPr lang="en-US" baseline="0" dirty="0" err="1" smtClean="0"/>
              <a:t>vtk</a:t>
            </a:r>
            <a:r>
              <a:rPr lang="en-US" baseline="0" dirty="0" smtClean="0"/>
              <a:t> level of access at a filter centric level</a:t>
            </a:r>
          </a:p>
          <a:p>
            <a:r>
              <a:rPr lang="en-US" baseline="0" dirty="0" smtClean="0"/>
              <a:t>Develop: allow easy filter creation by combining </a:t>
            </a:r>
            <a:r>
              <a:rPr lang="en-US" baseline="0" dirty="0" err="1" smtClean="0"/>
              <a:t>worklets</a:t>
            </a:r>
            <a:r>
              <a:rPr lang="en-US" baseline="0" dirty="0" smtClean="0"/>
              <a:t> together, also a create level for direct integration with other applications that need only a set of specific algorithms </a:t>
            </a:r>
          </a:p>
          <a:p>
            <a:r>
              <a:rPr lang="en-US" baseline="0" dirty="0" smtClean="0"/>
              <a:t>Research: the goal is to create an easy data parallel platform that allows people to research on new ways to construct algorithms or new algorithms.</a:t>
            </a:r>
            <a:endParaRPr lang="en-US" dirty="0" smtClean="0"/>
          </a:p>
        </p:txBody>
      </p:sp>
    </p:spTree>
    <p:extLst>
      <p:ext uri="{BB962C8B-B14F-4D97-AF65-F5344CB8AC3E}">
        <p14:creationId xmlns:p14="http://schemas.microsoft.com/office/powerpoint/2010/main" val="340737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FEC08-8CF2-A146-8011-9CE34D181034}"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345363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FEC08-8CF2-A146-8011-9CE34D181034}"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392199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FEC08-8CF2-A146-8011-9CE34D181034}"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360118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BFEC08-8CF2-A146-8011-9CE34D181034}"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185107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FEC08-8CF2-A146-8011-9CE34D181034}"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324492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FEC08-8CF2-A146-8011-9CE34D181034}"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261181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FEC08-8CF2-A146-8011-9CE34D181034}" type="datetimeFigureOut">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325570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FEC08-8CF2-A146-8011-9CE34D181034}" type="datetimeFigureOut">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162213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FEC08-8CF2-A146-8011-9CE34D181034}" type="datetimeFigureOut">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387868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FEC08-8CF2-A146-8011-9CE34D181034}"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2091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FEC08-8CF2-A146-8011-9CE34D181034}"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69CB9-2D97-FD48-A3DA-511216CEA31F}" type="slidenum">
              <a:rPr lang="en-US" smtClean="0"/>
              <a:t>‹#›</a:t>
            </a:fld>
            <a:endParaRPr lang="en-US"/>
          </a:p>
        </p:txBody>
      </p:sp>
    </p:spTree>
    <p:extLst>
      <p:ext uri="{BB962C8B-B14F-4D97-AF65-F5344CB8AC3E}">
        <p14:creationId xmlns:p14="http://schemas.microsoft.com/office/powerpoint/2010/main" val="71402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BFEC08-8CF2-A146-8011-9CE34D181034}" type="datetimeFigureOut">
              <a:rPr lang="en-US" smtClean="0"/>
              <a:t>3/17/2015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F69CB9-2D97-FD48-A3DA-511216CEA31F}" type="slidenum">
              <a:rPr lang="en-US" smtClean="0"/>
              <a:t>‹#›</a:t>
            </a:fld>
            <a:endParaRPr lang="en-US"/>
          </a:p>
        </p:txBody>
      </p:sp>
    </p:spTree>
    <p:extLst>
      <p:ext uri="{BB962C8B-B14F-4D97-AF65-F5344CB8AC3E}">
        <p14:creationId xmlns:p14="http://schemas.microsoft.com/office/powerpoint/2010/main" val="1871271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globe.mp4" TargetMode="External"/><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paraview.mp4" TargetMode="External"/><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paraview.mp4"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ft.ornl.gov/eavl"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Roadmap for Many-core Visualization Software in DOE</a:t>
            </a:r>
            <a:endParaRPr lang="en-US" dirty="0"/>
          </a:p>
        </p:txBody>
      </p:sp>
      <p:sp>
        <p:nvSpPr>
          <p:cNvPr id="3" name="Subtitle 2"/>
          <p:cNvSpPr>
            <a:spLocks noGrp="1"/>
          </p:cNvSpPr>
          <p:nvPr>
            <p:ph type="subTitle" idx="1"/>
          </p:nvPr>
        </p:nvSpPr>
        <p:spPr/>
        <p:txBody>
          <a:bodyPr/>
          <a:lstStyle/>
          <a:p>
            <a:r>
              <a:rPr lang="en-US" dirty="0" smtClean="0"/>
              <a:t>Jeremy Meredith</a:t>
            </a:r>
          </a:p>
          <a:p>
            <a:r>
              <a:rPr lang="en-US" dirty="0" smtClean="0"/>
              <a:t>Oak Ridge National Laboratory</a:t>
            </a:r>
            <a:endParaRPr lang="en-US" dirty="0"/>
          </a:p>
        </p:txBody>
      </p:sp>
    </p:spTree>
    <p:extLst>
      <p:ext uri="{BB962C8B-B14F-4D97-AF65-F5344CB8AC3E}">
        <p14:creationId xmlns:p14="http://schemas.microsoft.com/office/powerpoint/2010/main" val="57887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8839200" cy="514350"/>
          </a:xfrm>
        </p:spPr>
        <p:txBody>
          <a:bodyPr>
            <a:noAutofit/>
          </a:bodyPr>
          <a:lstStyle/>
          <a:p>
            <a:r>
              <a:rPr lang="en-US" sz="3600" dirty="0"/>
              <a:t>Arbitrary Compositions for Flexibility</a:t>
            </a:r>
            <a:endParaRPr lang="en-US" sz="3600" dirty="0"/>
          </a:p>
        </p:txBody>
      </p:sp>
      <p:sp>
        <p:nvSpPr>
          <p:cNvPr id="5" name="Content Placeholder 4"/>
          <p:cNvSpPr txBox="1">
            <a:spLocks/>
          </p:cNvSpPr>
          <p:nvPr/>
        </p:nvSpPr>
        <p:spPr>
          <a:xfrm>
            <a:off x="152401" y="831273"/>
            <a:ext cx="8839199" cy="122612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625" indent="-174625"/>
            <a:r>
              <a:rPr lang="en-US" dirty="0"/>
              <a:t>EAVL allows clients to construct data sets from cell and point arrangements that exactly match their original data</a:t>
            </a:r>
          </a:p>
          <a:p>
            <a:pPr marL="574675" lvl="1" indent="-174625"/>
            <a:r>
              <a:rPr lang="en-US" dirty="0"/>
              <a:t>In effect, this allows for hybrid and novel mesh types</a:t>
            </a:r>
          </a:p>
          <a:p>
            <a:pPr marL="174625" indent="-174625"/>
            <a:r>
              <a:rPr lang="en-US" dirty="0"/>
              <a:t>Native data results in greater accuracy and efficiency </a:t>
            </a:r>
          </a:p>
        </p:txBody>
      </p:sp>
      <p:graphicFrame>
        <p:nvGraphicFramePr>
          <p:cNvPr id="6" name="Content Placeholder 3"/>
          <p:cNvGraphicFramePr>
            <a:graphicFrameLocks/>
          </p:cNvGraphicFramePr>
          <p:nvPr>
            <p:extLst>
              <p:ext uri="{D42A27DB-BD31-4B8C-83A1-F6EECF244321}">
                <p14:modId xmlns:p14="http://schemas.microsoft.com/office/powerpoint/2010/main" val="373043847"/>
              </p:ext>
            </p:extLst>
          </p:nvPr>
        </p:nvGraphicFramePr>
        <p:xfrm>
          <a:off x="304800" y="2060626"/>
          <a:ext cx="8747760" cy="3016874"/>
        </p:xfrm>
        <a:graphic>
          <a:graphicData uri="http://schemas.openxmlformats.org/drawingml/2006/table">
            <a:tbl>
              <a:tblPr firstCol="1" bandRow="1">
                <a:tableStyleId>{00A15C55-8517-42AA-B614-E9B94910E393}</a:tableStyleId>
              </a:tblPr>
              <a:tblGrid>
                <a:gridCol w="1357818"/>
                <a:gridCol w="1604284"/>
                <a:gridCol w="1685145"/>
                <a:gridCol w="1366837"/>
                <a:gridCol w="1366838"/>
                <a:gridCol w="1366838"/>
              </a:tblGrid>
              <a:tr h="296857">
                <a:tc>
                  <a:txBody>
                    <a:bodyPr/>
                    <a:lstStyle/>
                    <a:p>
                      <a:endParaRPr lang="en-US" sz="18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rtl="0" eaLnBrk="1" latinLnBrk="0" hangingPunct="1"/>
                      <a:endParaRPr kumimoji="0" lang="en-US" sz="1800" b="1" kern="1200" dirty="0">
                        <a:solidFill>
                          <a:schemeClr val="tx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marL="0" algn="ctr" rtl="0" eaLnBrk="1" latinLnBrk="0" hangingPunct="1"/>
                      <a:r>
                        <a:rPr kumimoji="0" lang="en-US" sz="1800" b="1" kern="1200" dirty="0" smtClean="0">
                          <a:solidFill>
                            <a:schemeClr val="tx1"/>
                          </a:solidFill>
                          <a:latin typeface="+mn-lt"/>
                          <a:ea typeface="+mn-ea"/>
                          <a:cs typeface="+mn-cs"/>
                        </a:rPr>
                        <a:t>Point Arrangement</a:t>
                      </a:r>
                      <a:endParaRPr kumimoji="0" lang="en-US" sz="1800" b="1" kern="1200" dirty="0">
                        <a:solidFill>
                          <a:schemeClr val="tx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dirty="0"/>
                    </a:p>
                  </a:txBody>
                  <a:tcPr/>
                </a:tc>
                <a:tc hMerge="1">
                  <a:txBody>
                    <a:bodyPr/>
                    <a:lstStyle/>
                    <a:p>
                      <a:pPr algn="ctr"/>
                      <a:endParaRPr lang="en-US" dirty="0"/>
                    </a:p>
                  </a:txBody>
                  <a:tcPr/>
                </a:tc>
                <a:tc hMerge="1">
                  <a:txBody>
                    <a:bodyPr/>
                    <a:lstStyle/>
                    <a:p>
                      <a:pPr marL="0" algn="ctr" rtl="0" eaLnBrk="1" latinLnBrk="0" hangingPunct="1"/>
                      <a:endParaRPr kumimoji="0" lang="en-US" sz="2000" b="1" kern="1200" dirty="0">
                        <a:solidFill>
                          <a:schemeClr val="tx1"/>
                        </a:solidFill>
                        <a:latin typeface="+mn-lt"/>
                        <a:ea typeface="+mn-ea"/>
                        <a:cs typeface="+mn-cs"/>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6857">
                <a:tc>
                  <a:txBody>
                    <a:bodyPr/>
                    <a:lstStyle/>
                    <a:p>
                      <a:pPr algn="ctr"/>
                      <a:r>
                        <a:rPr lang="en-US" sz="1800" dirty="0" smtClean="0">
                          <a:solidFill>
                            <a:schemeClr val="tx1"/>
                          </a:solidFill>
                        </a:rPr>
                        <a:t>Cells</a:t>
                      </a:r>
                      <a:endParaRPr lang="en-US" sz="18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rtl="0" eaLnBrk="1" latinLnBrk="0" hangingPunct="1"/>
                      <a:r>
                        <a:rPr kumimoji="0" lang="en-US" sz="1800" b="1" kern="1200" dirty="0" smtClean="0">
                          <a:solidFill>
                            <a:schemeClr val="tx1"/>
                          </a:solidFill>
                          <a:latin typeface="+mn-lt"/>
                          <a:ea typeface="+mn-ea"/>
                          <a:cs typeface="+mn-cs"/>
                        </a:rPr>
                        <a:t>Coordinates</a:t>
                      </a:r>
                      <a:endParaRPr kumimoji="0" lang="en-US" sz="1800" b="1" kern="1200" dirty="0">
                        <a:solidFill>
                          <a:schemeClr val="tx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rtl="0" eaLnBrk="1" latinLnBrk="0" hangingPunct="1"/>
                      <a:r>
                        <a:rPr kumimoji="0" lang="en-US" sz="1800" b="1" kern="1200" dirty="0" smtClean="0">
                          <a:solidFill>
                            <a:schemeClr val="bg1"/>
                          </a:solidFill>
                          <a:latin typeface="+mn-lt"/>
                          <a:ea typeface="+mn-ea"/>
                          <a:cs typeface="+mn-cs"/>
                        </a:rPr>
                        <a:t>Explicit </a:t>
                      </a:r>
                      <a:endParaRPr kumimoji="0" lang="en-US" sz="1800" b="1" kern="1200" dirty="0">
                        <a:solidFill>
                          <a:schemeClr val="bg1"/>
                        </a:solidFill>
                        <a:latin typeface="+mn-lt"/>
                        <a:ea typeface="+mn-ea"/>
                        <a:cs typeface="+mn-cs"/>
                      </a:endParaRPr>
                    </a:p>
                  </a:txBody>
                  <a:tcPr marL="0" marR="0" marT="0" marB="0" anchor="ctr">
                    <a:lnL w="12700" cmpd="sng">
                      <a:noFill/>
                    </a:lnL>
                    <a:lnT w="12700" cmpd="sng">
                      <a:noFill/>
                    </a:lnT>
                    <a:solidFill>
                      <a:srgbClr val="6585CF"/>
                    </a:solidFill>
                  </a:tcPr>
                </a:tc>
                <a:tc>
                  <a:txBody>
                    <a:bodyPr/>
                    <a:lstStyle/>
                    <a:p>
                      <a:pPr marL="0" algn="ctr" rtl="0" eaLnBrk="1" latinLnBrk="0" hangingPunct="1"/>
                      <a:r>
                        <a:rPr kumimoji="0" lang="en-US" sz="1800" b="1" kern="1200" dirty="0" smtClean="0">
                          <a:solidFill>
                            <a:schemeClr val="bg1"/>
                          </a:solidFill>
                          <a:latin typeface="+mn-lt"/>
                          <a:ea typeface="+mn-ea"/>
                          <a:cs typeface="+mn-cs"/>
                        </a:rPr>
                        <a:t>Logical </a:t>
                      </a:r>
                      <a:endParaRPr kumimoji="0" lang="en-US" sz="1800" b="1" kern="1200" dirty="0">
                        <a:solidFill>
                          <a:schemeClr val="bg1"/>
                        </a:solidFill>
                        <a:latin typeface="+mn-lt"/>
                        <a:ea typeface="+mn-ea"/>
                        <a:cs typeface="+mn-cs"/>
                      </a:endParaRPr>
                    </a:p>
                  </a:txBody>
                  <a:tcPr marL="0" marR="0" marT="0" marB="0" anchor="ctr">
                    <a:lnT w="12700" cmpd="sng">
                      <a:noFill/>
                    </a:lnT>
                    <a:solidFill>
                      <a:srgbClr val="6585CF"/>
                    </a:solidFill>
                  </a:tcPr>
                </a:tc>
                <a:tc>
                  <a:txBody>
                    <a:bodyPr/>
                    <a:lstStyle/>
                    <a:p>
                      <a:pPr marL="0" algn="ctr" rtl="0" eaLnBrk="1" latinLnBrk="0" hangingPunct="1"/>
                      <a:r>
                        <a:rPr kumimoji="0" lang="en-US" sz="1800" b="1" kern="1200" dirty="0" smtClean="0">
                          <a:solidFill>
                            <a:schemeClr val="bg1"/>
                          </a:solidFill>
                          <a:latin typeface="+mn-lt"/>
                          <a:ea typeface="+mn-ea"/>
                          <a:cs typeface="+mn-cs"/>
                        </a:rPr>
                        <a:t>Implicit </a:t>
                      </a:r>
                      <a:endParaRPr kumimoji="0" lang="en-US" sz="1800" b="1" kern="1200" dirty="0">
                        <a:solidFill>
                          <a:schemeClr val="bg1"/>
                        </a:solidFill>
                        <a:latin typeface="+mn-lt"/>
                        <a:ea typeface="+mn-ea"/>
                        <a:cs typeface="+mn-cs"/>
                      </a:endParaRPr>
                    </a:p>
                  </a:txBody>
                  <a:tcPr marL="0" marR="0" marT="0" marB="0" anchor="ctr">
                    <a:lnT w="12700" cmpd="sng">
                      <a:noFill/>
                    </a:lnT>
                    <a:solidFill>
                      <a:srgbClr val="6585CF"/>
                    </a:solidFill>
                  </a:tcPr>
                </a:tc>
                <a:tc>
                  <a:txBody>
                    <a:bodyPr/>
                    <a:lstStyle/>
                    <a:p>
                      <a:pPr marL="0" algn="ctr" rtl="0" eaLnBrk="1" latinLnBrk="0" hangingPunct="1"/>
                      <a:r>
                        <a:rPr kumimoji="0" lang="en-US" sz="1800" b="1" kern="1200" dirty="0" smtClean="0">
                          <a:solidFill>
                            <a:schemeClr val="bg1"/>
                          </a:solidFill>
                          <a:latin typeface="+mn-lt"/>
                          <a:ea typeface="+mn-ea"/>
                          <a:cs typeface="+mn-cs"/>
                        </a:rPr>
                        <a:t>Hybrid</a:t>
                      </a:r>
                      <a:endParaRPr kumimoji="0" lang="en-US" sz="1800" b="1" kern="1200" dirty="0">
                        <a:solidFill>
                          <a:schemeClr val="bg1"/>
                        </a:solidFill>
                        <a:latin typeface="+mn-lt"/>
                        <a:ea typeface="+mn-ea"/>
                        <a:cs typeface="+mn-cs"/>
                      </a:endParaRPr>
                    </a:p>
                  </a:txBody>
                  <a:tcPr marL="0" marR="0" marT="0" marB="0" anchor="ctr">
                    <a:lnT w="12700" cmpd="sng">
                      <a:noFill/>
                    </a:lnT>
                    <a:solidFill>
                      <a:srgbClr val="6585CF"/>
                    </a:solidFill>
                  </a:tcPr>
                </a:tc>
              </a:tr>
              <a:tr h="395810">
                <a:tc rowSpan="3">
                  <a:txBody>
                    <a:bodyPr/>
                    <a:lstStyle/>
                    <a:p>
                      <a:pPr algn="ctr"/>
                      <a:r>
                        <a:rPr lang="en-US" sz="1800" b="1" dirty="0" smtClean="0">
                          <a:solidFill>
                            <a:schemeClr val="bg1"/>
                          </a:solidFill>
                        </a:rPr>
                        <a:t>Structured </a:t>
                      </a:r>
                      <a:endParaRPr lang="en-US" sz="1800" b="1" dirty="0">
                        <a:solidFill>
                          <a:schemeClr val="bg1"/>
                        </a:solidFill>
                      </a:endParaRPr>
                    </a:p>
                  </a:txBody>
                  <a:tcPr marL="0" marR="0" marT="0" marB="0" anchor="ctr">
                    <a:lnT w="12700" cmpd="sng">
                      <a:noFill/>
                    </a:lnT>
                    <a:solidFill>
                      <a:srgbClr val="6585CF"/>
                    </a:solidFill>
                  </a:tcPr>
                </a:tc>
                <a:tc>
                  <a:txBody>
                    <a:bodyPr/>
                    <a:lstStyle/>
                    <a:p>
                      <a:pPr algn="ctr"/>
                      <a:r>
                        <a:rPr lang="en-US" sz="1800" b="1" dirty="0" err="1" smtClean="0">
                          <a:solidFill>
                            <a:schemeClr val="bg1"/>
                          </a:solidFill>
                        </a:rPr>
                        <a:t>Strided</a:t>
                      </a:r>
                      <a:r>
                        <a:rPr lang="en-US" sz="1800" b="1" dirty="0" smtClean="0">
                          <a:solidFill>
                            <a:schemeClr val="bg1"/>
                          </a:solidFill>
                        </a:rPr>
                        <a:t> </a:t>
                      </a:r>
                      <a:endParaRPr lang="en-US" sz="1800" b="1" dirty="0">
                        <a:solidFill>
                          <a:schemeClr val="bg1"/>
                        </a:solidFill>
                      </a:endParaRPr>
                    </a:p>
                  </a:txBody>
                  <a:tcPr marL="0" marR="0" marT="0" marB="0" anchor="ctr">
                    <a:lnT w="12700" cmpd="sng">
                      <a:noFill/>
                    </a:lnT>
                    <a:solidFill>
                      <a:srgbClr val="6585CF"/>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r>
              <a:tr h="395810">
                <a:tc vMerge="1">
                  <a:txBody>
                    <a:bodyPr/>
                    <a:lstStyle/>
                    <a:p>
                      <a:endParaRPr lang="en-US" dirty="0"/>
                    </a:p>
                  </a:txBody>
                  <a:tcPr/>
                </a:tc>
                <a:tc>
                  <a:txBody>
                    <a:bodyPr/>
                    <a:lstStyle/>
                    <a:p>
                      <a:pPr algn="ctr"/>
                      <a:r>
                        <a:rPr lang="en-US" sz="1800" b="1" dirty="0" smtClean="0">
                          <a:solidFill>
                            <a:schemeClr val="bg1"/>
                          </a:solidFill>
                        </a:rPr>
                        <a:t>Separated </a:t>
                      </a:r>
                      <a:endParaRPr lang="en-US" sz="1800" b="1" dirty="0">
                        <a:solidFill>
                          <a:schemeClr val="bg1"/>
                        </a:solidFill>
                      </a:endParaRPr>
                    </a:p>
                  </a:txBody>
                  <a:tcPr marL="0" marR="0" marT="0" marB="0" anchor="ctr">
                    <a:solidFill>
                      <a:srgbClr val="6585CF"/>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r>
              <a:tr h="395810">
                <a:tc vMerge="1">
                  <a:txBody>
                    <a:bodyPr/>
                    <a:lstStyle/>
                    <a:p>
                      <a:pPr algn="ctr"/>
                      <a:endParaRPr lang="en-US" sz="2000" b="1" dirty="0">
                        <a:solidFill>
                          <a:schemeClr val="bg1"/>
                        </a:solidFill>
                      </a:endParaRPr>
                    </a:p>
                  </a:txBody>
                  <a:tcPr marL="0" marR="0" anchor="ctr">
                    <a:solidFill>
                      <a:srgbClr val="6585CF"/>
                    </a:solidFill>
                  </a:tcPr>
                </a:tc>
                <a:tc>
                  <a:txBody>
                    <a:bodyPr/>
                    <a:lstStyle/>
                    <a:p>
                      <a:pPr algn="ctr"/>
                      <a:r>
                        <a:rPr lang="en-US" sz="1800" b="1" dirty="0" smtClean="0">
                          <a:solidFill>
                            <a:schemeClr val="bg1"/>
                          </a:solidFill>
                        </a:rPr>
                        <a:t>Hybrid</a:t>
                      </a:r>
                      <a:endParaRPr lang="en-US" sz="1800" b="1" dirty="0">
                        <a:solidFill>
                          <a:schemeClr val="bg1"/>
                        </a:solidFill>
                      </a:endParaRPr>
                    </a:p>
                  </a:txBody>
                  <a:tcPr marL="0" marR="0" marT="0" marB="0" anchor="ctr">
                    <a:solidFill>
                      <a:srgbClr val="6585CF"/>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r>
              <a:tr h="395810">
                <a:tc rowSpan="3">
                  <a:txBody>
                    <a:bodyPr/>
                    <a:lstStyle/>
                    <a:p>
                      <a:pPr algn="ctr"/>
                      <a:r>
                        <a:rPr lang="en-US" sz="1800" b="1" dirty="0" smtClean="0">
                          <a:solidFill>
                            <a:schemeClr val="bg1"/>
                          </a:solidFill>
                        </a:rPr>
                        <a:t>Unstructured </a:t>
                      </a:r>
                      <a:endParaRPr lang="en-US" sz="1800" b="1" dirty="0">
                        <a:solidFill>
                          <a:schemeClr val="bg1"/>
                        </a:solidFill>
                      </a:endParaRPr>
                    </a:p>
                  </a:txBody>
                  <a:tcPr marL="0" marR="0" marT="0" marB="0" anchor="ctr">
                    <a:solidFill>
                      <a:srgbClr val="6585CF"/>
                    </a:solidFill>
                  </a:tcPr>
                </a:tc>
                <a:tc>
                  <a:txBody>
                    <a:bodyPr/>
                    <a:lstStyle/>
                    <a:p>
                      <a:pPr algn="ctr"/>
                      <a:r>
                        <a:rPr lang="en-US" sz="1800" b="1" dirty="0" err="1" smtClean="0">
                          <a:solidFill>
                            <a:schemeClr val="bg1"/>
                          </a:solidFill>
                        </a:rPr>
                        <a:t>Strided</a:t>
                      </a:r>
                      <a:r>
                        <a:rPr lang="en-US" sz="1800" b="1" dirty="0" smtClean="0">
                          <a:solidFill>
                            <a:schemeClr val="bg1"/>
                          </a:solidFill>
                        </a:rPr>
                        <a:t> </a:t>
                      </a:r>
                      <a:endParaRPr lang="en-US" sz="1800" b="1" dirty="0">
                        <a:solidFill>
                          <a:schemeClr val="bg1"/>
                        </a:solidFill>
                      </a:endParaRPr>
                    </a:p>
                  </a:txBody>
                  <a:tcPr marL="0" marR="0" marT="0" marB="0" anchor="ctr">
                    <a:solidFill>
                      <a:srgbClr val="6585CF"/>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r>
              <a:tr h="395810">
                <a:tc vMerge="1">
                  <a:txBody>
                    <a:bodyPr/>
                    <a:lstStyle/>
                    <a:p>
                      <a:endParaRPr lang="en-US" dirty="0"/>
                    </a:p>
                  </a:txBody>
                  <a:tcPr/>
                </a:tc>
                <a:tc>
                  <a:txBody>
                    <a:bodyPr/>
                    <a:lstStyle/>
                    <a:p>
                      <a:pPr algn="ctr"/>
                      <a:r>
                        <a:rPr lang="en-US" sz="1800" b="1" dirty="0" smtClean="0">
                          <a:solidFill>
                            <a:schemeClr val="bg1"/>
                          </a:solidFill>
                        </a:rPr>
                        <a:t>Separated </a:t>
                      </a:r>
                      <a:endParaRPr lang="en-US" sz="1800" b="1" dirty="0">
                        <a:solidFill>
                          <a:schemeClr val="bg1"/>
                        </a:solidFill>
                      </a:endParaRPr>
                    </a:p>
                  </a:txBody>
                  <a:tcPr marL="0" marR="0" marT="0" marB="0" anchor="ctr">
                    <a:solidFill>
                      <a:srgbClr val="6585CF"/>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r>
              <a:tr h="395810">
                <a:tc vMerge="1">
                  <a:txBody>
                    <a:bodyPr/>
                    <a:lstStyle/>
                    <a:p>
                      <a:pPr algn="ctr"/>
                      <a:endParaRPr lang="en-US" sz="2000" b="1" dirty="0">
                        <a:solidFill>
                          <a:schemeClr val="bg1"/>
                        </a:solidFill>
                      </a:endParaRPr>
                    </a:p>
                  </a:txBody>
                  <a:tcPr marL="0" marR="0" anchor="ctr">
                    <a:solidFill>
                      <a:srgbClr val="6585CF"/>
                    </a:solidFill>
                  </a:tcPr>
                </a:tc>
                <a:tc>
                  <a:txBody>
                    <a:bodyPr/>
                    <a:lstStyle/>
                    <a:p>
                      <a:pPr algn="ctr"/>
                      <a:r>
                        <a:rPr lang="en-US" sz="1800" b="1" dirty="0" smtClean="0">
                          <a:solidFill>
                            <a:schemeClr val="bg1"/>
                          </a:solidFill>
                        </a:rPr>
                        <a:t>Hybrid</a:t>
                      </a:r>
                      <a:endParaRPr lang="en-US" sz="1800" b="1" dirty="0">
                        <a:solidFill>
                          <a:schemeClr val="bg1"/>
                        </a:solidFill>
                      </a:endParaRPr>
                    </a:p>
                  </a:txBody>
                  <a:tcPr marL="0" marR="0" marT="0" marB="0" anchor="ctr">
                    <a:solidFill>
                      <a:srgbClr val="6585CF"/>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c>
                  <a:txBody>
                    <a:bodyPr/>
                    <a:lstStyle/>
                    <a:p>
                      <a:pPr algn="ctr"/>
                      <a:r>
                        <a:rPr lang="en-US" sz="2200" b="1" dirty="0" smtClean="0">
                          <a:solidFill>
                            <a:srgbClr val="00B050"/>
                          </a:solidFill>
                          <a:sym typeface="Wingdings"/>
                        </a:rPr>
                        <a:t></a:t>
                      </a:r>
                      <a:endParaRPr lang="en-US" sz="2200" b="1" dirty="0">
                        <a:solidFill>
                          <a:srgbClr val="00B050"/>
                        </a:solidFill>
                      </a:endParaRPr>
                    </a:p>
                  </a:txBody>
                  <a:tcPr marL="0" marR="0" marT="34290" marB="34290" anchor="ctr">
                    <a:solidFill>
                      <a:srgbClr val="274B81"/>
                    </a:solidFill>
                  </a:tcPr>
                </a:tc>
              </a:tr>
            </a:tbl>
          </a:graphicData>
        </a:graphic>
      </p:graphicFrame>
      <p:sp>
        <p:nvSpPr>
          <p:cNvPr id="7" name="TextBox 6"/>
          <p:cNvSpPr txBox="1"/>
          <p:nvPr/>
        </p:nvSpPr>
        <p:spPr>
          <a:xfrm>
            <a:off x="3887583" y="2550006"/>
            <a:ext cx="4724402" cy="2554545"/>
          </a:xfrm>
          <a:prstGeom prst="rect">
            <a:avLst/>
          </a:prstGeom>
          <a:noFill/>
        </p:spPr>
        <p:txBody>
          <a:bodyPr wrap="square" rtlCol="0">
            <a:spAutoFit/>
          </a:bodyPr>
          <a:lstStyle/>
          <a:p>
            <a:pPr algn="ctr"/>
            <a:r>
              <a:rPr lang="en-US" sz="8000" b="1" i="0" dirty="0">
                <a:solidFill>
                  <a:schemeClr val="bg1"/>
                </a:solidFill>
                <a:effectLst>
                  <a:outerShdw blurRad="38100" dist="38100" dir="2700000" algn="tl">
                    <a:srgbClr val="000000">
                      <a:alpha val="43137"/>
                    </a:srgbClr>
                  </a:outerShdw>
                </a:effectLst>
              </a:rPr>
              <a:t>EAVL</a:t>
            </a:r>
            <a:br>
              <a:rPr lang="en-US" sz="8000" b="1" i="0" dirty="0">
                <a:solidFill>
                  <a:schemeClr val="bg1"/>
                </a:solidFill>
                <a:effectLst>
                  <a:outerShdw blurRad="38100" dist="38100" dir="2700000" algn="tl">
                    <a:srgbClr val="000000">
                      <a:alpha val="43137"/>
                    </a:srgbClr>
                  </a:outerShdw>
                </a:effectLst>
              </a:rPr>
            </a:br>
            <a:r>
              <a:rPr lang="en-US" sz="8000" b="1" i="0" dirty="0">
                <a:solidFill>
                  <a:schemeClr val="bg1"/>
                </a:solidFill>
                <a:effectLst>
                  <a:outerShdw blurRad="38100" dist="38100" dir="2700000" algn="tl">
                    <a:srgbClr val="000000">
                      <a:alpha val="43137"/>
                    </a:srgbClr>
                  </a:outerShdw>
                </a:effectLst>
              </a:rPr>
              <a:t>Data </a:t>
            </a:r>
            <a:r>
              <a:rPr lang="en-US" sz="8000" b="1" i="0" dirty="0" smtClean="0">
                <a:solidFill>
                  <a:schemeClr val="bg1"/>
                </a:solidFill>
                <a:effectLst>
                  <a:outerShdw blurRad="38100" dist="38100" dir="2700000" algn="tl">
                    <a:srgbClr val="000000">
                      <a:alpha val="43137"/>
                    </a:srgbClr>
                  </a:outerShdw>
                </a:effectLst>
              </a:rPr>
              <a:t>Set</a:t>
            </a:r>
            <a:endParaRPr lang="en-US" sz="1050" b="1" i="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790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742950"/>
          </a:xfrm>
        </p:spPr>
        <p:txBody>
          <a:bodyPr>
            <a:normAutofit/>
          </a:bodyPr>
          <a:lstStyle/>
          <a:p>
            <a:r>
              <a:rPr lang="en-US" sz="3600" dirty="0" smtClean="0"/>
              <a:t>Other Data Model Gaps Addressed in EAVL</a:t>
            </a:r>
            <a:endParaRPr lang="en-US" sz="3600" dirty="0"/>
          </a:p>
        </p:txBody>
      </p:sp>
      <p:sp>
        <p:nvSpPr>
          <p:cNvPr id="14" name="TextBox 13"/>
          <p:cNvSpPr txBox="1"/>
          <p:nvPr/>
        </p:nvSpPr>
        <p:spPr>
          <a:xfrm>
            <a:off x="144463" y="2681586"/>
            <a:ext cx="2239699" cy="492443"/>
          </a:xfrm>
          <a:prstGeom prst="rect">
            <a:avLst/>
          </a:prstGeom>
          <a:noFill/>
        </p:spPr>
        <p:txBody>
          <a:bodyPr wrap="square" lIns="0" tIns="0" rIns="0" bIns="0" rtlCol="0">
            <a:spAutoFit/>
          </a:bodyPr>
          <a:lstStyle/>
          <a:p>
            <a:pPr algn="ctr"/>
            <a:r>
              <a:rPr lang="en-US" sz="1600" i="0" dirty="0" smtClean="0"/>
              <a:t>Low/high dimensional data</a:t>
            </a:r>
          </a:p>
          <a:p>
            <a:pPr algn="ctr"/>
            <a:r>
              <a:rPr lang="en-US" sz="1600" dirty="0" smtClean="0"/>
              <a:t>(9D mesh in </a:t>
            </a:r>
            <a:r>
              <a:rPr lang="en-US" sz="1600" dirty="0" err="1" smtClean="0"/>
              <a:t>GenASiS</a:t>
            </a:r>
            <a:r>
              <a:rPr lang="en-US" sz="1600" dirty="0" smtClean="0"/>
              <a:t>)</a:t>
            </a:r>
            <a:endParaRPr lang="en-US" sz="1600" i="0" dirty="0"/>
          </a:p>
        </p:txBody>
      </p:sp>
      <p:grpSp>
        <p:nvGrpSpPr>
          <p:cNvPr id="16" name="Group 38"/>
          <p:cNvGrpSpPr/>
          <p:nvPr/>
        </p:nvGrpSpPr>
        <p:grpSpPr>
          <a:xfrm>
            <a:off x="270167" y="3541222"/>
            <a:ext cx="2241080" cy="1005576"/>
            <a:chOff x="3063781" y="2590800"/>
            <a:chExt cx="2501243" cy="1143000"/>
          </a:xfrm>
        </p:grpSpPr>
        <p:sp>
          <p:nvSpPr>
            <p:cNvPr id="17" name="Oval 16"/>
            <p:cNvSpPr/>
            <p:nvPr/>
          </p:nvSpPr>
          <p:spPr>
            <a:xfrm>
              <a:off x="3733800" y="2590800"/>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18" name="Oval 17"/>
            <p:cNvSpPr/>
            <p:nvPr/>
          </p:nvSpPr>
          <p:spPr>
            <a:xfrm>
              <a:off x="3063781" y="2858229"/>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19" name="Oval 18"/>
            <p:cNvSpPr/>
            <p:nvPr/>
          </p:nvSpPr>
          <p:spPr>
            <a:xfrm>
              <a:off x="3505200" y="3124200"/>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20" name="Oval 19"/>
            <p:cNvSpPr/>
            <p:nvPr/>
          </p:nvSpPr>
          <p:spPr>
            <a:xfrm>
              <a:off x="4114800" y="3429000"/>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21" name="Oval 20"/>
            <p:cNvSpPr/>
            <p:nvPr/>
          </p:nvSpPr>
          <p:spPr>
            <a:xfrm>
              <a:off x="4179711" y="2926644"/>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22" name="Oval 21"/>
            <p:cNvSpPr/>
            <p:nvPr/>
          </p:nvSpPr>
          <p:spPr>
            <a:xfrm>
              <a:off x="4719967" y="2621844"/>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23" name="Oval 22"/>
            <p:cNvSpPr/>
            <p:nvPr/>
          </p:nvSpPr>
          <p:spPr>
            <a:xfrm>
              <a:off x="5260224" y="3004612"/>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24" name="Oval 23"/>
            <p:cNvSpPr/>
            <p:nvPr/>
          </p:nvSpPr>
          <p:spPr>
            <a:xfrm>
              <a:off x="4758387" y="3414447"/>
              <a:ext cx="304800" cy="304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cxnSp>
          <p:nvCxnSpPr>
            <p:cNvPr id="25" name="Straight Arrow Connector 24"/>
            <p:cNvCxnSpPr>
              <a:stCxn id="18" idx="7"/>
              <a:endCxn id="17" idx="3"/>
            </p:cNvCxnSpPr>
            <p:nvPr/>
          </p:nvCxnSpPr>
          <p:spPr>
            <a:xfrm flipV="1">
              <a:off x="3323944" y="2850963"/>
              <a:ext cx="454493" cy="51903"/>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p:cNvCxnSpPr>
              <a:stCxn id="18" idx="5"/>
              <a:endCxn id="19" idx="2"/>
            </p:cNvCxnSpPr>
            <p:nvPr/>
          </p:nvCxnSpPr>
          <p:spPr>
            <a:xfrm>
              <a:off x="3323944" y="3118392"/>
              <a:ext cx="181256" cy="158208"/>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Arrow Connector 26"/>
            <p:cNvCxnSpPr>
              <a:stCxn id="19" idx="5"/>
              <a:endCxn id="20" idx="2"/>
            </p:cNvCxnSpPr>
            <p:nvPr/>
          </p:nvCxnSpPr>
          <p:spPr>
            <a:xfrm rot="16200000" flipH="1">
              <a:off x="3841563" y="3308162"/>
              <a:ext cx="197037" cy="349437"/>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Arrow Connector 27"/>
            <p:cNvCxnSpPr>
              <a:stCxn id="21" idx="6"/>
              <a:endCxn id="23" idx="2"/>
            </p:cNvCxnSpPr>
            <p:nvPr/>
          </p:nvCxnSpPr>
          <p:spPr>
            <a:xfrm>
              <a:off x="4484511" y="3079044"/>
              <a:ext cx="775713" cy="77968"/>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a:stCxn id="22" idx="5"/>
              <a:endCxn id="23" idx="1"/>
            </p:cNvCxnSpPr>
            <p:nvPr/>
          </p:nvCxnSpPr>
          <p:spPr>
            <a:xfrm>
              <a:off x="4980130" y="2882007"/>
              <a:ext cx="324731" cy="167242"/>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a:stCxn id="24" idx="7"/>
              <a:endCxn id="23" idx="3"/>
            </p:cNvCxnSpPr>
            <p:nvPr/>
          </p:nvCxnSpPr>
          <p:spPr>
            <a:xfrm flipV="1">
              <a:off x="5018550" y="3264775"/>
              <a:ext cx="286311" cy="194309"/>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a:stCxn id="17" idx="6"/>
              <a:endCxn id="22" idx="2"/>
            </p:cNvCxnSpPr>
            <p:nvPr/>
          </p:nvCxnSpPr>
          <p:spPr>
            <a:xfrm>
              <a:off x="4038600" y="2743200"/>
              <a:ext cx="681367" cy="31044"/>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Arrow Connector 31"/>
            <p:cNvCxnSpPr>
              <a:stCxn id="17" idx="5"/>
              <a:endCxn id="21" idx="1"/>
            </p:cNvCxnSpPr>
            <p:nvPr/>
          </p:nvCxnSpPr>
          <p:spPr>
            <a:xfrm rot="16200000" flipH="1">
              <a:off x="4048996" y="2795929"/>
              <a:ext cx="120318" cy="230385"/>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p:cNvCxnSpPr>
              <a:stCxn id="20" idx="6"/>
              <a:endCxn id="24" idx="2"/>
            </p:cNvCxnSpPr>
            <p:nvPr/>
          </p:nvCxnSpPr>
          <p:spPr>
            <a:xfrm flipV="1">
              <a:off x="4419600" y="3566847"/>
              <a:ext cx="338787" cy="14553"/>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a:stCxn id="20" idx="7"/>
              <a:endCxn id="22" idx="3"/>
            </p:cNvCxnSpPr>
            <p:nvPr/>
          </p:nvCxnSpPr>
          <p:spPr>
            <a:xfrm flipV="1">
              <a:off x="4374963" y="2882007"/>
              <a:ext cx="389641" cy="591630"/>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a:stCxn id="20" idx="0"/>
              <a:endCxn id="21" idx="4"/>
            </p:cNvCxnSpPr>
            <p:nvPr/>
          </p:nvCxnSpPr>
          <p:spPr>
            <a:xfrm rot="5400000" flipH="1" flipV="1">
              <a:off x="4200877" y="3297767"/>
              <a:ext cx="197556" cy="64911"/>
            </a:xfrm>
            <a:prstGeom prst="straightConnector1">
              <a:avLst/>
            </a:prstGeom>
            <a:solidFill>
              <a:srgbClr val="558ED5">
                <a:alpha val="69804"/>
              </a:srgbClr>
            </a:solid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cxnSp>
      </p:grpSp>
      <p:grpSp>
        <p:nvGrpSpPr>
          <p:cNvPr id="62" name="Group 19"/>
          <p:cNvGrpSpPr/>
          <p:nvPr/>
        </p:nvGrpSpPr>
        <p:grpSpPr>
          <a:xfrm>
            <a:off x="7023914" y="3669545"/>
            <a:ext cx="1428750" cy="857250"/>
            <a:chOff x="914400" y="2286000"/>
            <a:chExt cx="2362200" cy="1524000"/>
          </a:xfrm>
        </p:grpSpPr>
        <p:sp>
          <p:nvSpPr>
            <p:cNvPr id="63" name="Oval 62"/>
            <p:cNvSpPr/>
            <p:nvPr/>
          </p:nvSpPr>
          <p:spPr>
            <a:xfrm>
              <a:off x="914400" y="22860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en-US" b="1" dirty="0">
                <a:solidFill>
                  <a:schemeClr val="tx1"/>
                </a:solidFill>
              </a:endParaRPr>
            </a:p>
          </p:txBody>
        </p:sp>
        <p:sp>
          <p:nvSpPr>
            <p:cNvPr id="64" name="Oval 63"/>
            <p:cNvSpPr/>
            <p:nvPr/>
          </p:nvSpPr>
          <p:spPr>
            <a:xfrm>
              <a:off x="1447800" y="2819400"/>
              <a:ext cx="457200" cy="4572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sp>
          <p:nvSpPr>
            <p:cNvPr id="65" name="Oval 64"/>
            <p:cNvSpPr/>
            <p:nvPr/>
          </p:nvSpPr>
          <p:spPr>
            <a:xfrm>
              <a:off x="914400" y="33528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en-US" b="1" dirty="0">
                <a:solidFill>
                  <a:schemeClr val="tx1"/>
                </a:solidFill>
              </a:endParaRPr>
            </a:p>
          </p:txBody>
        </p:sp>
        <p:sp>
          <p:nvSpPr>
            <p:cNvPr id="66" name="Oval 65"/>
            <p:cNvSpPr/>
            <p:nvPr/>
          </p:nvSpPr>
          <p:spPr>
            <a:xfrm>
              <a:off x="2286000" y="2819400"/>
              <a:ext cx="457200" cy="4572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sp>
          <p:nvSpPr>
            <p:cNvPr id="67" name="Oval 66"/>
            <p:cNvSpPr/>
            <p:nvPr/>
          </p:nvSpPr>
          <p:spPr>
            <a:xfrm>
              <a:off x="2819400" y="22860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en-US" b="1" dirty="0">
                <a:solidFill>
                  <a:schemeClr val="tx1"/>
                </a:solidFill>
              </a:endParaRPr>
            </a:p>
          </p:txBody>
        </p:sp>
        <p:sp>
          <p:nvSpPr>
            <p:cNvPr id="68" name="Oval 67"/>
            <p:cNvSpPr/>
            <p:nvPr/>
          </p:nvSpPr>
          <p:spPr>
            <a:xfrm>
              <a:off x="2819400" y="33528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t>
              </a:r>
              <a:endParaRPr lang="en-US" b="1" dirty="0">
                <a:solidFill>
                  <a:schemeClr val="tx1"/>
                </a:solidFill>
              </a:endParaRPr>
            </a:p>
          </p:txBody>
        </p:sp>
        <p:cxnSp>
          <p:nvCxnSpPr>
            <p:cNvPr id="69" name="Straight Connector 68"/>
            <p:cNvCxnSpPr>
              <a:stCxn id="64" idx="6"/>
              <a:endCxn id="66" idx="2"/>
            </p:cNvCxnSpPr>
            <p:nvPr/>
          </p:nvCxnSpPr>
          <p:spPr>
            <a:xfrm>
              <a:off x="1905000" y="3048000"/>
              <a:ext cx="381000" cy="0"/>
            </a:xfrm>
            <a:prstGeom prst="line">
              <a:avLst/>
            </a:prstGeom>
            <a:ln w="889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6" idx="7"/>
              <a:endCxn id="67" idx="3"/>
            </p:cNvCxnSpPr>
            <p:nvPr/>
          </p:nvCxnSpPr>
          <p:spPr>
            <a:xfrm rot="5400000" flipH="1" flipV="1">
              <a:off x="2676245" y="2676245"/>
              <a:ext cx="210110" cy="210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6" idx="5"/>
              <a:endCxn id="68" idx="1"/>
            </p:cNvCxnSpPr>
            <p:nvPr/>
          </p:nvCxnSpPr>
          <p:spPr>
            <a:xfrm rot="16200000" flipH="1">
              <a:off x="2676245" y="3209645"/>
              <a:ext cx="210110" cy="210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4" idx="3"/>
              <a:endCxn id="65" idx="7"/>
            </p:cNvCxnSpPr>
            <p:nvPr/>
          </p:nvCxnSpPr>
          <p:spPr>
            <a:xfrm rot="5400000">
              <a:off x="1304645" y="3209645"/>
              <a:ext cx="210110" cy="210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4" idx="1"/>
              <a:endCxn id="63" idx="5"/>
            </p:cNvCxnSpPr>
            <p:nvPr/>
          </p:nvCxnSpPr>
          <p:spPr>
            <a:xfrm rot="16200000" flipV="1">
              <a:off x="1304645" y="2676245"/>
              <a:ext cx="210110" cy="210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3233651" y="1169639"/>
            <a:ext cx="2905298" cy="1200329"/>
            <a:chOff x="1066800" y="1019401"/>
            <a:chExt cx="4385020" cy="2246320"/>
          </a:xfrm>
        </p:grpSpPr>
        <p:grpSp>
          <p:nvGrpSpPr>
            <p:cNvPr id="75" name="Group 74"/>
            <p:cNvGrpSpPr/>
            <p:nvPr/>
          </p:nvGrpSpPr>
          <p:grpSpPr>
            <a:xfrm>
              <a:off x="1066800" y="1237596"/>
              <a:ext cx="4385020" cy="1962804"/>
              <a:chOff x="1066800" y="1237596"/>
              <a:chExt cx="4385020" cy="1962804"/>
            </a:xfrm>
          </p:grpSpPr>
          <p:grpSp>
            <p:nvGrpSpPr>
              <p:cNvPr id="78" name="Group 17"/>
              <p:cNvGrpSpPr/>
              <p:nvPr/>
            </p:nvGrpSpPr>
            <p:grpSpPr>
              <a:xfrm>
                <a:off x="1066800" y="1313796"/>
                <a:ext cx="3200400" cy="1828800"/>
                <a:chOff x="1066800" y="1219200"/>
                <a:chExt cx="3200400" cy="1828800"/>
              </a:xfrm>
              <a:solidFill>
                <a:srgbClr val="ABB2D1"/>
              </a:solidFill>
            </p:grpSpPr>
            <p:sp>
              <p:nvSpPr>
                <p:cNvPr id="88" name="Isosceles Triangle 87"/>
                <p:cNvSpPr/>
                <p:nvPr/>
              </p:nvSpPr>
              <p:spPr>
                <a:xfrm>
                  <a:off x="1066800" y="1219200"/>
                  <a:ext cx="1066800" cy="9144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10800000">
                  <a:off x="1600200" y="1219200"/>
                  <a:ext cx="1066800" cy="9144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10800000">
                  <a:off x="1066800" y="2133600"/>
                  <a:ext cx="1066800" cy="9144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600200" y="2133600"/>
                  <a:ext cx="1066800" cy="9144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2133600" y="1219200"/>
                  <a:ext cx="1066800" cy="9144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10800000">
                  <a:off x="2133600" y="2133600"/>
                  <a:ext cx="1066800" cy="9144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a:off x="2667000" y="2133600"/>
                  <a:ext cx="1066800" cy="914400"/>
                </a:xfrm>
                <a:prstGeom prst="triangl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10800000">
                  <a:off x="2667000" y="1219200"/>
                  <a:ext cx="1066800" cy="914400"/>
                </a:xfrm>
                <a:prstGeom prst="triangl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a:off x="3200400" y="1219200"/>
                  <a:ext cx="1066800" cy="914400"/>
                </a:xfrm>
                <a:prstGeom prst="triangl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10800000">
                  <a:off x="3200400" y="2133600"/>
                  <a:ext cx="1066800" cy="914400"/>
                </a:xfrm>
                <a:prstGeom prst="triangl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32"/>
              <p:cNvGrpSpPr/>
              <p:nvPr/>
            </p:nvGrpSpPr>
            <p:grpSpPr>
              <a:xfrm>
                <a:off x="4800600" y="1237596"/>
                <a:ext cx="651220" cy="1962804"/>
                <a:chOff x="5791200" y="1219200"/>
                <a:chExt cx="651220" cy="1962804"/>
              </a:xfrm>
            </p:grpSpPr>
            <p:grpSp>
              <p:nvGrpSpPr>
                <p:cNvPr id="82" name="Group 24"/>
                <p:cNvGrpSpPr/>
                <p:nvPr/>
              </p:nvGrpSpPr>
              <p:grpSpPr>
                <a:xfrm>
                  <a:off x="5867400" y="1295400"/>
                  <a:ext cx="533400" cy="1828800"/>
                  <a:chOff x="2667000" y="1219200"/>
                  <a:chExt cx="533400" cy="1828800"/>
                </a:xfrm>
              </p:grpSpPr>
              <p:cxnSp>
                <p:nvCxnSpPr>
                  <p:cNvPr id="86" name="Straight Connector 85"/>
                  <p:cNvCxnSpPr/>
                  <p:nvPr/>
                </p:nvCxnSpPr>
                <p:spPr>
                  <a:xfrm rot="16200000" flipH="1">
                    <a:off x="2476500" y="1409700"/>
                    <a:ext cx="914400" cy="533400"/>
                  </a:xfrm>
                  <a:prstGeom prst="line">
                    <a:avLst/>
                  </a:prstGeom>
                  <a:ln w="3810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flipV="1">
                    <a:off x="2476500" y="2324100"/>
                    <a:ext cx="914400" cy="533400"/>
                  </a:xfrm>
                  <a:prstGeom prst="line">
                    <a:avLst/>
                  </a:prstGeom>
                  <a:ln w="3810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83" name="Oval 82"/>
                <p:cNvSpPr/>
                <p:nvPr/>
              </p:nvSpPr>
              <p:spPr>
                <a:xfrm>
                  <a:off x="5791200" y="1219200"/>
                  <a:ext cx="109728" cy="109728"/>
                </a:xfrm>
                <a:prstGeom prst="ellipse">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p:cNvSpPr/>
                <p:nvPr/>
              </p:nvSpPr>
              <p:spPr>
                <a:xfrm>
                  <a:off x="6332692" y="2149110"/>
                  <a:ext cx="109728" cy="109728"/>
                </a:xfrm>
                <a:prstGeom prst="ellipse">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p:cNvSpPr/>
                <p:nvPr/>
              </p:nvSpPr>
              <p:spPr>
                <a:xfrm>
                  <a:off x="5791200" y="3072276"/>
                  <a:ext cx="109728" cy="109728"/>
                </a:xfrm>
                <a:prstGeom prst="ellipse">
                  <a:avLst/>
                </a:prstGeom>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0" name="Curved Connector 79"/>
              <p:cNvCxnSpPr>
                <a:stCxn id="83" idx="1"/>
                <a:endCxn id="95" idx="4"/>
              </p:cNvCxnSpPr>
              <p:nvPr/>
            </p:nvCxnSpPr>
            <p:spPr>
              <a:xfrm rot="16200000" flipH="1" flipV="1">
                <a:off x="3711769" y="208895"/>
                <a:ext cx="60131" cy="2149669"/>
              </a:xfrm>
              <a:prstGeom prst="curvedConnector3">
                <a:avLst>
                  <a:gd name="adj1" fmla="val -406893"/>
                </a:avLst>
              </a:prstGeom>
              <a:solidFill>
                <a:srgbClr val="558ED5">
                  <a:alpha val="69804"/>
                </a:srgbClr>
              </a:solidFill>
              <a:ln>
                <a:solidFill>
                  <a:schemeClr val="tx1"/>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81" name="Curved Connector 80"/>
              <p:cNvCxnSpPr>
                <a:stCxn id="85" idx="3"/>
                <a:endCxn id="94" idx="2"/>
              </p:cNvCxnSpPr>
              <p:nvPr/>
            </p:nvCxnSpPr>
            <p:spPr>
              <a:xfrm rot="5400000" flipH="1">
                <a:off x="3720967" y="2088630"/>
                <a:ext cx="41735" cy="2149669"/>
              </a:xfrm>
              <a:prstGeom prst="curvedConnector3">
                <a:avLst>
                  <a:gd name="adj1" fmla="val -586244"/>
                </a:avLst>
              </a:prstGeom>
              <a:solidFill>
                <a:srgbClr val="558ED5">
                  <a:alpha val="69804"/>
                </a:srgbClr>
              </a:solidFill>
              <a:ln>
                <a:solidFill>
                  <a:schemeClr val="tx1"/>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cxnSp>
        </p:grpSp>
        <p:sp>
          <p:nvSpPr>
            <p:cNvPr id="76" name="TextBox 75"/>
            <p:cNvSpPr txBox="1"/>
            <p:nvPr/>
          </p:nvSpPr>
          <p:spPr>
            <a:xfrm>
              <a:off x="1635940" y="1019401"/>
              <a:ext cx="990600" cy="2246320"/>
            </a:xfrm>
            <a:prstGeom prst="rect">
              <a:avLst/>
            </a:prstGeom>
            <a:noFill/>
          </p:spPr>
          <p:txBody>
            <a:bodyPr wrap="square" rtlCol="0" anchor="ctr">
              <a:spAutoFit/>
            </a:bodyPr>
            <a:lstStyle/>
            <a:p>
              <a:pPr algn="ctr"/>
              <a:r>
                <a:rPr lang="en-US" sz="7200" b="1" dirty="0" smtClean="0">
                  <a:solidFill>
                    <a:schemeClr val="bg1"/>
                  </a:solidFill>
                  <a:effectLst>
                    <a:outerShdw blurRad="38100" dist="38100" dir="2700000" algn="tl">
                      <a:srgbClr val="000000">
                        <a:alpha val="43137"/>
                      </a:srgbClr>
                    </a:outerShdw>
                  </a:effectLst>
                </a:rPr>
                <a:t>A</a:t>
              </a:r>
              <a:endParaRPr lang="en-US" sz="7200" b="1" dirty="0">
                <a:solidFill>
                  <a:schemeClr val="bg1"/>
                </a:solidFill>
                <a:effectLst>
                  <a:outerShdw blurRad="38100" dist="38100" dir="2700000" algn="tl">
                    <a:srgbClr val="000000">
                      <a:alpha val="43137"/>
                    </a:srgbClr>
                  </a:outerShdw>
                </a:effectLst>
              </a:endParaRPr>
            </a:p>
          </p:txBody>
        </p:sp>
        <p:sp>
          <p:nvSpPr>
            <p:cNvPr id="77" name="TextBox 76"/>
            <p:cNvSpPr txBox="1"/>
            <p:nvPr/>
          </p:nvSpPr>
          <p:spPr>
            <a:xfrm>
              <a:off x="3200400" y="1019401"/>
              <a:ext cx="990600" cy="2246320"/>
            </a:xfrm>
            <a:prstGeom prst="rect">
              <a:avLst/>
            </a:prstGeom>
            <a:noFill/>
          </p:spPr>
          <p:txBody>
            <a:bodyPr wrap="square" rtlCol="0" anchor="ctr">
              <a:spAutoFit/>
            </a:bodyPr>
            <a:lstStyle/>
            <a:p>
              <a:pPr algn="ctr"/>
              <a:r>
                <a:rPr lang="en-US" sz="7200" b="1" dirty="0" smtClean="0">
                  <a:solidFill>
                    <a:schemeClr val="bg1"/>
                  </a:solidFill>
                  <a:effectLst>
                    <a:outerShdw blurRad="38100" dist="38100" dir="2700000" algn="tl">
                      <a:srgbClr val="000000">
                        <a:alpha val="43137"/>
                      </a:srgbClr>
                    </a:outerShdw>
                  </a:effectLst>
                </a:rPr>
                <a:t>B</a:t>
              </a:r>
              <a:endParaRPr lang="en-US" sz="7200" b="1" dirty="0">
                <a:solidFill>
                  <a:schemeClr val="bg1"/>
                </a:solidFill>
                <a:effectLst>
                  <a:outerShdw blurRad="38100" dist="38100" dir="2700000" algn="tl">
                    <a:srgbClr val="000000">
                      <a:alpha val="43137"/>
                    </a:srgbClr>
                  </a:outerShdw>
                </a:effectLst>
              </a:endParaRPr>
            </a:p>
          </p:txBody>
        </p:sp>
      </p:grpSp>
      <p:grpSp>
        <p:nvGrpSpPr>
          <p:cNvPr id="98" name="Group 97"/>
          <p:cNvGrpSpPr/>
          <p:nvPr/>
        </p:nvGrpSpPr>
        <p:grpSpPr>
          <a:xfrm>
            <a:off x="3439303" y="3475298"/>
            <a:ext cx="2340880" cy="1051497"/>
            <a:chOff x="4237168" y="3352800"/>
            <a:chExt cx="3670868" cy="1775012"/>
          </a:xfrm>
        </p:grpSpPr>
        <p:pic>
          <p:nvPicPr>
            <p:cNvPr id="99" name="Picture 3" descr="C:\Users\js9\Desktop\2010 LDRD jeremy exavis\2011-04-19_projmgt\2012\2012-egpgv\figures\vm_linear.png"/>
            <p:cNvPicPr>
              <a:picLocks noChangeAspect="1" noChangeArrowheads="1"/>
            </p:cNvPicPr>
            <p:nvPr/>
          </p:nvPicPr>
          <p:blipFill rotWithShape="1">
            <a:blip r:embed="rId2" cstate="print"/>
            <a:srcRect l="39338" b="39338"/>
            <a:stretch/>
          </p:blipFill>
          <p:spPr bwMode="auto">
            <a:xfrm>
              <a:off x="4237168" y="3352800"/>
              <a:ext cx="1775012" cy="1775012"/>
            </a:xfrm>
            <a:prstGeom prst="rect">
              <a:avLst/>
            </a:prstGeom>
            <a:ln>
              <a:noFill/>
            </a:ln>
            <a:effectLst>
              <a:outerShdw blurRad="292100" dist="139700" dir="2700000" algn="tl" rotWithShape="0">
                <a:srgbClr val="333333">
                  <a:alpha val="65000"/>
                </a:srgbClr>
              </a:outerShdw>
            </a:effectLst>
          </p:spPr>
        </p:pic>
        <p:pic>
          <p:nvPicPr>
            <p:cNvPr id="100" name="Picture 4" descr="C:\Users\js9\Desktop\2010 LDRD jeremy exavis\2011-04-19_projmgt\2012\2012-egpgv\figures\vm_biquad.png"/>
            <p:cNvPicPr>
              <a:picLocks noChangeAspect="1" noChangeArrowheads="1"/>
            </p:cNvPicPr>
            <p:nvPr/>
          </p:nvPicPr>
          <p:blipFill rotWithShape="1">
            <a:blip r:embed="rId3" cstate="print"/>
            <a:srcRect l="39375" b="39375"/>
            <a:stretch/>
          </p:blipFill>
          <p:spPr bwMode="auto">
            <a:xfrm>
              <a:off x="6134100" y="3352800"/>
              <a:ext cx="1773936" cy="1773936"/>
            </a:xfrm>
            <a:prstGeom prst="rect">
              <a:avLst/>
            </a:prstGeom>
            <a:ln>
              <a:noFill/>
            </a:ln>
            <a:effectLst>
              <a:outerShdw blurRad="292100" dist="139700" dir="2700000" algn="tl" rotWithShape="0">
                <a:srgbClr val="333333">
                  <a:alpha val="65000"/>
                </a:srgbClr>
              </a:outerShdw>
            </a:effectLst>
          </p:spPr>
        </p:pic>
      </p:grpSp>
      <p:pic>
        <p:nvPicPr>
          <p:cNvPr id="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2" y="978424"/>
            <a:ext cx="1744662" cy="1564751"/>
          </a:xfrm>
          <a:prstGeom prst="rect">
            <a:avLst/>
          </a:prstGeom>
          <a:noFill/>
          <a:ln>
            <a:noFill/>
          </a:ln>
          <a:effectLst>
            <a:outerShdw blurRad="127000" dist="1269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8" name="Picture 6" descr="C:\Users\js9\Desktop\Dropbox (Personal)\temp\mesh2_cur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4496" y="978424"/>
            <a:ext cx="1320004" cy="1027054"/>
          </a:xfrm>
          <a:prstGeom prst="rect">
            <a:avLst/>
          </a:prstGeom>
          <a:ln>
            <a:noFill/>
          </a:ln>
          <a:effectLst>
            <a:outerShdw blurRad="228600" dist="279400" dir="2460000" sx="87000" sy="87000" algn="tl" rotWithShape="0">
              <a:srgbClr val="333333">
                <a:alpha val="87000"/>
              </a:srgbClr>
            </a:outerShdw>
          </a:effectLst>
          <a:extLst>
            <a:ext uri="{909E8E84-426E-40DD-AFC4-6F175D3DCCD1}">
              <a14:hiddenFill xmlns:a14="http://schemas.microsoft.com/office/drawing/2010/main">
                <a:solidFill>
                  <a:srgbClr val="FFFFFF"/>
                </a:solidFill>
              </a14:hiddenFill>
            </a:ext>
          </a:extLst>
        </p:spPr>
      </p:pic>
      <p:pic>
        <p:nvPicPr>
          <p:cNvPr id="3079" name="Picture 7" descr="C:\Users\js9\Desktop\Dropbox (Personal)\temp\mesh2_fla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901" y="1455997"/>
            <a:ext cx="1258685" cy="1031081"/>
          </a:xfrm>
          <a:prstGeom prst="rect">
            <a:avLst/>
          </a:prstGeom>
          <a:ln>
            <a:noFill/>
          </a:ln>
          <a:effectLst>
            <a:outerShdw blurRad="228600" dist="279400" dir="2460000" sx="87000" sy="87000" algn="tl" rotWithShape="0">
              <a:srgbClr val="333333">
                <a:alpha val="87000"/>
              </a:srgbClr>
            </a:outerShdw>
          </a:effectLst>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6751902" y="2589252"/>
            <a:ext cx="2239699" cy="738664"/>
          </a:xfrm>
          <a:prstGeom prst="rect">
            <a:avLst/>
          </a:prstGeom>
          <a:noFill/>
        </p:spPr>
        <p:txBody>
          <a:bodyPr wrap="square" lIns="0" tIns="0" rIns="0" bIns="0" rtlCol="0">
            <a:spAutoFit/>
          </a:bodyPr>
          <a:lstStyle/>
          <a:p>
            <a:pPr algn="ctr"/>
            <a:r>
              <a:rPr lang="en-US" sz="1600" i="0" dirty="0" smtClean="0"/>
              <a:t>Multiple simultaneous coordinate systems</a:t>
            </a:r>
          </a:p>
          <a:p>
            <a:pPr algn="ctr"/>
            <a:r>
              <a:rPr lang="en-US" sz="1600" dirty="0" smtClean="0"/>
              <a:t>(</a:t>
            </a:r>
            <a:r>
              <a:rPr lang="en-US" sz="1600" dirty="0" err="1" smtClean="0"/>
              <a:t>lat</a:t>
            </a:r>
            <a:r>
              <a:rPr lang="en-US" sz="1600" dirty="0" smtClean="0"/>
              <a:t>/</a:t>
            </a:r>
            <a:r>
              <a:rPr lang="en-US" sz="1600" dirty="0" err="1" smtClean="0"/>
              <a:t>lon</a:t>
            </a:r>
            <a:r>
              <a:rPr lang="en-US" sz="1600" dirty="0" smtClean="0"/>
              <a:t> + Cartesian xyz)</a:t>
            </a:r>
            <a:endParaRPr lang="en-US" sz="1600" i="0" dirty="0"/>
          </a:p>
        </p:txBody>
      </p:sp>
      <p:sp>
        <p:nvSpPr>
          <p:cNvPr id="109" name="TextBox 108"/>
          <p:cNvSpPr txBox="1"/>
          <p:nvPr/>
        </p:nvSpPr>
        <p:spPr>
          <a:xfrm>
            <a:off x="3009901" y="2681586"/>
            <a:ext cx="3133130" cy="492443"/>
          </a:xfrm>
          <a:prstGeom prst="rect">
            <a:avLst/>
          </a:prstGeom>
          <a:noFill/>
        </p:spPr>
        <p:txBody>
          <a:bodyPr wrap="square" lIns="0" tIns="0" rIns="0" bIns="0" rtlCol="0">
            <a:spAutoFit/>
          </a:bodyPr>
          <a:lstStyle/>
          <a:p>
            <a:pPr algn="ctr"/>
            <a:r>
              <a:rPr lang="en-US" sz="1600" i="0" dirty="0" smtClean="0"/>
              <a:t>Multiple cell groups in one mesh</a:t>
            </a:r>
          </a:p>
          <a:p>
            <a:pPr algn="ctr"/>
            <a:r>
              <a:rPr lang="en-US" sz="1600" dirty="0" smtClean="0"/>
              <a:t>(E.g. subsets, face sets, flux surfaces)</a:t>
            </a:r>
            <a:endParaRPr lang="en-US" sz="1600" i="0" dirty="0"/>
          </a:p>
        </p:txBody>
      </p:sp>
      <p:sp>
        <p:nvSpPr>
          <p:cNvPr id="110" name="TextBox 109"/>
          <p:cNvSpPr txBox="1"/>
          <p:nvPr/>
        </p:nvSpPr>
        <p:spPr>
          <a:xfrm>
            <a:off x="144462" y="4715753"/>
            <a:ext cx="2691076" cy="492443"/>
          </a:xfrm>
          <a:prstGeom prst="rect">
            <a:avLst/>
          </a:prstGeom>
          <a:noFill/>
        </p:spPr>
        <p:txBody>
          <a:bodyPr wrap="square" lIns="0" tIns="0" rIns="0" bIns="0" rtlCol="0">
            <a:spAutoFit/>
          </a:bodyPr>
          <a:lstStyle/>
          <a:p>
            <a:pPr algn="ctr"/>
            <a:r>
              <a:rPr lang="en-US" sz="1600" i="0" dirty="0" smtClean="0"/>
              <a:t>Non-physical data </a:t>
            </a:r>
            <a:r>
              <a:rPr lang="en-US" sz="1600" dirty="0" smtClean="0"/>
              <a:t>(graph, sensor, performance data)</a:t>
            </a:r>
            <a:endParaRPr lang="en-US" sz="1600" i="0" dirty="0"/>
          </a:p>
        </p:txBody>
      </p:sp>
      <p:sp>
        <p:nvSpPr>
          <p:cNvPr id="111" name="TextBox 110"/>
          <p:cNvSpPr txBox="1"/>
          <p:nvPr/>
        </p:nvSpPr>
        <p:spPr>
          <a:xfrm>
            <a:off x="6477001" y="4715753"/>
            <a:ext cx="2458222" cy="492443"/>
          </a:xfrm>
          <a:prstGeom prst="rect">
            <a:avLst/>
          </a:prstGeom>
          <a:noFill/>
        </p:spPr>
        <p:txBody>
          <a:bodyPr wrap="square" lIns="0" tIns="0" rIns="0" bIns="0" rtlCol="0">
            <a:spAutoFit/>
          </a:bodyPr>
          <a:lstStyle/>
          <a:p>
            <a:pPr algn="ctr"/>
            <a:r>
              <a:rPr lang="en-US" sz="1600" i="0" dirty="0" smtClean="0"/>
              <a:t>Mixed topology meshes</a:t>
            </a:r>
          </a:p>
          <a:p>
            <a:pPr algn="ctr"/>
            <a:r>
              <a:rPr lang="en-US" sz="1600" dirty="0" smtClean="0"/>
              <a:t>(atoms + bonds, </a:t>
            </a:r>
            <a:r>
              <a:rPr lang="en-US" sz="1600" dirty="0" err="1" smtClean="0"/>
              <a:t>sidesets</a:t>
            </a:r>
            <a:r>
              <a:rPr lang="en-US" sz="1600" dirty="0" smtClean="0"/>
              <a:t>)</a:t>
            </a:r>
            <a:endParaRPr lang="en-US" sz="1600" i="0" dirty="0"/>
          </a:p>
        </p:txBody>
      </p:sp>
      <p:sp>
        <p:nvSpPr>
          <p:cNvPr id="112" name="TextBox 111"/>
          <p:cNvSpPr txBox="1"/>
          <p:nvPr/>
        </p:nvSpPr>
        <p:spPr>
          <a:xfrm>
            <a:off x="3323847" y="4715753"/>
            <a:ext cx="2637831" cy="492443"/>
          </a:xfrm>
          <a:prstGeom prst="rect">
            <a:avLst/>
          </a:prstGeom>
          <a:noFill/>
        </p:spPr>
        <p:txBody>
          <a:bodyPr wrap="square" lIns="0" tIns="0" rIns="0" bIns="0" rtlCol="0">
            <a:spAutoFit/>
          </a:bodyPr>
          <a:lstStyle/>
          <a:p>
            <a:pPr algn="ctr"/>
            <a:r>
              <a:rPr lang="en-US" sz="1600" i="0" dirty="0" smtClean="0"/>
              <a:t>Novel and hybrid mesh types</a:t>
            </a:r>
          </a:p>
          <a:p>
            <a:pPr algn="ctr"/>
            <a:r>
              <a:rPr lang="en-US" sz="1600" dirty="0" smtClean="0"/>
              <a:t>(</a:t>
            </a:r>
            <a:r>
              <a:rPr lang="en-US" sz="1600" dirty="0" err="1" smtClean="0"/>
              <a:t>quadtree</a:t>
            </a:r>
            <a:r>
              <a:rPr lang="en-US" sz="1600" dirty="0" smtClean="0"/>
              <a:t> grid from MADNESS)</a:t>
            </a:r>
            <a:endParaRPr lang="en-US" sz="1600" i="0" dirty="0"/>
          </a:p>
        </p:txBody>
      </p:sp>
    </p:spTree>
    <p:extLst>
      <p:ext uri="{BB962C8B-B14F-4D97-AF65-F5344CB8AC3E}">
        <p14:creationId xmlns:p14="http://schemas.microsoft.com/office/powerpoint/2010/main" val="706490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58743" y="1200151"/>
            <a:ext cx="2202874" cy="167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7150"/>
            <a:ext cx="8229600" cy="857250"/>
          </a:xfrm>
        </p:spPr>
        <p:txBody>
          <a:bodyPr/>
          <a:lstStyle/>
          <a:p>
            <a:r>
              <a:rPr lang="en-US" dirty="0" smtClean="0"/>
              <a:t>Memory Efficiency in EAVL</a:t>
            </a:r>
            <a:endParaRPr lang="en-US" dirty="0"/>
          </a:p>
        </p:txBody>
      </p:sp>
      <p:sp>
        <p:nvSpPr>
          <p:cNvPr id="3" name="Content Placeholder 2"/>
          <p:cNvSpPr>
            <a:spLocks noGrp="1"/>
          </p:cNvSpPr>
          <p:nvPr>
            <p:ph idx="1"/>
          </p:nvPr>
        </p:nvSpPr>
        <p:spPr>
          <a:xfrm>
            <a:off x="228600" y="914400"/>
            <a:ext cx="6196364" cy="2507822"/>
          </a:xfrm>
        </p:spPr>
        <p:txBody>
          <a:bodyPr>
            <a:normAutofit fontScale="62500" lnSpcReduction="20000"/>
          </a:bodyPr>
          <a:lstStyle/>
          <a:p>
            <a:r>
              <a:rPr lang="en-US" sz="3100" dirty="0" smtClean="0"/>
              <a:t>Data model designed for memory efficient representations</a:t>
            </a:r>
          </a:p>
          <a:p>
            <a:pPr lvl="1"/>
            <a:r>
              <a:rPr lang="en-US" dirty="0" smtClean="0"/>
              <a:t>Lower memory usage for same mesh relative to traditional data models</a:t>
            </a:r>
          </a:p>
          <a:p>
            <a:pPr lvl="1"/>
            <a:r>
              <a:rPr lang="en-US" dirty="0" smtClean="0"/>
              <a:t>Less data movement for common transformations leads to faster operation</a:t>
            </a:r>
          </a:p>
          <a:p>
            <a:r>
              <a:rPr lang="en-US" sz="3400" dirty="0" smtClean="0"/>
              <a:t>Example: threshold data selection </a:t>
            </a:r>
          </a:p>
          <a:p>
            <a:pPr lvl="1"/>
            <a:r>
              <a:rPr lang="en-US" dirty="0" smtClean="0"/>
              <a:t>7x memory usage reduction</a:t>
            </a:r>
          </a:p>
          <a:p>
            <a:pPr lvl="1"/>
            <a:r>
              <a:rPr lang="en-US" dirty="0" smtClean="0"/>
              <a:t>5x performance improvement</a:t>
            </a:r>
          </a:p>
          <a:p>
            <a:pPr lvl="4"/>
            <a:endParaRPr lang="en-US" sz="1300" dirty="0" smtClean="0"/>
          </a:p>
          <a:p>
            <a:endParaRPr lang="en-US" dirty="0"/>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9921" y="3028951"/>
            <a:ext cx="2288874" cy="167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17" y="3317286"/>
            <a:ext cx="1761218" cy="1766896"/>
          </a:xfrm>
          <a:prstGeom prst="rect">
            <a:avLst/>
          </a:prstGeom>
          <a:noFill/>
          <a:ln>
            <a:noFill/>
          </a:ln>
          <a:effectLst>
            <a:outerShdw blurRad="63500" dist="634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880" y="3378428"/>
            <a:ext cx="1789262" cy="1669635"/>
          </a:xfrm>
          <a:prstGeom prst="rect">
            <a:avLst/>
          </a:prstGeom>
          <a:noFill/>
          <a:ln>
            <a:noFill/>
          </a:ln>
          <a:effectLst>
            <a:outerShdw blurRad="63500" dist="634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Rectangle 5"/>
          <p:cNvSpPr>
            <a:spLocks/>
          </p:cNvSpPr>
          <p:nvPr/>
        </p:nvSpPr>
        <p:spPr bwMode="auto">
          <a:xfrm>
            <a:off x="2088767" y="4374167"/>
            <a:ext cx="1339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dirty="0">
                <a:ea typeface="Gill Sans" charset="0"/>
                <a:cs typeface="Gill Sans" charset="0"/>
              </a:rPr>
              <a:t>35 &lt; Density &lt; 45</a:t>
            </a:r>
          </a:p>
        </p:txBody>
      </p:sp>
      <p:cxnSp>
        <p:nvCxnSpPr>
          <p:cNvPr id="7" name="Straight Arrow Connector 6"/>
          <p:cNvCxnSpPr/>
          <p:nvPr/>
        </p:nvCxnSpPr>
        <p:spPr>
          <a:xfrm>
            <a:off x="2179934" y="4274584"/>
            <a:ext cx="1248383" cy="0"/>
          </a:xfrm>
          <a:prstGeom prst="straightConnector1">
            <a:avLst/>
          </a:prstGeom>
          <a:ln w="44450">
            <a:solidFill>
              <a:schemeClr val="tx1"/>
            </a:solidFill>
            <a:roun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299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Tightly Coupled In Situ with EAVL</a:t>
            </a:r>
            <a:endParaRPr lang="en-US" dirty="0"/>
          </a:p>
        </p:txBody>
      </p:sp>
      <p:sp>
        <p:nvSpPr>
          <p:cNvPr id="3" name="Content Placeholder 2"/>
          <p:cNvSpPr>
            <a:spLocks noGrp="1"/>
          </p:cNvSpPr>
          <p:nvPr>
            <p:ph idx="1"/>
          </p:nvPr>
        </p:nvSpPr>
        <p:spPr>
          <a:xfrm>
            <a:off x="457200" y="1085850"/>
            <a:ext cx="8382000" cy="1828801"/>
          </a:xfrm>
        </p:spPr>
        <p:txBody>
          <a:bodyPr>
            <a:normAutofit fontScale="70000" lnSpcReduction="20000"/>
          </a:bodyPr>
          <a:lstStyle/>
          <a:p>
            <a:pPr marL="233363" indent="-233363"/>
            <a:r>
              <a:rPr lang="en-US" dirty="0" smtClean="0"/>
              <a:t>Efficient in situ visualization and analysis</a:t>
            </a:r>
          </a:p>
          <a:p>
            <a:pPr lvl="1"/>
            <a:r>
              <a:rPr lang="en-US" sz="2200" dirty="0" smtClean="0"/>
              <a:t>light weight, zero-dependency library</a:t>
            </a:r>
          </a:p>
          <a:p>
            <a:pPr lvl="1"/>
            <a:r>
              <a:rPr lang="en-US" sz="2200" dirty="0" smtClean="0"/>
              <a:t>zero-copy references to host simulation</a:t>
            </a:r>
          </a:p>
          <a:p>
            <a:pPr lvl="1"/>
            <a:r>
              <a:rPr lang="en-US" sz="2200" dirty="0" smtClean="0"/>
              <a:t>heterogeneous memory support for accelerators</a:t>
            </a:r>
          </a:p>
          <a:p>
            <a:pPr lvl="1"/>
            <a:r>
              <a:rPr lang="en-US" sz="2200" dirty="0" smtClean="0"/>
              <a:t>flexible data model supports non-physical data types</a:t>
            </a:r>
          </a:p>
          <a:p>
            <a:pPr marL="233363" indent="-233363"/>
            <a:r>
              <a:rPr lang="en-US" dirty="0" smtClean="0"/>
              <a:t>Example: scientific and performance visualization, tightly coupled EAVL with SciDAC </a:t>
            </a:r>
            <a:r>
              <a:rPr lang="en-US" i="1" dirty="0" smtClean="0"/>
              <a:t>Xolotl</a:t>
            </a:r>
            <a:r>
              <a:rPr lang="en-US" dirty="0" smtClean="0"/>
              <a:t> plasma/surface simulation</a:t>
            </a:r>
          </a:p>
          <a:p>
            <a:pPr lvl="1"/>
            <a:endParaRPr lang="en-US" dirty="0" smtClean="0"/>
          </a:p>
          <a:p>
            <a:endParaRPr lang="en-US" dirty="0"/>
          </a:p>
        </p:txBody>
      </p:sp>
      <p:pic>
        <p:nvPicPr>
          <p:cNvPr id="7" name="Picture 3" descr="C:\Users\js9\Desktop\Dropbox (Personal)\temp\timer_t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760" y="3276201"/>
            <a:ext cx="1828800" cy="1577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s9\Desktop\Dropbox (Personal)\temp\cumulative_timer.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025640" y="3276201"/>
            <a:ext cx="1828800" cy="15773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s9\Desktop\Dropbox (Personal)\temp\log_series_TS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37" y="3310491"/>
            <a:ext cx="1749286" cy="1508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s9\Desktop\Dropbox (Personal)\temp\Brian_TS18_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0997" y="3310491"/>
            <a:ext cx="1749286" cy="1508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1440" y="4844535"/>
            <a:ext cx="2011680" cy="246221"/>
          </a:xfrm>
          <a:prstGeom prst="rect">
            <a:avLst/>
          </a:prstGeom>
          <a:noFill/>
        </p:spPr>
        <p:txBody>
          <a:bodyPr wrap="square" rtlCol="0">
            <a:spAutoFit/>
          </a:bodyPr>
          <a:lstStyle/>
          <a:p>
            <a:pPr algn="ctr"/>
            <a:r>
              <a:rPr lang="en-US" sz="1000" dirty="0" smtClean="0">
                <a:solidFill>
                  <a:srgbClr val="000000"/>
                </a:solidFill>
              </a:rPr>
              <a:t>Species concentrations across grid</a:t>
            </a:r>
            <a:endParaRPr lang="en-US" sz="1000" dirty="0">
              <a:solidFill>
                <a:srgbClr val="000000"/>
              </a:solidFill>
            </a:endParaRPr>
          </a:p>
        </p:txBody>
      </p:sp>
      <p:sp>
        <p:nvSpPr>
          <p:cNvPr id="12" name="TextBox 11"/>
          <p:cNvSpPr txBox="1"/>
          <p:nvPr/>
        </p:nvSpPr>
        <p:spPr>
          <a:xfrm>
            <a:off x="2209800" y="4844535"/>
            <a:ext cx="2057400" cy="246221"/>
          </a:xfrm>
          <a:prstGeom prst="rect">
            <a:avLst/>
          </a:prstGeom>
          <a:noFill/>
        </p:spPr>
        <p:txBody>
          <a:bodyPr wrap="square" rtlCol="0">
            <a:spAutoFit/>
          </a:bodyPr>
          <a:lstStyle/>
          <a:p>
            <a:pPr algn="ctr"/>
            <a:r>
              <a:rPr lang="en-US" sz="1000" dirty="0" smtClean="0">
                <a:solidFill>
                  <a:srgbClr val="000000"/>
                </a:solidFill>
              </a:rPr>
              <a:t>Cluster concentrations at 2.5mm</a:t>
            </a:r>
            <a:endParaRPr lang="en-US" sz="1000" dirty="0">
              <a:solidFill>
                <a:srgbClr val="000000"/>
              </a:solidFill>
            </a:endParaRPr>
          </a:p>
        </p:txBody>
      </p:sp>
      <p:sp>
        <p:nvSpPr>
          <p:cNvPr id="13" name="TextBox 12"/>
          <p:cNvSpPr txBox="1"/>
          <p:nvPr/>
        </p:nvSpPr>
        <p:spPr>
          <a:xfrm>
            <a:off x="6934200" y="4844535"/>
            <a:ext cx="2057400" cy="246221"/>
          </a:xfrm>
          <a:prstGeom prst="rect">
            <a:avLst/>
          </a:prstGeom>
          <a:noFill/>
        </p:spPr>
        <p:txBody>
          <a:bodyPr wrap="square" rtlCol="0">
            <a:spAutoFit/>
          </a:bodyPr>
          <a:lstStyle/>
          <a:p>
            <a:pPr algn="ctr"/>
            <a:r>
              <a:rPr lang="en-US" sz="1000" dirty="0" smtClean="0">
                <a:solidFill>
                  <a:srgbClr val="000000"/>
                </a:solidFill>
              </a:rPr>
              <a:t>Solver time at each time step</a:t>
            </a:r>
            <a:endParaRPr lang="en-US" sz="1000" dirty="0">
              <a:solidFill>
                <a:srgbClr val="000000"/>
              </a:solidFill>
            </a:endParaRPr>
          </a:p>
        </p:txBody>
      </p:sp>
      <p:sp>
        <p:nvSpPr>
          <p:cNvPr id="14" name="TextBox 13"/>
          <p:cNvSpPr txBox="1"/>
          <p:nvPr/>
        </p:nvSpPr>
        <p:spPr>
          <a:xfrm>
            <a:off x="4724400" y="4844535"/>
            <a:ext cx="2255520" cy="246221"/>
          </a:xfrm>
          <a:prstGeom prst="rect">
            <a:avLst/>
          </a:prstGeom>
          <a:noFill/>
        </p:spPr>
        <p:txBody>
          <a:bodyPr wrap="square" rtlCol="0">
            <a:spAutoFit/>
          </a:bodyPr>
          <a:lstStyle/>
          <a:p>
            <a:pPr algn="ctr"/>
            <a:r>
              <a:rPr lang="en-US" sz="1000" dirty="0" smtClean="0">
                <a:solidFill>
                  <a:srgbClr val="000000"/>
                </a:solidFill>
              </a:rPr>
              <a:t>Solver time for each MPI task</a:t>
            </a:r>
            <a:endParaRPr lang="en-US" sz="1000" dirty="0">
              <a:solidFill>
                <a:srgbClr val="000000"/>
              </a:solidFill>
            </a:endParaRPr>
          </a:p>
        </p:txBody>
      </p:sp>
      <p:sp>
        <p:nvSpPr>
          <p:cNvPr id="15" name="TextBox 14"/>
          <p:cNvSpPr txBox="1"/>
          <p:nvPr/>
        </p:nvSpPr>
        <p:spPr>
          <a:xfrm>
            <a:off x="0" y="3015177"/>
            <a:ext cx="4434840" cy="323165"/>
          </a:xfrm>
          <a:prstGeom prst="rect">
            <a:avLst/>
          </a:prstGeom>
          <a:noFill/>
        </p:spPr>
        <p:txBody>
          <a:bodyPr wrap="square" lIns="0" rIns="0" rtlCol="0">
            <a:spAutoFit/>
          </a:bodyPr>
          <a:lstStyle/>
          <a:p>
            <a:pPr algn="ctr"/>
            <a:r>
              <a:rPr lang="en-US" sz="1500" b="1" dirty="0">
                <a:solidFill>
                  <a:srgbClr val="000000"/>
                </a:solidFill>
              </a:rPr>
              <a:t>In Situ Scientific Visualization </a:t>
            </a:r>
            <a:r>
              <a:rPr lang="en-US" sz="1500" b="1" dirty="0" smtClean="0">
                <a:solidFill>
                  <a:srgbClr val="000000"/>
                </a:solidFill>
              </a:rPr>
              <a:t>with Xolotl and EAVL</a:t>
            </a:r>
            <a:endParaRPr lang="en-US" sz="1500" b="1" dirty="0">
              <a:solidFill>
                <a:srgbClr val="000000"/>
              </a:solidFill>
            </a:endParaRPr>
          </a:p>
        </p:txBody>
      </p:sp>
      <p:sp>
        <p:nvSpPr>
          <p:cNvPr id="16" name="TextBox 15"/>
          <p:cNvSpPr txBox="1"/>
          <p:nvPr/>
        </p:nvSpPr>
        <p:spPr>
          <a:xfrm>
            <a:off x="4572000" y="3015177"/>
            <a:ext cx="4572000" cy="323165"/>
          </a:xfrm>
          <a:prstGeom prst="rect">
            <a:avLst/>
          </a:prstGeom>
          <a:noFill/>
        </p:spPr>
        <p:txBody>
          <a:bodyPr wrap="square" lIns="0" rIns="0" rtlCol="0">
            <a:spAutoFit/>
          </a:bodyPr>
          <a:lstStyle/>
          <a:p>
            <a:pPr algn="ctr"/>
            <a:r>
              <a:rPr lang="en-US" sz="1500" b="1" dirty="0">
                <a:solidFill>
                  <a:srgbClr val="000000"/>
                </a:solidFill>
              </a:rPr>
              <a:t>In Situ Performance Visualization </a:t>
            </a:r>
            <a:r>
              <a:rPr lang="en-US" sz="1500" b="1" dirty="0" smtClean="0">
                <a:solidFill>
                  <a:srgbClr val="000000"/>
                </a:solidFill>
              </a:rPr>
              <a:t>with Xolotl and EAVL</a:t>
            </a:r>
            <a:endParaRPr lang="en-US" sz="1500" b="1" dirty="0">
              <a:solidFill>
                <a:srgbClr val="000000"/>
              </a:solidFill>
            </a:endParaRPr>
          </a:p>
        </p:txBody>
      </p:sp>
    </p:spTree>
    <p:extLst>
      <p:ext uri="{BB962C8B-B14F-4D97-AF65-F5344CB8AC3E}">
        <p14:creationId xmlns:p14="http://schemas.microsoft.com/office/powerpoint/2010/main" val="614336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dirty="0" smtClean="0"/>
              <a:t>Loosely coupled In Situ with EAVL</a:t>
            </a:r>
            <a:endParaRPr lang="en-US" dirty="0"/>
          </a:p>
        </p:txBody>
      </p:sp>
      <p:sp>
        <p:nvSpPr>
          <p:cNvPr id="3" name="Content Placeholder 2"/>
          <p:cNvSpPr>
            <a:spLocks noGrp="1"/>
          </p:cNvSpPr>
          <p:nvPr>
            <p:ph idx="1"/>
          </p:nvPr>
        </p:nvSpPr>
        <p:spPr>
          <a:xfrm>
            <a:off x="152400" y="894916"/>
            <a:ext cx="5943600" cy="2255606"/>
          </a:xfrm>
        </p:spPr>
        <p:txBody>
          <a:bodyPr>
            <a:normAutofit fontScale="85000" lnSpcReduction="10000"/>
          </a:bodyPr>
          <a:lstStyle/>
          <a:p>
            <a:r>
              <a:rPr lang="en-US" dirty="0"/>
              <a:t>Application de-coupled from visualization using ADIOS and Data Spaces</a:t>
            </a:r>
          </a:p>
          <a:p>
            <a:pPr lvl="1"/>
            <a:r>
              <a:rPr lang="en-US" sz="2400" dirty="0"/>
              <a:t>EAVL </a:t>
            </a:r>
            <a:r>
              <a:rPr lang="en-US" sz="2400" dirty="0" smtClean="0"/>
              <a:t>plug-in reads </a:t>
            </a:r>
            <a:r>
              <a:rPr lang="en-US" sz="2400" dirty="0"/>
              <a:t>data from staging nodes</a:t>
            </a:r>
          </a:p>
          <a:p>
            <a:pPr lvl="1"/>
            <a:r>
              <a:rPr lang="en-US" sz="2400" dirty="0" smtClean="0"/>
              <a:t>System </a:t>
            </a:r>
            <a:r>
              <a:rPr lang="en-US" sz="2400" dirty="0"/>
              <a:t>nodes running EAVL perform visualization operations and rendering</a:t>
            </a:r>
          </a:p>
          <a:p>
            <a:r>
              <a:rPr lang="en-US" dirty="0" smtClean="0"/>
              <a:t>Example: field and particle data, EAVL in situ with XGC </a:t>
            </a:r>
            <a:r>
              <a:rPr lang="en-US" dirty="0"/>
              <a:t>SciDAC simulation </a:t>
            </a:r>
            <a:r>
              <a:rPr lang="en-US" dirty="0" smtClean="0"/>
              <a:t>via ADIOS </a:t>
            </a:r>
            <a:r>
              <a:rPr lang="en-US" dirty="0"/>
              <a:t>and Data </a:t>
            </a:r>
            <a:r>
              <a:rPr lang="en-US" dirty="0" smtClean="0"/>
              <a:t>Spaces</a:t>
            </a:r>
            <a:endParaRPr lang="en-US" dirty="0"/>
          </a:p>
        </p:txBody>
      </p:sp>
      <p:sp>
        <p:nvSpPr>
          <p:cNvPr id="5" name="Rectangle 164"/>
          <p:cNvSpPr>
            <a:spLocks/>
          </p:cNvSpPr>
          <p:nvPr/>
        </p:nvSpPr>
        <p:spPr bwMode="auto">
          <a:xfrm>
            <a:off x="5910263" y="6392466"/>
            <a:ext cx="774700" cy="390525"/>
          </a:xfrm>
          <a:prstGeom prst="rect">
            <a:avLst/>
          </a:prstGeom>
          <a:solidFill>
            <a:srgbClr val="CCCCCC"/>
          </a:solidFill>
          <a:ln>
            <a:noFill/>
          </a:ln>
          <a:effectLst>
            <a:outerShdw blurRad="63500" dist="63499" dir="5400000"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3600" dirty="0" err="1">
                <a:solidFill>
                  <a:schemeClr val="tx1"/>
                </a:solidFill>
                <a:ea typeface="ＭＳ Ｐゴシック" charset="0"/>
                <a:cs typeface="Gill Sans" charset="0"/>
              </a:rPr>
              <a:t>Viz</a:t>
            </a:r>
            <a:endParaRPr lang="en-US" sz="3600" dirty="0">
              <a:solidFill>
                <a:schemeClr val="tx1"/>
              </a:solidFill>
              <a:ea typeface="ＭＳ Ｐゴシック" charset="0"/>
              <a:cs typeface="Gill Sans" charset="0"/>
            </a:endParaRPr>
          </a:p>
        </p:txBody>
      </p:sp>
      <p:pic>
        <p:nvPicPr>
          <p:cNvPr id="23" name="Picture 22" descr="C:\Users\js9\Desktop\Dropbox (ORNL)\exavis\XGC-particles\output_1_EAVL_rank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4214" y="3314700"/>
            <a:ext cx="1627288" cy="13030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s9\Desktop\Dropbox (ORNL)\exavis\XGC-particles\w0Threshold - Copy.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97858" y="3314700"/>
            <a:ext cx="2030044" cy="130302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773372" y="2739852"/>
            <a:ext cx="1989629" cy="461665"/>
          </a:xfrm>
          <a:prstGeom prst="rect">
            <a:avLst/>
          </a:prstGeom>
          <a:noFill/>
        </p:spPr>
        <p:txBody>
          <a:bodyPr wrap="square" rtlCol="0">
            <a:spAutoFit/>
          </a:bodyPr>
          <a:lstStyle/>
          <a:p>
            <a:pPr algn="ctr"/>
            <a:r>
              <a:rPr lang="en-US" sz="1200" dirty="0" smtClean="0"/>
              <a:t>Visualization of XGC field data from running simulation</a:t>
            </a:r>
            <a:endParaRPr lang="en-US" sz="1200" dirty="0"/>
          </a:p>
        </p:txBody>
      </p:sp>
      <p:sp>
        <p:nvSpPr>
          <p:cNvPr id="31" name="TextBox 30"/>
          <p:cNvSpPr txBox="1"/>
          <p:nvPr/>
        </p:nvSpPr>
        <p:spPr>
          <a:xfrm>
            <a:off x="5029200" y="4617720"/>
            <a:ext cx="4079985" cy="461665"/>
          </a:xfrm>
          <a:prstGeom prst="rect">
            <a:avLst/>
          </a:prstGeom>
          <a:noFill/>
        </p:spPr>
        <p:txBody>
          <a:bodyPr wrap="square" rtlCol="0">
            <a:spAutoFit/>
          </a:bodyPr>
          <a:lstStyle/>
          <a:p>
            <a:pPr algn="ctr"/>
            <a:r>
              <a:rPr lang="en-US" sz="1200" dirty="0" smtClean="0"/>
              <a:t>Visualization of XGC particles from running simulation. All particles (left), and selected subset of particles (right).</a:t>
            </a:r>
            <a:endParaRPr lang="en-US" sz="1200" dirty="0"/>
          </a:p>
        </p:txBody>
      </p:sp>
      <p:sp>
        <p:nvSpPr>
          <p:cNvPr id="76" name="TextBox 75"/>
          <p:cNvSpPr txBox="1"/>
          <p:nvPr/>
        </p:nvSpPr>
        <p:spPr>
          <a:xfrm>
            <a:off x="228600" y="4800601"/>
            <a:ext cx="4202083" cy="276999"/>
          </a:xfrm>
          <a:prstGeom prst="rect">
            <a:avLst/>
          </a:prstGeom>
          <a:noFill/>
        </p:spPr>
        <p:txBody>
          <a:bodyPr wrap="square" rtlCol="0">
            <a:spAutoFit/>
          </a:bodyPr>
          <a:lstStyle/>
          <a:p>
            <a:pPr algn="ctr"/>
            <a:r>
              <a:rPr lang="en-US" sz="1200" dirty="0" smtClean="0"/>
              <a:t>Supercomputer node layout for loosely coupled EAVL in situ</a:t>
            </a:r>
            <a:endParaRPr lang="en-US" sz="1200" dirty="0"/>
          </a:p>
        </p:txBody>
      </p:sp>
      <p:pic>
        <p:nvPicPr>
          <p:cNvPr id="1026" name="Picture 2" descr="C:\Users\js9\Pictures\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4964" y="1005111"/>
            <a:ext cx="2166444" cy="17347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28600" y="3086100"/>
            <a:ext cx="4255770" cy="1784495"/>
            <a:chOff x="381000" y="4114800"/>
            <a:chExt cx="4255770" cy="2379327"/>
          </a:xfrm>
        </p:grpSpPr>
        <p:sp>
          <p:nvSpPr>
            <p:cNvPr id="77" name="Rounded Rectangle 76"/>
            <p:cNvSpPr/>
            <p:nvPr/>
          </p:nvSpPr>
          <p:spPr>
            <a:xfrm>
              <a:off x="3048000" y="5562600"/>
              <a:ext cx="731352" cy="24293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p:cNvSpPr/>
            <p:nvPr/>
          </p:nvSpPr>
          <p:spPr>
            <a:xfrm>
              <a:off x="3048000" y="5791200"/>
              <a:ext cx="731352" cy="24293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p:cNvGrpSpPr/>
            <p:nvPr/>
          </p:nvGrpSpPr>
          <p:grpSpPr>
            <a:xfrm>
              <a:off x="381000" y="4114800"/>
              <a:ext cx="4255770" cy="1943443"/>
              <a:chOff x="1127760" y="2362200"/>
              <a:chExt cx="4655820" cy="1828800"/>
            </a:xfrm>
          </p:grpSpPr>
          <p:sp>
            <p:nvSpPr>
              <p:cNvPr id="80" name="Rounded Rectangle 79"/>
              <p:cNvSpPr/>
              <p:nvPr/>
            </p:nvSpPr>
            <p:spPr>
              <a:xfrm>
                <a:off x="1127760" y="23622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p:nvPr/>
            </p:nvSpPr>
            <p:spPr>
              <a:xfrm>
                <a:off x="1127760" y="25908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1127760" y="28194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1127760" y="30480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1127760" y="32766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ounded Rectangle 84"/>
              <p:cNvSpPr/>
              <p:nvPr/>
            </p:nvSpPr>
            <p:spPr>
              <a:xfrm>
                <a:off x="1127760" y="35052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nvSpPr>
            <p:spPr>
              <a:xfrm>
                <a:off x="1127760" y="37338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ed Rectangle 86"/>
              <p:cNvSpPr/>
              <p:nvPr/>
            </p:nvSpPr>
            <p:spPr>
              <a:xfrm>
                <a:off x="1127760" y="39624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p:cNvSpPr/>
              <p:nvPr/>
            </p:nvSpPr>
            <p:spPr>
              <a:xfrm>
                <a:off x="2087880" y="23622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ounded Rectangle 88"/>
              <p:cNvSpPr/>
              <p:nvPr/>
            </p:nvSpPr>
            <p:spPr>
              <a:xfrm>
                <a:off x="2087880" y="25908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ounded Rectangle 89"/>
              <p:cNvSpPr/>
              <p:nvPr/>
            </p:nvSpPr>
            <p:spPr>
              <a:xfrm>
                <a:off x="2087880" y="28194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nvSpPr>
            <p:spPr>
              <a:xfrm>
                <a:off x="2087880" y="30480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2087880" y="32766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2087880" y="35052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2087880" y="3733800"/>
                <a:ext cx="800100" cy="228600"/>
              </a:xfrm>
              <a:prstGeom prst="roundRect">
                <a:avLst/>
              </a:prstGeom>
              <a:solidFill>
                <a:schemeClr val="accent4">
                  <a:lumMod val="60000"/>
                  <a:lumOff val="40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2087880" y="3962400"/>
                <a:ext cx="800100" cy="228600"/>
              </a:xfrm>
              <a:prstGeom prst="roundRect">
                <a:avLst/>
              </a:prstGeom>
              <a:solidFill>
                <a:schemeClr val="accent4">
                  <a:lumMod val="60000"/>
                  <a:lumOff val="40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a:off x="3078480" y="23622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ed Rectangle 96"/>
              <p:cNvSpPr/>
              <p:nvPr/>
            </p:nvSpPr>
            <p:spPr>
              <a:xfrm>
                <a:off x="3078480" y="25908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nvSpPr>
            <p:spPr>
              <a:xfrm>
                <a:off x="3078480" y="28194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p:cNvSpPr/>
              <p:nvPr/>
            </p:nvSpPr>
            <p:spPr>
              <a:xfrm>
                <a:off x="3078480" y="30480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99"/>
              <p:cNvSpPr/>
              <p:nvPr/>
            </p:nvSpPr>
            <p:spPr>
              <a:xfrm>
                <a:off x="3078480" y="3276600"/>
                <a:ext cx="800100" cy="228600"/>
              </a:xfrm>
              <a:prstGeom prst="roundRect">
                <a:avLst/>
              </a:prstGeom>
              <a:solidFill>
                <a:srgbClr val="EF4F4F"/>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ounded Rectangle 100"/>
              <p:cNvSpPr/>
              <p:nvPr/>
            </p:nvSpPr>
            <p:spPr>
              <a:xfrm>
                <a:off x="3078480" y="35052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ounded Rectangle 101"/>
              <p:cNvSpPr/>
              <p:nvPr/>
            </p:nvSpPr>
            <p:spPr>
              <a:xfrm>
                <a:off x="3078480" y="3733800"/>
                <a:ext cx="800100" cy="228600"/>
              </a:xfrm>
              <a:prstGeom prst="roundRect">
                <a:avLst/>
              </a:prstGeom>
              <a:solidFill>
                <a:schemeClr val="accent4">
                  <a:lumMod val="60000"/>
                  <a:lumOff val="40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ounded Rectangle 102"/>
              <p:cNvSpPr/>
              <p:nvPr/>
            </p:nvSpPr>
            <p:spPr>
              <a:xfrm>
                <a:off x="3078480" y="3962400"/>
                <a:ext cx="800100" cy="228600"/>
              </a:xfrm>
              <a:prstGeom prst="roundRect">
                <a:avLst/>
              </a:prstGeom>
              <a:solidFill>
                <a:schemeClr val="accent4">
                  <a:lumMod val="60000"/>
                  <a:lumOff val="40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ounded Rectangle 103"/>
              <p:cNvSpPr/>
              <p:nvPr/>
            </p:nvSpPr>
            <p:spPr>
              <a:xfrm>
                <a:off x="4983479" y="2819399"/>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ounded Rectangle 104"/>
              <p:cNvSpPr/>
              <p:nvPr/>
            </p:nvSpPr>
            <p:spPr>
              <a:xfrm>
                <a:off x="4983479" y="3047999"/>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ounded Rectangle 105"/>
              <p:cNvSpPr/>
              <p:nvPr/>
            </p:nvSpPr>
            <p:spPr>
              <a:xfrm>
                <a:off x="4030980" y="28194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ounded Rectangle 106"/>
              <p:cNvSpPr/>
              <p:nvPr/>
            </p:nvSpPr>
            <p:spPr>
              <a:xfrm>
                <a:off x="4030980" y="30480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ounded Rectangle 107"/>
              <p:cNvSpPr/>
              <p:nvPr/>
            </p:nvSpPr>
            <p:spPr>
              <a:xfrm>
                <a:off x="4030980" y="32766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ounded Rectangle 108"/>
              <p:cNvSpPr/>
              <p:nvPr/>
            </p:nvSpPr>
            <p:spPr>
              <a:xfrm>
                <a:off x="4030980" y="35052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ounded Rectangle 109"/>
              <p:cNvSpPr/>
              <p:nvPr/>
            </p:nvSpPr>
            <p:spPr>
              <a:xfrm>
                <a:off x="4983480" y="2362200"/>
                <a:ext cx="800100" cy="228600"/>
              </a:xfrm>
              <a:prstGeom prst="roundRect">
                <a:avLst/>
              </a:prstGeom>
              <a:solidFill>
                <a:schemeClr val="accent3">
                  <a:lumMod val="75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ounded Rectangle 110"/>
              <p:cNvSpPr/>
              <p:nvPr/>
            </p:nvSpPr>
            <p:spPr>
              <a:xfrm>
                <a:off x="4983480" y="2590800"/>
                <a:ext cx="800100" cy="228600"/>
              </a:xfrm>
              <a:prstGeom prst="roundRect">
                <a:avLst/>
              </a:prstGeom>
              <a:solidFill>
                <a:schemeClr val="accent3">
                  <a:lumMod val="75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ounded Rectangle 111"/>
              <p:cNvSpPr/>
              <p:nvPr/>
            </p:nvSpPr>
            <p:spPr>
              <a:xfrm>
                <a:off x="4041570" y="2367930"/>
                <a:ext cx="800100" cy="228600"/>
              </a:xfrm>
              <a:prstGeom prst="roundRect">
                <a:avLst/>
              </a:prstGeom>
              <a:solidFill>
                <a:schemeClr val="accent3">
                  <a:lumMod val="75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ed Rectangle 112"/>
              <p:cNvSpPr/>
              <p:nvPr/>
            </p:nvSpPr>
            <p:spPr>
              <a:xfrm>
                <a:off x="4041570" y="2596529"/>
                <a:ext cx="800100" cy="228600"/>
              </a:xfrm>
              <a:prstGeom prst="roundRect">
                <a:avLst/>
              </a:prstGeom>
              <a:solidFill>
                <a:schemeClr val="accent3">
                  <a:lumMod val="75000"/>
                </a:schemeClr>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ounded Rectangle 113"/>
              <p:cNvSpPr/>
              <p:nvPr/>
            </p:nvSpPr>
            <p:spPr>
              <a:xfrm>
                <a:off x="4983480" y="32766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p:cNvSpPr/>
              <p:nvPr/>
            </p:nvSpPr>
            <p:spPr>
              <a:xfrm>
                <a:off x="4983480" y="35052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ounded Rectangle 115"/>
              <p:cNvSpPr/>
              <p:nvPr/>
            </p:nvSpPr>
            <p:spPr>
              <a:xfrm>
                <a:off x="4983480" y="37338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ounded Rectangle 116"/>
              <p:cNvSpPr/>
              <p:nvPr/>
            </p:nvSpPr>
            <p:spPr>
              <a:xfrm>
                <a:off x="4983480" y="3962400"/>
                <a:ext cx="800100" cy="228600"/>
              </a:xfrm>
              <a:prstGeom prst="roundRect">
                <a:avLst/>
              </a:prstGeom>
              <a:solidFill>
                <a:schemeClr val="bg1"/>
              </a:solid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TextBox 118"/>
            <p:cNvSpPr txBox="1"/>
            <p:nvPr/>
          </p:nvSpPr>
          <p:spPr>
            <a:xfrm>
              <a:off x="3347156" y="4343911"/>
              <a:ext cx="990600" cy="656591"/>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lIns="27432" rIns="27432" rtlCol="0">
              <a:spAutoFit/>
            </a:bodyPr>
            <a:lstStyle/>
            <a:p>
              <a:pPr algn="ctr"/>
              <a:r>
                <a:rPr lang="en-US" sz="1400" b="1" dirty="0" smtClean="0"/>
                <a:t>Vis/Analysis</a:t>
              </a:r>
            </a:p>
            <a:p>
              <a:pPr algn="ctr"/>
              <a:r>
                <a:rPr lang="en-US" sz="1200" b="1" dirty="0"/>
                <a:t>(</a:t>
              </a:r>
              <a:r>
                <a:rPr lang="en-US" sz="1200" b="1" i="1" dirty="0" smtClean="0"/>
                <a:t>EAVL</a:t>
              </a:r>
              <a:r>
                <a:rPr lang="en-US" sz="1200" b="1" dirty="0" smtClean="0"/>
                <a:t>)</a:t>
              </a:r>
              <a:endParaRPr lang="en-US" sz="1200" b="1" dirty="0"/>
            </a:p>
          </p:txBody>
        </p:sp>
        <p:cxnSp>
          <p:nvCxnSpPr>
            <p:cNvPr id="120" name="Elbow Connector 119"/>
            <p:cNvCxnSpPr>
              <a:endCxn id="118" idx="1"/>
            </p:cNvCxnSpPr>
            <p:nvPr/>
          </p:nvCxnSpPr>
          <p:spPr>
            <a:xfrm rot="16200000" flipH="1">
              <a:off x="316480" y="5017521"/>
              <a:ext cx="1552795" cy="661754"/>
            </a:xfrm>
            <a:prstGeom prst="bentConnector2">
              <a:avLst/>
            </a:prstGeom>
            <a:ln w="635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457200" y="5257800"/>
              <a:ext cx="696297" cy="321946"/>
            </a:xfrm>
            <a:prstGeom prst="ellipse">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lIns="0" tIns="0" rIns="0" bIns="0" rtlCol="0">
              <a:noAutofit/>
            </a:bodyPr>
            <a:lstStyle/>
            <a:p>
              <a:pPr algn="ctr"/>
              <a:r>
                <a:rPr lang="en-US" sz="1400" b="1" dirty="0" smtClean="0"/>
                <a:t>ADIOS</a:t>
              </a:r>
              <a:endParaRPr lang="en-US" sz="1400" b="1" dirty="0"/>
            </a:p>
          </p:txBody>
        </p:sp>
        <p:sp>
          <p:nvSpPr>
            <p:cNvPr id="122" name="TextBox 121"/>
            <p:cNvSpPr txBox="1"/>
            <p:nvPr/>
          </p:nvSpPr>
          <p:spPr>
            <a:xfrm>
              <a:off x="609600" y="4286975"/>
              <a:ext cx="1918294" cy="451405"/>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en-US" sz="1600" b="1" dirty="0" smtClean="0"/>
                <a:t>HPC Application </a:t>
              </a:r>
              <a:endParaRPr lang="en-US" sz="1600" b="1" dirty="0"/>
            </a:p>
          </p:txBody>
        </p:sp>
        <p:cxnSp>
          <p:nvCxnSpPr>
            <p:cNvPr id="123" name="Elbow Connector 122"/>
            <p:cNvCxnSpPr>
              <a:endCxn id="119" idx="2"/>
            </p:cNvCxnSpPr>
            <p:nvPr/>
          </p:nvCxnSpPr>
          <p:spPr>
            <a:xfrm flipV="1">
              <a:off x="2590800" y="5000501"/>
              <a:ext cx="1251656" cy="943100"/>
            </a:xfrm>
            <a:prstGeom prst="bentConnector2">
              <a:avLst/>
            </a:prstGeom>
            <a:ln w="635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3505200" y="5410200"/>
              <a:ext cx="696297" cy="321946"/>
            </a:xfrm>
            <a:prstGeom prst="ellipse">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lIns="0" tIns="0" rIns="0" bIns="0" rtlCol="0">
              <a:noAutofit/>
            </a:bodyPr>
            <a:lstStyle/>
            <a:p>
              <a:pPr algn="ctr"/>
              <a:r>
                <a:rPr lang="en-US" sz="1400" b="1" dirty="0" smtClean="0"/>
                <a:t>ADIOS</a:t>
              </a:r>
              <a:endParaRPr lang="en-US" sz="1400" b="1" dirty="0"/>
            </a:p>
          </p:txBody>
        </p:sp>
        <p:sp>
          <p:nvSpPr>
            <p:cNvPr id="118" name="TextBox 117"/>
            <p:cNvSpPr txBox="1"/>
            <p:nvPr/>
          </p:nvSpPr>
          <p:spPr>
            <a:xfrm>
              <a:off x="1423754" y="5755463"/>
              <a:ext cx="1210436" cy="738664"/>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t>Staging </a:t>
              </a:r>
            </a:p>
            <a:p>
              <a:pPr algn="ctr"/>
              <a:r>
                <a:rPr lang="en-US" sz="1400" b="1" dirty="0" smtClean="0"/>
                <a:t>(</a:t>
              </a:r>
              <a:r>
                <a:rPr lang="en-US" sz="1400" b="1" i="1" dirty="0" smtClean="0"/>
                <a:t>Data Spaces</a:t>
              </a:r>
              <a:r>
                <a:rPr lang="en-US" sz="1400" b="1" dirty="0" smtClean="0"/>
                <a:t>)</a:t>
              </a:r>
              <a:endParaRPr lang="en-US" sz="1400" b="1" dirty="0"/>
            </a:p>
          </p:txBody>
        </p:sp>
      </p:grpSp>
    </p:spTree>
    <p:extLst>
      <p:ext uri="{BB962C8B-B14F-4D97-AF65-F5344CB8AC3E}">
        <p14:creationId xmlns:p14="http://schemas.microsoft.com/office/powerpoint/2010/main" val="294058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09600" y="22288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In-Situ</a:t>
            </a:r>
            <a:endParaRPr lang="en-US" spc="-150" dirty="0"/>
          </a:p>
        </p:txBody>
      </p:sp>
      <p:sp>
        <p:nvSpPr>
          <p:cNvPr id="32" name="Rounded Rectangle 4"/>
          <p:cNvSpPr/>
          <p:nvPr/>
        </p:nvSpPr>
        <p:spPr>
          <a:xfrm>
            <a:off x="3962400" y="2857500"/>
            <a:ext cx="1600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Execution</a:t>
            </a:r>
            <a:endParaRPr lang="en-US" sz="2200" kern="1200" dirty="0"/>
          </a:p>
        </p:txBody>
      </p:sp>
      <p:sp>
        <p:nvSpPr>
          <p:cNvPr id="30" name="Rounded Rectangle 6"/>
          <p:cNvSpPr/>
          <p:nvPr/>
        </p:nvSpPr>
        <p:spPr>
          <a:xfrm>
            <a:off x="838200" y="2857500"/>
            <a:ext cx="3048000" cy="457714"/>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Data Parallel Algorithms</a:t>
            </a:r>
            <a:endParaRPr lang="en-US" sz="2200" kern="1200" dirty="0"/>
          </a:p>
        </p:txBody>
      </p:sp>
      <p:sp>
        <p:nvSpPr>
          <p:cNvPr id="63" name="Rounded Rectangle 10"/>
          <p:cNvSpPr/>
          <p:nvPr/>
        </p:nvSpPr>
        <p:spPr>
          <a:xfrm>
            <a:off x="5638800" y="2857500"/>
            <a:ext cx="1324356" cy="457200"/>
          </a:xfrm>
          <a:prstGeom prst="rect">
            <a:avLst/>
          </a:prstGeom>
          <a:solidFill>
            <a:schemeClr val="bg1">
              <a:lumMod val="7500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50000"/>
                    <a:lumOff val="50000"/>
                  </a:schemeClr>
                </a:solidFill>
              </a:rPr>
              <a:t>Arrays</a:t>
            </a:r>
          </a:p>
        </p:txBody>
      </p:sp>
      <p:sp>
        <p:nvSpPr>
          <p:cNvPr id="100" name="Rectangle 99"/>
          <p:cNvSpPr/>
          <p:nvPr/>
        </p:nvSpPr>
        <p:spPr>
          <a:xfrm>
            <a:off x="6477000" y="2914650"/>
            <a:ext cx="3810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6096000" y="2914650"/>
            <a:ext cx="3810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5715000" y="2914650"/>
            <a:ext cx="3810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8" name="Rounded Rectangle 107"/>
          <p:cNvSpPr/>
          <p:nvPr/>
        </p:nvSpPr>
        <p:spPr>
          <a:xfrm>
            <a:off x="609600" y="15430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Post Processing</a:t>
            </a:r>
            <a:endParaRPr lang="en-US" spc="-150" dirty="0"/>
          </a:p>
        </p:txBody>
      </p:sp>
      <p:sp>
        <p:nvSpPr>
          <p:cNvPr id="2" name="Title 1"/>
          <p:cNvSpPr>
            <a:spLocks noGrp="1"/>
          </p:cNvSpPr>
          <p:nvPr>
            <p:ph type="title"/>
          </p:nvPr>
        </p:nvSpPr>
        <p:spPr/>
        <p:txBody>
          <a:bodyPr>
            <a:normAutofit/>
          </a:bodyPr>
          <a:lstStyle/>
          <a:p>
            <a:r>
              <a:rPr lang="en-US" dirty="0" smtClean="0"/>
              <a:t>VTK-m </a:t>
            </a:r>
            <a:r>
              <a:rPr lang="en-US" sz="4400" dirty="0"/>
              <a:t>Architecture</a:t>
            </a:r>
            <a:endParaRPr lang="en-US" dirty="0"/>
          </a:p>
        </p:txBody>
      </p:sp>
      <p:sp>
        <p:nvSpPr>
          <p:cNvPr id="38" name="Rounded Rectangle 4"/>
          <p:cNvSpPr/>
          <p:nvPr/>
        </p:nvSpPr>
        <p:spPr>
          <a:xfrm>
            <a:off x="838200" y="2114551"/>
            <a:ext cx="3821736" cy="52930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t>Worklets</a:t>
            </a:r>
            <a:endParaRPr lang="en-US" sz="2700" kern="1200" dirty="0"/>
          </a:p>
        </p:txBody>
      </p:sp>
      <p:sp>
        <p:nvSpPr>
          <p:cNvPr id="35" name="Rounded Rectangle 34"/>
          <p:cNvSpPr/>
          <p:nvPr/>
        </p:nvSpPr>
        <p:spPr>
          <a:xfrm>
            <a:off x="4953000" y="1428750"/>
            <a:ext cx="2018764" cy="1257300"/>
          </a:xfrm>
          <a:prstGeom prst="roundRect">
            <a:avLst>
              <a:gd name="adj" fmla="val 10000"/>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a:lstStyle/>
          <a:p>
            <a:endParaRPr lang="en-US" sz="2400" dirty="0" smtClean="0">
              <a:solidFill>
                <a:schemeClr val="tx1">
                  <a:lumMod val="50000"/>
                  <a:lumOff val="50000"/>
                </a:schemeClr>
              </a:solidFill>
            </a:endParaRPr>
          </a:p>
          <a:p>
            <a:pPr algn="ctr"/>
            <a:r>
              <a:rPr lang="en-US" sz="2400" dirty="0" smtClean="0">
                <a:solidFill>
                  <a:schemeClr val="tx1">
                    <a:lumMod val="50000"/>
                    <a:lumOff val="50000"/>
                  </a:schemeClr>
                </a:solidFill>
              </a:rPr>
              <a:t>Data Model</a:t>
            </a:r>
            <a:endParaRPr lang="en-US" sz="2400" dirty="0">
              <a:solidFill>
                <a:schemeClr val="tx1">
                  <a:lumMod val="50000"/>
                  <a:lumOff val="50000"/>
                </a:schemeClr>
              </a:solidFill>
            </a:endParaRPr>
          </a:p>
        </p:txBody>
      </p:sp>
      <p:sp>
        <p:nvSpPr>
          <p:cNvPr id="41" name="Rounded Rectangle 4"/>
          <p:cNvSpPr/>
          <p:nvPr/>
        </p:nvSpPr>
        <p:spPr>
          <a:xfrm>
            <a:off x="838200" y="1428751"/>
            <a:ext cx="3821736" cy="529301"/>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50000"/>
                    <a:lumOff val="50000"/>
                  </a:schemeClr>
                </a:solidFill>
              </a:rPr>
              <a:t>Filters</a:t>
            </a:r>
            <a:endParaRPr lang="en-US" sz="2700" kern="1200" dirty="0">
              <a:solidFill>
                <a:schemeClr val="tx1">
                  <a:lumMod val="50000"/>
                  <a:lumOff val="50000"/>
                </a:schemeClr>
              </a:solidFill>
            </a:endParaRPr>
          </a:p>
        </p:txBody>
      </p:sp>
      <p:sp>
        <p:nvSpPr>
          <p:cNvPr id="88" name="Rectangle 87"/>
          <p:cNvSpPr/>
          <p:nvPr/>
        </p:nvSpPr>
        <p:spPr>
          <a:xfrm>
            <a:off x="5105400" y="1485900"/>
            <a:ext cx="17526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9" name="Rectangle 88"/>
          <p:cNvSpPr/>
          <p:nvPr/>
        </p:nvSpPr>
        <p:spPr>
          <a:xfrm>
            <a:off x="2743200" y="217170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0" name="Rectangle 89"/>
          <p:cNvSpPr/>
          <p:nvPr/>
        </p:nvSpPr>
        <p:spPr>
          <a:xfrm>
            <a:off x="914400" y="21717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1" name="Rectangle 90"/>
          <p:cNvSpPr/>
          <p:nvPr/>
        </p:nvSpPr>
        <p:spPr>
          <a:xfrm>
            <a:off x="914400" y="1485900"/>
            <a:ext cx="1828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2" name="Rectangle 91"/>
          <p:cNvSpPr/>
          <p:nvPr/>
        </p:nvSpPr>
        <p:spPr>
          <a:xfrm>
            <a:off x="2743200" y="14859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3" name="Rectangle 142"/>
          <p:cNvSpPr/>
          <p:nvPr/>
        </p:nvSpPr>
        <p:spPr>
          <a:xfrm>
            <a:off x="1981200" y="291465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4" name="Rectangle 143"/>
          <p:cNvSpPr/>
          <p:nvPr/>
        </p:nvSpPr>
        <p:spPr>
          <a:xfrm>
            <a:off x="914400" y="2914650"/>
            <a:ext cx="1447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5" name="Rectangle 144"/>
          <p:cNvSpPr/>
          <p:nvPr/>
        </p:nvSpPr>
        <p:spPr>
          <a:xfrm>
            <a:off x="4038600" y="2914650"/>
            <a:ext cx="1447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Freeform 2"/>
          <p:cNvSpPr/>
          <p:nvPr/>
        </p:nvSpPr>
        <p:spPr>
          <a:xfrm>
            <a:off x="609600" y="1885950"/>
            <a:ext cx="5171551" cy="1745229"/>
          </a:xfrm>
          <a:custGeom>
            <a:avLst/>
            <a:gdLst>
              <a:gd name="connsiteX0" fmla="*/ 2762324 w 3988356"/>
              <a:gd name="connsiteY0" fmla="*/ 113835 h 2100061"/>
              <a:gd name="connsiteX1" fmla="*/ 650891 w 3988356"/>
              <a:gd name="connsiteY1" fmla="*/ 72271 h 2100061"/>
              <a:gd name="connsiteX2" fmla="*/ 2498 w 3988356"/>
              <a:gd name="connsiteY2" fmla="*/ 953420 h 2100061"/>
              <a:gd name="connsiteX3" fmla="*/ 576076 w 3988356"/>
              <a:gd name="connsiteY3" fmla="*/ 1967573 h 2100061"/>
              <a:gd name="connsiteX4" fmla="*/ 3443967 w 3988356"/>
              <a:gd name="connsiteY4" fmla="*/ 1934322 h 2100061"/>
              <a:gd name="connsiteX5" fmla="*/ 3867916 w 3988356"/>
              <a:gd name="connsiteY5" fmla="*/ 562722 h 2100061"/>
              <a:gd name="connsiteX6" fmla="*/ 1980927 w 3988356"/>
              <a:gd name="connsiteY6" fmla="*/ 97209 h 2100061"/>
              <a:gd name="connsiteX0" fmla="*/ 2762324 w 3990818"/>
              <a:gd name="connsiteY0" fmla="*/ 113835 h 2100061"/>
              <a:gd name="connsiteX1" fmla="*/ 650891 w 3990818"/>
              <a:gd name="connsiteY1" fmla="*/ 72271 h 2100061"/>
              <a:gd name="connsiteX2" fmla="*/ 2498 w 3990818"/>
              <a:gd name="connsiteY2" fmla="*/ 953420 h 2100061"/>
              <a:gd name="connsiteX3" fmla="*/ 576076 w 3990818"/>
              <a:gd name="connsiteY3" fmla="*/ 1967573 h 2100061"/>
              <a:gd name="connsiteX4" fmla="*/ 3443967 w 3990818"/>
              <a:gd name="connsiteY4" fmla="*/ 1934322 h 2100061"/>
              <a:gd name="connsiteX5" fmla="*/ 3867916 w 3990818"/>
              <a:gd name="connsiteY5" fmla="*/ 562722 h 2100061"/>
              <a:gd name="connsiteX6" fmla="*/ 1947676 w 3990818"/>
              <a:gd name="connsiteY6" fmla="*/ 138773 h 2100061"/>
              <a:gd name="connsiteX0" fmla="*/ 2762324 w 3952351"/>
              <a:gd name="connsiteY0" fmla="*/ 113835 h 2106388"/>
              <a:gd name="connsiteX1" fmla="*/ 650891 w 3952351"/>
              <a:gd name="connsiteY1" fmla="*/ 72271 h 2106388"/>
              <a:gd name="connsiteX2" fmla="*/ 2498 w 3952351"/>
              <a:gd name="connsiteY2" fmla="*/ 953420 h 2106388"/>
              <a:gd name="connsiteX3" fmla="*/ 576076 w 3952351"/>
              <a:gd name="connsiteY3" fmla="*/ 1967573 h 2106388"/>
              <a:gd name="connsiteX4" fmla="*/ 3443967 w 3952351"/>
              <a:gd name="connsiteY4" fmla="*/ 1934322 h 2106388"/>
              <a:gd name="connsiteX5" fmla="*/ 3818040 w 3952351"/>
              <a:gd name="connsiteY5" fmla="*/ 462969 h 2106388"/>
              <a:gd name="connsiteX6" fmla="*/ 1947676 w 3952351"/>
              <a:gd name="connsiteY6" fmla="*/ 138773 h 21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351" h="2106388">
                <a:moveTo>
                  <a:pt x="2762324" y="113835"/>
                </a:moveTo>
                <a:cubicBezTo>
                  <a:pt x="1936593" y="23087"/>
                  <a:pt x="1110862" y="-67660"/>
                  <a:pt x="650891" y="72271"/>
                </a:cubicBezTo>
                <a:cubicBezTo>
                  <a:pt x="190920" y="212202"/>
                  <a:pt x="14967" y="637536"/>
                  <a:pt x="2498" y="953420"/>
                </a:cubicBezTo>
                <a:cubicBezTo>
                  <a:pt x="-9971" y="1269304"/>
                  <a:pt x="2498" y="1804089"/>
                  <a:pt x="576076" y="1967573"/>
                </a:cubicBezTo>
                <a:cubicBezTo>
                  <a:pt x="1149654" y="2131057"/>
                  <a:pt x="2903640" y="2185089"/>
                  <a:pt x="3443967" y="1934322"/>
                </a:cubicBezTo>
                <a:cubicBezTo>
                  <a:pt x="3984294" y="1683555"/>
                  <a:pt x="4067422" y="762227"/>
                  <a:pt x="3818040" y="462969"/>
                </a:cubicBezTo>
                <a:cubicBezTo>
                  <a:pt x="3568658" y="163711"/>
                  <a:pt x="1947676" y="138773"/>
                  <a:pt x="1947676" y="138773"/>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040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Data Parallelism in EAVL</a:t>
            </a:r>
            <a:endParaRPr lang="en-US" dirty="0"/>
          </a:p>
        </p:txBody>
      </p:sp>
      <p:sp>
        <p:nvSpPr>
          <p:cNvPr id="3" name="Content Placeholder 2"/>
          <p:cNvSpPr>
            <a:spLocks noGrp="1"/>
          </p:cNvSpPr>
          <p:nvPr>
            <p:ph idx="1"/>
          </p:nvPr>
        </p:nvSpPr>
        <p:spPr>
          <a:xfrm>
            <a:off x="228600" y="914400"/>
            <a:ext cx="6096000" cy="2778204"/>
          </a:xfrm>
        </p:spPr>
        <p:txBody>
          <a:bodyPr>
            <a:normAutofit fontScale="92500" lnSpcReduction="20000"/>
          </a:bodyPr>
          <a:lstStyle/>
          <a:p>
            <a:pPr lvl="4"/>
            <a:endParaRPr lang="en-US" sz="1300" dirty="0" smtClean="0"/>
          </a:p>
          <a:p>
            <a:r>
              <a:rPr lang="en-US" dirty="0"/>
              <a:t>A</a:t>
            </a:r>
            <a:r>
              <a:rPr lang="en-US" dirty="0" smtClean="0"/>
              <a:t>lgorithm development framework in EAVL combines productivity with pervasive parallelism</a:t>
            </a:r>
          </a:p>
          <a:p>
            <a:pPr lvl="1"/>
            <a:r>
              <a:rPr lang="en-US" sz="2400" dirty="0" smtClean="0"/>
              <a:t>Data parallel primitives map </a:t>
            </a:r>
            <a:r>
              <a:rPr lang="en-US" sz="2400" dirty="0" err="1" smtClean="0"/>
              <a:t>functors</a:t>
            </a:r>
            <a:r>
              <a:rPr lang="en-US" sz="2400" dirty="0" smtClean="0"/>
              <a:t> onto mesh-aware iteration patterns</a:t>
            </a:r>
          </a:p>
          <a:p>
            <a:r>
              <a:rPr lang="en-US" dirty="0" smtClean="0"/>
              <a:t>Example: surface normal operation</a:t>
            </a:r>
          </a:p>
          <a:p>
            <a:pPr lvl="1"/>
            <a:r>
              <a:rPr lang="en-US" sz="2400" dirty="0" smtClean="0"/>
              <a:t>strong performance scaling on multi-core and many-core devices</a:t>
            </a:r>
            <a:br>
              <a:rPr lang="en-US" sz="2400" dirty="0" smtClean="0"/>
            </a:br>
            <a:r>
              <a:rPr lang="en-US" sz="2400" dirty="0" smtClean="0"/>
              <a:t>(CPU, GPU, MIC/KNF</a:t>
            </a:r>
            <a:r>
              <a:rPr lang="en-US" dirty="0" smtClean="0"/>
              <a:t>)</a:t>
            </a:r>
          </a:p>
          <a:p>
            <a:pPr lvl="3"/>
            <a:endParaRPr lang="en-US" sz="1400" dirty="0" smtClean="0"/>
          </a:p>
          <a:p>
            <a:endParaRPr lang="en-US" dirty="0"/>
          </a:p>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557" y="1143000"/>
            <a:ext cx="2281422"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3482698"/>
            <a:ext cx="6248400" cy="1692771"/>
          </a:xfrm>
          <a:prstGeom prst="rect">
            <a:avLst/>
          </a:prstGeom>
          <a:noFill/>
        </p:spPr>
        <p:txBody>
          <a:bodyPr wrap="square" lIns="0" rIns="0" rtlCol="0">
            <a:spAutoFit/>
          </a:bodyPr>
          <a:lstStyle/>
          <a:p>
            <a:r>
              <a:rPr lang="en-US" sz="1400" b="1" dirty="0" smtClean="0"/>
              <a:t>Publications:</a:t>
            </a:r>
          </a:p>
          <a:p>
            <a:pPr marL="174625" indent="-111125">
              <a:buFont typeface="Arial" panose="020B0604020202020204" pitchFamily="34" charset="0"/>
              <a:buChar char="•"/>
            </a:pPr>
            <a:r>
              <a:rPr lang="en-US" sz="1000" dirty="0" smtClean="0"/>
              <a:t>D. Pugmire</a:t>
            </a:r>
            <a:r>
              <a:rPr lang="en-US" sz="1000" dirty="0"/>
              <a:t>, J. Kress, J.S. Meredith, N. Podhorszki, J. Choi, S. Klasky, “Towards Scalable Visualization Plugins for Data Staging Workflows”, 5th International Workshop on Big Data </a:t>
            </a:r>
            <a:r>
              <a:rPr lang="en-US" sz="1000" dirty="0" smtClean="0"/>
              <a:t>Analytics: Challenges and Opportunities </a:t>
            </a:r>
            <a:r>
              <a:rPr lang="en-US" sz="1000" dirty="0"/>
              <a:t>(BDAC), 2014.</a:t>
            </a:r>
          </a:p>
          <a:p>
            <a:pPr marL="174625" indent="-111125">
              <a:buFont typeface="Arial" panose="020B0604020202020204" pitchFamily="34" charset="0"/>
              <a:buChar char="•"/>
            </a:pPr>
            <a:r>
              <a:rPr lang="en-US" sz="1000" dirty="0"/>
              <a:t>C. Sewell, J.S. Meredith, K. Moreland, T. Peterka, D. DeMarle, L.-T. Lo, J. Ahrens, R. Maynard, B. Geveci, "The SDAV Software Frameworks for Visualization and Analysis on Next-Generation Multi-Core and Many-Core Architectures", </a:t>
            </a:r>
            <a:r>
              <a:rPr lang="en-US" sz="1000" dirty="0" smtClean="0"/>
              <a:t>Seventh Workshop on </a:t>
            </a:r>
            <a:r>
              <a:rPr lang="en-US" sz="1000" dirty="0" err="1" smtClean="0"/>
              <a:t>Ultrascale</a:t>
            </a:r>
            <a:r>
              <a:rPr lang="en-US" sz="1000" dirty="0" smtClean="0"/>
              <a:t> Visualization (</a:t>
            </a:r>
            <a:r>
              <a:rPr lang="en-US" sz="1000" dirty="0" err="1" smtClean="0"/>
              <a:t>UltraVis</a:t>
            </a:r>
            <a:r>
              <a:rPr lang="en-US" sz="1000" dirty="0" smtClean="0"/>
              <a:t>), </a:t>
            </a:r>
            <a:r>
              <a:rPr lang="en-US" sz="1000" dirty="0"/>
              <a:t>2012.</a:t>
            </a:r>
          </a:p>
          <a:p>
            <a:pPr marL="174625" indent="-111125">
              <a:buFont typeface="Arial" panose="020B0604020202020204" pitchFamily="34" charset="0"/>
              <a:buChar char="•"/>
            </a:pPr>
            <a:r>
              <a:rPr lang="en-US" sz="1000" dirty="0" smtClean="0"/>
              <a:t>J.S. Meredith, R. Sisneros, D. Pugmire, S. Ahern, "A Distributed Data-Parallel Framework for Analysis and Visualization Algorithm Development", Workshop on General Purpose Processing on Graphics Processing Units (GPGPU5), 2012.</a:t>
            </a:r>
          </a:p>
          <a:p>
            <a:pPr marL="174625" indent="-111125">
              <a:buFont typeface="Arial" panose="020B0604020202020204" pitchFamily="34" charset="0"/>
              <a:buChar char="•"/>
            </a:pPr>
            <a:r>
              <a:rPr lang="en-US" sz="1000" dirty="0" smtClean="0"/>
              <a:t>J.S. Meredith, S. Ahern, D. Pugmire, R. Sisneros, "EAVL: The Extreme-scale Analysis and Visualization Library", </a:t>
            </a:r>
            <a:r>
              <a:rPr lang="en-US" sz="1000" dirty="0" err="1" smtClean="0"/>
              <a:t>Eurographics</a:t>
            </a:r>
            <a:r>
              <a:rPr lang="en-US" sz="1000" dirty="0" smtClean="0"/>
              <a:t> Symposium on Parallel Graphics and Visualization (EGPGV), 2012.</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3557" y="3018115"/>
            <a:ext cx="2255120" cy="157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25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Advanced Rendering in EAVL</a:t>
            </a:r>
            <a:endParaRPr lang="en-US" dirty="0"/>
          </a:p>
        </p:txBody>
      </p:sp>
      <p:sp>
        <p:nvSpPr>
          <p:cNvPr id="7" name="TextBox 6"/>
          <p:cNvSpPr txBox="1"/>
          <p:nvPr/>
        </p:nvSpPr>
        <p:spPr>
          <a:xfrm>
            <a:off x="3413922" y="4631143"/>
            <a:ext cx="2453478" cy="584775"/>
          </a:xfrm>
          <a:prstGeom prst="rect">
            <a:avLst/>
          </a:prstGeom>
          <a:noFill/>
        </p:spPr>
        <p:txBody>
          <a:bodyPr wrap="square" rtlCol="0">
            <a:spAutoFit/>
          </a:bodyPr>
          <a:lstStyle/>
          <a:p>
            <a:pPr algn="ctr"/>
            <a:r>
              <a:rPr lang="en-US" sz="1600" smtClean="0"/>
              <a:t>Ebola glycoprotein </a:t>
            </a:r>
            <a:r>
              <a:rPr lang="en-US" sz="1600" dirty="0" smtClean="0"/>
              <a:t>with proteins from survivor</a:t>
            </a:r>
            <a:endParaRPr lang="en-US" sz="1600" dirty="0"/>
          </a:p>
        </p:txBody>
      </p:sp>
      <p:pic>
        <p:nvPicPr>
          <p:cNvPr id="8" name="Picture 3" descr="C:\Users\js9\Desktop\Dropbox (ORNL)\exavis\specfm3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01" y="2782701"/>
            <a:ext cx="2251832" cy="1716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s9\Desktop\Dropbox (Personal)\temp\vr_06 copy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042"/>
          <a:stretch/>
        </p:blipFill>
        <p:spPr bwMode="auto">
          <a:xfrm>
            <a:off x="6650182" y="2942721"/>
            <a:ext cx="1890716" cy="1669803"/>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C:\Users\js9\Desktop\Dropbox (Personal)\temp\ebola_color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3456" y="2804068"/>
            <a:ext cx="2034410" cy="18656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5217" y="4631143"/>
            <a:ext cx="2743200" cy="584775"/>
          </a:xfrm>
          <a:prstGeom prst="rect">
            <a:avLst/>
          </a:prstGeom>
          <a:noFill/>
        </p:spPr>
        <p:txBody>
          <a:bodyPr wrap="square" rtlCol="0">
            <a:spAutoFit/>
          </a:bodyPr>
          <a:lstStyle/>
          <a:p>
            <a:pPr algn="ctr"/>
            <a:r>
              <a:rPr lang="en-US" sz="1600" dirty="0" smtClean="0"/>
              <a:t>Shear-wave </a:t>
            </a:r>
            <a:r>
              <a:rPr lang="en-US" sz="1600" dirty="0"/>
              <a:t>perturbations </a:t>
            </a:r>
            <a:r>
              <a:rPr lang="en-US" sz="1600" dirty="0" smtClean="0"/>
              <a:t>in SPECFEM3D_GLOBAL code</a:t>
            </a:r>
            <a:endParaRPr lang="en-US" sz="1600" dirty="0"/>
          </a:p>
        </p:txBody>
      </p:sp>
      <p:sp>
        <p:nvSpPr>
          <p:cNvPr id="14" name="TextBox 13"/>
          <p:cNvSpPr txBox="1"/>
          <p:nvPr/>
        </p:nvSpPr>
        <p:spPr>
          <a:xfrm>
            <a:off x="6223940" y="4631143"/>
            <a:ext cx="2743200" cy="584775"/>
          </a:xfrm>
          <a:prstGeom prst="rect">
            <a:avLst/>
          </a:prstGeom>
          <a:noFill/>
        </p:spPr>
        <p:txBody>
          <a:bodyPr wrap="square" rtlCol="0">
            <a:spAutoFit/>
          </a:bodyPr>
          <a:lstStyle/>
          <a:p>
            <a:pPr algn="ctr"/>
            <a:r>
              <a:rPr lang="en-US" sz="1600" dirty="0" smtClean="0"/>
              <a:t>Direct volume rendering from Shepard global </a:t>
            </a:r>
            <a:r>
              <a:rPr lang="en-US" sz="1600" dirty="0" err="1" smtClean="0"/>
              <a:t>interpolant</a:t>
            </a:r>
            <a:endParaRPr lang="en-US" sz="1600" dirty="0"/>
          </a:p>
        </p:txBody>
      </p:sp>
      <p:sp>
        <p:nvSpPr>
          <p:cNvPr id="5" name="Content Placeholder 4"/>
          <p:cNvSpPr>
            <a:spLocks noGrp="1"/>
          </p:cNvSpPr>
          <p:nvPr>
            <p:ph idx="1"/>
          </p:nvPr>
        </p:nvSpPr>
        <p:spPr>
          <a:xfrm>
            <a:off x="191193" y="971550"/>
            <a:ext cx="8775947" cy="1885951"/>
          </a:xfrm>
        </p:spPr>
        <p:txBody>
          <a:bodyPr>
            <a:noAutofit/>
          </a:bodyPr>
          <a:lstStyle/>
          <a:p>
            <a:pPr marL="174625" indent="-174625"/>
            <a:r>
              <a:rPr lang="en-US" sz="1600" dirty="0" smtClean="0"/>
              <a:t>Advanced </a:t>
            </a:r>
            <a:r>
              <a:rPr lang="en-US" sz="1600" dirty="0"/>
              <a:t>rendering </a:t>
            </a:r>
            <a:r>
              <a:rPr lang="en-US" sz="1600" dirty="0" smtClean="0"/>
              <a:t>capabilities</a:t>
            </a:r>
            <a:endParaRPr lang="en-US" sz="1600" dirty="0"/>
          </a:p>
          <a:p>
            <a:pPr lvl="1"/>
            <a:r>
              <a:rPr lang="en-US" sz="1600" dirty="0"/>
              <a:t>raster/vector, ray tracing, volume rendering</a:t>
            </a:r>
          </a:p>
          <a:p>
            <a:pPr lvl="1"/>
            <a:r>
              <a:rPr lang="en-US" sz="1600" dirty="0"/>
              <a:t>all GPU accelerated </a:t>
            </a:r>
            <a:r>
              <a:rPr lang="en-US" sz="1600" dirty="0" smtClean="0"/>
              <a:t>using EAVL’s data parallel API</a:t>
            </a:r>
            <a:endParaRPr lang="en-US" sz="1600" dirty="0"/>
          </a:p>
          <a:p>
            <a:pPr lvl="1"/>
            <a:r>
              <a:rPr lang="en-US" sz="1600" dirty="0"/>
              <a:t>parallel rendering support via MPI and </a:t>
            </a:r>
            <a:r>
              <a:rPr lang="en-US" sz="1600" dirty="0" err="1"/>
              <a:t>IceT</a:t>
            </a:r>
            <a:endParaRPr lang="en-US" sz="1600" dirty="0"/>
          </a:p>
          <a:p>
            <a:pPr marL="174625" indent="-174625"/>
            <a:r>
              <a:rPr lang="en-US" sz="1600" dirty="0" smtClean="0"/>
              <a:t>Examples: </a:t>
            </a:r>
            <a:r>
              <a:rPr lang="en-US" sz="1600" dirty="0"/>
              <a:t>ambient occlusion lighting effects highlight subtle shape cues for scientific </a:t>
            </a:r>
            <a:r>
              <a:rPr lang="en-US" sz="1600" dirty="0" smtClean="0"/>
              <a:t>understanding</a:t>
            </a:r>
          </a:p>
          <a:p>
            <a:pPr marL="174625" indent="-174625"/>
            <a:r>
              <a:rPr lang="en-US" sz="1600" dirty="0" smtClean="0"/>
              <a:t>Example: direct volume rendering achieves high accuracy images with GPU-accelerated performance</a:t>
            </a:r>
            <a:endParaRPr lang="en-US" sz="1600" dirty="0"/>
          </a:p>
        </p:txBody>
      </p:sp>
    </p:spTree>
    <p:extLst>
      <p:ext uri="{BB962C8B-B14F-4D97-AF65-F5344CB8AC3E}">
        <p14:creationId xmlns:p14="http://schemas.microsoft.com/office/powerpoint/2010/main" val="237999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ageImages_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133"/>
            <a:ext cx="9144000" cy="3062287"/>
          </a:xfrm>
          <a:prstGeom prst="rect">
            <a:avLst/>
          </a:prstGeom>
        </p:spPr>
      </p:pic>
      <p:sp>
        <p:nvSpPr>
          <p:cNvPr id="2" name="Title 1"/>
          <p:cNvSpPr>
            <a:spLocks noGrp="1"/>
          </p:cNvSpPr>
          <p:nvPr>
            <p:ph type="ctrTitle"/>
          </p:nvPr>
        </p:nvSpPr>
        <p:spPr>
          <a:xfrm>
            <a:off x="685800" y="322571"/>
            <a:ext cx="7772400" cy="1102519"/>
          </a:xfrm>
        </p:spPr>
        <p:txBody>
          <a:bodyPr>
            <a:normAutofit fontScale="90000"/>
          </a:bodyPr>
          <a:lstStyle/>
          <a:p>
            <a:r>
              <a:rPr lang="en-US" dirty="0" err="1" smtClean="0"/>
              <a:t>Dax</a:t>
            </a:r>
            <a:r>
              <a:rPr lang="en-US" dirty="0" smtClean="0"/>
              <a:t>: Data Analysis Toolkit for </a:t>
            </a:r>
            <a:r>
              <a:rPr lang="en-US" dirty="0" smtClean="0">
                <a:solidFill>
                  <a:schemeClr val="bg1"/>
                </a:solidFill>
              </a:rPr>
              <a:t>Extreme Scale</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	</a:t>
            </a:r>
            <a:endParaRPr lang="en-US" dirty="0"/>
          </a:p>
        </p:txBody>
      </p:sp>
      <p:pic>
        <p:nvPicPr>
          <p:cNvPr id="5" name="Picture 4" descr="SDAV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57" y="4594166"/>
            <a:ext cx="1773105" cy="246888"/>
          </a:xfrm>
          <a:prstGeom prst="rect">
            <a:avLst/>
          </a:prstGeom>
        </p:spPr>
      </p:pic>
      <p:pic>
        <p:nvPicPr>
          <p:cNvPr id="6" name="Picture 5" descr="Kitwarelogo-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25" y="4033823"/>
            <a:ext cx="888562" cy="228599"/>
          </a:xfrm>
          <a:prstGeom prst="rect">
            <a:avLst/>
          </a:prstGeom>
        </p:spPr>
      </p:pic>
      <p:pic>
        <p:nvPicPr>
          <p:cNvPr id="7" name="Picture 6" descr="ucdavis_expanded_logo_gol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25" y="4292414"/>
            <a:ext cx="914400" cy="233934"/>
          </a:xfrm>
          <a:prstGeom prst="rect">
            <a:avLst/>
          </a:prstGeom>
        </p:spPr>
      </p:pic>
      <p:sp>
        <p:nvSpPr>
          <p:cNvPr id="10" name="TextBox 9"/>
          <p:cNvSpPr txBox="1"/>
          <p:nvPr/>
        </p:nvSpPr>
        <p:spPr>
          <a:xfrm>
            <a:off x="4037490" y="3881406"/>
            <a:ext cx="4648200" cy="707886"/>
          </a:xfrm>
          <a:prstGeom prst="rect">
            <a:avLst/>
          </a:prstGeom>
          <a:noFill/>
        </p:spPr>
        <p:txBody>
          <a:bodyPr wrap="square" rtlCol="0">
            <a:spAutoFit/>
          </a:bodyPr>
          <a:lstStyle/>
          <a:p>
            <a:pPr>
              <a:tabLst>
                <a:tab pos="1946275" algn="r"/>
                <a:tab pos="2058988" algn="l"/>
              </a:tabLst>
            </a:pPr>
            <a:r>
              <a:rPr lang="en-US" dirty="0" smtClean="0"/>
              <a:t>	</a:t>
            </a:r>
            <a:r>
              <a:rPr lang="en-US" sz="2000" dirty="0" smtClean="0"/>
              <a:t>Kenneth Moreland</a:t>
            </a:r>
            <a:r>
              <a:rPr lang="en-US" dirty="0" smtClean="0"/>
              <a:t>	</a:t>
            </a:r>
            <a:r>
              <a:rPr lang="en-US" sz="1600" dirty="0" smtClean="0"/>
              <a:t>Sandia National Laboratories</a:t>
            </a:r>
            <a:endParaRPr lang="en-US" dirty="0" smtClean="0"/>
          </a:p>
          <a:p>
            <a:pPr>
              <a:tabLst>
                <a:tab pos="1946275" algn="r"/>
                <a:tab pos="2058988" algn="l"/>
              </a:tabLst>
            </a:pPr>
            <a:r>
              <a:rPr lang="en-US" dirty="0"/>
              <a:t>	</a:t>
            </a:r>
            <a:r>
              <a:rPr lang="en-US" sz="2000" dirty="0" smtClean="0"/>
              <a:t>Robert Maynard</a:t>
            </a:r>
            <a:r>
              <a:rPr lang="en-US" dirty="0" smtClean="0"/>
              <a:t>	</a:t>
            </a:r>
            <a:r>
              <a:rPr lang="en-US" sz="1600" dirty="0" err="1" smtClean="0"/>
              <a:t>Kitware</a:t>
            </a:r>
            <a:r>
              <a:rPr lang="en-US" sz="1600" dirty="0" smtClean="0"/>
              <a:t>, Inc.</a:t>
            </a:r>
            <a:endParaRPr lang="en-US" sz="1600" dirty="0"/>
          </a:p>
        </p:txBody>
      </p:sp>
      <p:pic>
        <p:nvPicPr>
          <p:cNvPr id="11" name="Picture 10"/>
          <p:cNvPicPr>
            <a:picLocks noChangeAspect="1"/>
          </p:cNvPicPr>
          <p:nvPr/>
        </p:nvPicPr>
        <p:blipFill>
          <a:blip r:embed="rId6"/>
          <a:stretch>
            <a:fillRect/>
          </a:stretch>
        </p:blipFill>
        <p:spPr>
          <a:xfrm>
            <a:off x="1452905" y="3959420"/>
            <a:ext cx="2753411" cy="665988"/>
          </a:xfrm>
          <a:prstGeom prst="rect">
            <a:avLst/>
          </a:prstGeom>
        </p:spPr>
      </p:pic>
    </p:spTree>
    <p:extLst>
      <p:ext uri="{BB962C8B-B14F-4D97-AF65-F5344CB8AC3E}">
        <p14:creationId xmlns:p14="http://schemas.microsoft.com/office/powerpoint/2010/main" val="82493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Dax</a:t>
            </a:r>
            <a:r>
              <a:rPr lang="en-US" dirty="0"/>
              <a:t> Success</a:t>
            </a:r>
          </a:p>
        </p:txBody>
      </p:sp>
      <p:sp>
        <p:nvSpPr>
          <p:cNvPr id="3" name="Content Placeholder 2"/>
          <p:cNvSpPr>
            <a:spLocks noGrp="1"/>
          </p:cNvSpPr>
          <p:nvPr>
            <p:ph idx="1"/>
          </p:nvPr>
        </p:nvSpPr>
        <p:spPr>
          <a:xfrm>
            <a:off x="290940" y="1200151"/>
            <a:ext cx="4364187" cy="3394472"/>
          </a:xfrm>
        </p:spPr>
        <p:txBody>
          <a:bodyPr>
            <a:noAutofit/>
          </a:bodyPr>
          <a:lstStyle/>
          <a:p>
            <a:r>
              <a:rPr lang="en-US" dirty="0" err="1" smtClean="0"/>
              <a:t>ParaView</a:t>
            </a:r>
            <a:r>
              <a:rPr lang="en-US" dirty="0" smtClean="0"/>
              <a:t>/VTK</a:t>
            </a:r>
          </a:p>
          <a:p>
            <a:pPr lvl="1"/>
            <a:r>
              <a:rPr lang="en-US" sz="2400" dirty="0"/>
              <a:t>Zero-copy </a:t>
            </a:r>
            <a:r>
              <a:rPr lang="en-US" sz="2400" dirty="0" smtClean="0"/>
              <a:t>support for </a:t>
            </a:r>
            <a:r>
              <a:rPr lang="en-US" sz="2400" dirty="0" err="1" smtClean="0"/>
              <a:t>vtkDataArray</a:t>
            </a:r>
            <a:endParaRPr lang="en-US" sz="2400" dirty="0" smtClean="0"/>
          </a:p>
          <a:p>
            <a:pPr lvl="1"/>
            <a:r>
              <a:rPr lang="en-US" sz="2400" dirty="0" smtClean="0"/>
              <a:t>Exposed as a plugin inside </a:t>
            </a:r>
            <a:r>
              <a:rPr lang="en-US" sz="2400" dirty="0" err="1" smtClean="0"/>
              <a:t>ParaView</a:t>
            </a:r>
            <a:endParaRPr lang="en-US" sz="2400" dirty="0" smtClean="0"/>
          </a:p>
          <a:p>
            <a:pPr lvl="2"/>
            <a:r>
              <a:rPr lang="en-US" sz="2000" dirty="0" smtClean="0"/>
              <a:t>Will fall back to </a:t>
            </a:r>
            <a:r>
              <a:rPr lang="en-US" sz="2000" dirty="0" err="1" smtClean="0"/>
              <a:t>cpu</a:t>
            </a:r>
            <a:r>
              <a:rPr lang="en-US" sz="2000" dirty="0" smtClean="0"/>
              <a:t> version</a:t>
            </a:r>
          </a:p>
        </p:txBody>
      </p:sp>
      <p:sp>
        <p:nvSpPr>
          <p:cNvPr id="4" name="Slide Number Placeholder 3"/>
          <p:cNvSpPr>
            <a:spLocks noGrp="1"/>
          </p:cNvSpPr>
          <p:nvPr>
            <p:ph type="sldNum" sz="quarter" idx="12"/>
          </p:nvPr>
        </p:nvSpPr>
        <p:spPr/>
        <p:txBody>
          <a:bodyPr/>
          <a:lstStyle/>
          <a:p>
            <a:fld id="{A5E55A7B-7854-E145-92D9-B491DF4BAE2D}" type="slidenum">
              <a:rPr lang="en-US" smtClean="0"/>
              <a:pPr/>
              <a:t>19</a:t>
            </a:fld>
            <a:endParaRPr lang="en-US"/>
          </a:p>
        </p:txBody>
      </p:sp>
      <p:pic>
        <p:nvPicPr>
          <p:cNvPr id="6" name="Picture 5" descr="DaxInParaView.png"/>
          <p:cNvPicPr>
            <a:picLocks noChangeAspect="1"/>
          </p:cNvPicPr>
          <p:nvPr/>
        </p:nvPicPr>
        <p:blipFill rotWithShape="1">
          <a:blip r:embed="rId3">
            <a:extLst>
              <a:ext uri="{28A0092B-C50C-407E-A947-70E740481C1C}">
                <a14:useLocalDpi xmlns:a14="http://schemas.microsoft.com/office/drawing/2010/main" val="0"/>
              </a:ext>
            </a:extLst>
          </a:blip>
          <a:srcRect l="-256" t="11755" r="19750" b="54"/>
          <a:stretch/>
        </p:blipFill>
        <p:spPr>
          <a:xfrm>
            <a:off x="4805405" y="2489905"/>
            <a:ext cx="4338595" cy="2653595"/>
          </a:xfrm>
          <a:prstGeom prst="rect">
            <a:avLst/>
          </a:prstGeom>
        </p:spPr>
      </p:pic>
    </p:spTree>
    <p:extLst>
      <p:ext uri="{BB962C8B-B14F-4D97-AF65-F5344CB8AC3E}">
        <p14:creationId xmlns:p14="http://schemas.microsoft.com/office/powerpoint/2010/main" val="288075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Supercomputers!</a:t>
            </a:r>
            <a:endParaRPr lang="en-US" dirty="0"/>
          </a:p>
        </p:txBody>
      </p:sp>
      <p:sp>
        <p:nvSpPr>
          <p:cNvPr id="3" name="Content Placeholder 2"/>
          <p:cNvSpPr>
            <a:spLocks noGrp="1"/>
          </p:cNvSpPr>
          <p:nvPr>
            <p:ph idx="1"/>
          </p:nvPr>
        </p:nvSpPr>
        <p:spPr/>
        <p:txBody>
          <a:bodyPr>
            <a:normAutofit/>
          </a:bodyPr>
          <a:lstStyle/>
          <a:p>
            <a:r>
              <a:rPr lang="en-US" dirty="0"/>
              <a:t>Supercomputer Hardware Advances Everyday </a:t>
            </a:r>
            <a:endParaRPr lang="en-US" dirty="0" smtClean="0"/>
          </a:p>
          <a:p>
            <a:pPr lvl="1"/>
            <a:r>
              <a:rPr lang="en-US" sz="2000" dirty="0"/>
              <a:t>More and more parallelism </a:t>
            </a:r>
            <a:endParaRPr lang="en-US" sz="2000" dirty="0" smtClean="0"/>
          </a:p>
          <a:p>
            <a:r>
              <a:rPr lang="en-US" dirty="0" smtClean="0"/>
              <a:t>High</a:t>
            </a:r>
            <a:r>
              <a:rPr lang="en-US" dirty="0"/>
              <a:t>-Level Parallelism </a:t>
            </a:r>
          </a:p>
          <a:p>
            <a:pPr lvl="1"/>
            <a:r>
              <a:rPr lang="en-US" sz="2000" i="1" dirty="0" smtClean="0"/>
              <a:t>“The Free Lunch Is Over” </a:t>
            </a:r>
            <a:r>
              <a:rPr lang="en-US" sz="2000" dirty="0" smtClean="0"/>
              <a:t>(Herb Sutter)</a:t>
            </a:r>
            <a:endParaRPr lang="en-US" sz="2000" dirty="0"/>
          </a:p>
        </p:txBody>
      </p:sp>
      <p:pic>
        <p:nvPicPr>
          <p:cNvPr id="4" name="Picture 3" descr="threa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06" y="2967441"/>
            <a:ext cx="8308294" cy="2029833"/>
          </a:xfrm>
          <a:prstGeom prst="rect">
            <a:avLst/>
          </a:prstGeom>
        </p:spPr>
      </p:pic>
    </p:spTree>
    <p:extLst>
      <p:ext uri="{BB962C8B-B14F-4D97-AF65-F5344CB8AC3E}">
        <p14:creationId xmlns:p14="http://schemas.microsoft.com/office/powerpoint/2010/main" val="936241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Dax</a:t>
            </a:r>
            <a:r>
              <a:rPr lang="en-US" dirty="0"/>
              <a:t> Success</a:t>
            </a:r>
          </a:p>
        </p:txBody>
      </p:sp>
      <p:sp>
        <p:nvSpPr>
          <p:cNvPr id="3" name="Content Placeholder 2"/>
          <p:cNvSpPr>
            <a:spLocks noGrp="1"/>
          </p:cNvSpPr>
          <p:nvPr>
            <p:ph idx="1"/>
          </p:nvPr>
        </p:nvSpPr>
        <p:spPr>
          <a:xfrm>
            <a:off x="457200" y="931025"/>
            <a:ext cx="5627716" cy="3663598"/>
          </a:xfrm>
        </p:spPr>
        <p:txBody>
          <a:bodyPr>
            <a:noAutofit/>
          </a:bodyPr>
          <a:lstStyle/>
          <a:p>
            <a:r>
              <a:rPr lang="en-US" dirty="0" err="1" smtClean="0"/>
              <a:t>TomViz</a:t>
            </a:r>
            <a:r>
              <a:rPr lang="en-US" dirty="0" smtClean="0"/>
              <a:t>: an open, general S/TEM visualization tool</a:t>
            </a:r>
          </a:p>
          <a:p>
            <a:pPr lvl="1"/>
            <a:r>
              <a:rPr lang="en-US" sz="2400" dirty="0" smtClean="0"/>
              <a:t>Built on top of </a:t>
            </a:r>
            <a:r>
              <a:rPr lang="en-US" sz="2400" dirty="0" err="1" smtClean="0"/>
              <a:t>ParaView</a:t>
            </a:r>
            <a:r>
              <a:rPr lang="en-US" sz="2400" dirty="0" smtClean="0"/>
              <a:t> framework</a:t>
            </a:r>
          </a:p>
          <a:p>
            <a:pPr lvl="1"/>
            <a:r>
              <a:rPr lang="en-US" sz="2400" dirty="0" smtClean="0"/>
              <a:t>Operates on large </a:t>
            </a:r>
            <a:r>
              <a:rPr lang="en-US" sz="2400" dirty="0"/>
              <a:t>(1024</a:t>
            </a:r>
            <a:r>
              <a:rPr lang="en-US" sz="2400" baseline="30000" dirty="0"/>
              <a:t>3</a:t>
            </a:r>
            <a:r>
              <a:rPr lang="en-US" sz="2400" dirty="0"/>
              <a:t> and greater) </a:t>
            </a:r>
            <a:r>
              <a:rPr lang="en-US" sz="2400" dirty="0" smtClean="0"/>
              <a:t>volumes</a:t>
            </a:r>
          </a:p>
          <a:p>
            <a:pPr lvl="1"/>
            <a:r>
              <a:rPr lang="en-US" sz="2400" dirty="0" smtClean="0"/>
              <a:t>Uses Dax for algorithm construction</a:t>
            </a:r>
          </a:p>
          <a:p>
            <a:r>
              <a:rPr lang="en-US" dirty="0" smtClean="0"/>
              <a:t>Implements streaming, interactive, incremental contouring</a:t>
            </a:r>
          </a:p>
          <a:p>
            <a:pPr lvl="1"/>
            <a:r>
              <a:rPr lang="en-US" sz="2400" dirty="0" smtClean="0"/>
              <a:t>Streams indexed sub-grids to threaded contouring algorithms</a:t>
            </a:r>
          </a:p>
        </p:txBody>
      </p:sp>
      <p:sp>
        <p:nvSpPr>
          <p:cNvPr id="4" name="Slide Number Placeholder 3"/>
          <p:cNvSpPr>
            <a:spLocks noGrp="1"/>
          </p:cNvSpPr>
          <p:nvPr>
            <p:ph type="sldNum" sz="quarter" idx="12"/>
          </p:nvPr>
        </p:nvSpPr>
        <p:spPr/>
        <p:txBody>
          <a:bodyPr/>
          <a:lstStyle/>
          <a:p>
            <a:fld id="{A5E55A7B-7854-E145-92D9-B491DF4BAE2D}" type="slidenum">
              <a:rPr lang="en-US" smtClean="0"/>
              <a:pPr/>
              <a:t>20</a:t>
            </a:fld>
            <a:endParaRPr lang="en-US"/>
          </a:p>
        </p:txBody>
      </p:sp>
      <p:pic>
        <p:nvPicPr>
          <p:cNvPr id="5" name="Content Placeholder 1"/>
          <p:cNvPicPr>
            <a:picLocks noChangeAspect="1"/>
          </p:cNvPicPr>
          <p:nvPr/>
        </p:nvPicPr>
        <p:blipFill rotWithShape="1">
          <a:blip r:embed="rId3"/>
          <a:srcRect t="3417" r="22600" b="7356"/>
          <a:stretch/>
        </p:blipFill>
        <p:spPr>
          <a:xfrm>
            <a:off x="5876333" y="2725764"/>
            <a:ext cx="3130370" cy="2315343"/>
          </a:xfrm>
          <a:prstGeom prst="rect">
            <a:avLst/>
          </a:prstGeom>
        </p:spPr>
      </p:pic>
    </p:spTree>
    <p:extLst>
      <p:ext uri="{BB962C8B-B14F-4D97-AF65-F5344CB8AC3E}">
        <p14:creationId xmlns:p14="http://schemas.microsoft.com/office/powerpoint/2010/main" val="3979684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787" y="2224028"/>
            <a:ext cx="7517403" cy="2862322"/>
          </a:xfrm>
          <a:prstGeom prst="rect">
            <a:avLst/>
          </a:prstGeom>
          <a:noFill/>
        </p:spPr>
        <p:txBody>
          <a:bodyPr wrap="none" rtlCol="0">
            <a:spAutoFit/>
          </a:bodyPr>
          <a:lstStyle/>
          <a:p>
            <a:r>
              <a:rPr lang="en-US" sz="2000" noProof="1" smtClean="0">
                <a:solidFill>
                  <a:schemeClr val="tx1">
                    <a:lumMod val="75000"/>
                  </a:schemeClr>
                </a:solidFill>
                <a:latin typeface="Consolas"/>
                <a:cs typeface="Consolas"/>
              </a:rPr>
              <a:t>struct </a:t>
            </a:r>
            <a:r>
              <a:rPr lang="en-US" sz="2000" noProof="1" smtClean="0">
                <a:solidFill>
                  <a:srgbClr val="4F81BD"/>
                </a:solidFill>
                <a:latin typeface="Consolas"/>
                <a:cs typeface="Consolas"/>
              </a:rPr>
              <a:t>Sine</a:t>
            </a:r>
            <a:r>
              <a:rPr lang="en-US" sz="2000" noProof="1" smtClean="0">
                <a:solidFill>
                  <a:schemeClr val="tx1">
                    <a:lumMod val="75000"/>
                  </a:schemeClr>
                </a:solidFill>
                <a:latin typeface="Consolas"/>
                <a:cs typeface="Consolas"/>
              </a:rPr>
              <a:t>: public dax::exec::</a:t>
            </a:r>
            <a:r>
              <a:rPr lang="en-US" sz="2000" noProof="1" smtClean="0">
                <a:solidFill>
                  <a:srgbClr val="4F81BD"/>
                </a:solidFill>
                <a:latin typeface="Consolas"/>
                <a:cs typeface="Consolas"/>
              </a:rPr>
              <a:t>WorkletMapField </a:t>
            </a:r>
            <a:r>
              <a:rPr lang="en-US" sz="2000" noProof="1" smtClean="0">
                <a:solidFill>
                  <a:schemeClr val="tx1">
                    <a:lumMod val="75000"/>
                  </a:schemeClr>
                </a:solidFill>
                <a:latin typeface="Consolas"/>
                <a:cs typeface="Consolas"/>
              </a:rPr>
              <a:t>{</a:t>
            </a:r>
          </a:p>
          <a:p>
            <a:r>
              <a:rPr lang="en-US" sz="2000" noProof="1" smtClean="0">
                <a:solidFill>
                  <a:schemeClr val="tx1">
                    <a:lumMod val="75000"/>
                  </a:schemeClr>
                </a:solidFill>
                <a:latin typeface="Consolas"/>
                <a:cs typeface="Consolas"/>
              </a:rPr>
              <a:t>  typedef void </a:t>
            </a:r>
            <a:r>
              <a:rPr lang="en-US" sz="2000" noProof="1" smtClean="0">
                <a:solidFill>
                  <a:srgbClr val="4F81BD"/>
                </a:solidFill>
                <a:latin typeface="Consolas"/>
                <a:cs typeface="Consolas"/>
              </a:rPr>
              <a:t>ControlSignature</a:t>
            </a:r>
            <a:r>
              <a:rPr lang="en-US" sz="2000" noProof="1" smtClean="0">
                <a:solidFill>
                  <a:schemeClr val="tx1">
                    <a:lumMod val="75000"/>
                  </a:schemeClr>
                </a:solidFill>
                <a:latin typeface="Consolas"/>
                <a:cs typeface="Consolas"/>
              </a:rPr>
              <a:t>(</a:t>
            </a:r>
            <a:r>
              <a:rPr lang="en-US" sz="2000" noProof="1" smtClean="0">
                <a:solidFill>
                  <a:srgbClr val="FF6666"/>
                </a:solidFill>
                <a:latin typeface="Consolas"/>
                <a:cs typeface="Consolas"/>
              </a:rPr>
              <a:t>FieldIn</a:t>
            </a:r>
            <a:r>
              <a:rPr lang="en-US" sz="2000" noProof="1" smtClean="0">
                <a:solidFill>
                  <a:schemeClr val="tx1">
                    <a:lumMod val="75000"/>
                  </a:schemeClr>
                </a:solidFill>
                <a:latin typeface="Consolas"/>
                <a:cs typeface="Consolas"/>
              </a:rPr>
              <a:t>, </a:t>
            </a:r>
            <a:r>
              <a:rPr lang="en-US" sz="2000" noProof="1" smtClean="0">
                <a:solidFill>
                  <a:srgbClr val="FF6666"/>
                </a:solidFill>
                <a:latin typeface="Consolas"/>
                <a:cs typeface="Consolas"/>
              </a:rPr>
              <a:t>FieldOut</a:t>
            </a:r>
            <a:r>
              <a:rPr lang="en-US" sz="2000" noProof="1" smtClean="0">
                <a:solidFill>
                  <a:schemeClr val="tx1">
                    <a:lumMod val="75000"/>
                  </a:schemeClr>
                </a:solidFill>
                <a:latin typeface="Consolas"/>
                <a:cs typeface="Consolas"/>
              </a:rPr>
              <a:t>);</a:t>
            </a:r>
          </a:p>
          <a:p>
            <a:r>
              <a:rPr lang="en-US" sz="2000" noProof="1" smtClean="0">
                <a:solidFill>
                  <a:schemeClr val="tx1">
                    <a:lumMod val="75000"/>
                  </a:schemeClr>
                </a:solidFill>
                <a:latin typeface="Consolas"/>
                <a:cs typeface="Consolas"/>
              </a:rPr>
              <a:t>  typedef </a:t>
            </a:r>
            <a:r>
              <a:rPr lang="en-US" sz="2000" noProof="1" smtClean="0">
                <a:solidFill>
                  <a:srgbClr val="FF6666"/>
                </a:solidFill>
                <a:latin typeface="Consolas"/>
                <a:cs typeface="Consolas"/>
              </a:rPr>
              <a:t>_2</a:t>
            </a:r>
            <a:r>
              <a:rPr lang="en-US" sz="2000" noProof="1" smtClean="0">
                <a:solidFill>
                  <a:schemeClr val="tx1">
                    <a:lumMod val="75000"/>
                  </a:schemeClr>
                </a:solidFill>
                <a:latin typeface="Consolas"/>
                <a:cs typeface="Consolas"/>
              </a:rPr>
              <a:t> </a:t>
            </a:r>
            <a:r>
              <a:rPr lang="en-US" sz="2000" noProof="1" smtClean="0">
                <a:solidFill>
                  <a:srgbClr val="4F81BD"/>
                </a:solidFill>
                <a:latin typeface="Consolas"/>
                <a:cs typeface="Consolas"/>
              </a:rPr>
              <a:t>ExecutionSignature</a:t>
            </a:r>
            <a:r>
              <a:rPr lang="en-US" sz="2000" noProof="1" smtClean="0">
                <a:solidFill>
                  <a:schemeClr val="tx1">
                    <a:lumMod val="75000"/>
                  </a:schemeClr>
                </a:solidFill>
                <a:latin typeface="Consolas"/>
                <a:cs typeface="Consolas"/>
              </a:rPr>
              <a:t>(</a:t>
            </a:r>
            <a:r>
              <a:rPr lang="en-US" sz="2000" noProof="1" smtClean="0">
                <a:solidFill>
                  <a:srgbClr val="FF6666"/>
                </a:solidFill>
                <a:latin typeface="Consolas"/>
                <a:cs typeface="Consolas"/>
              </a:rPr>
              <a:t>_1</a:t>
            </a:r>
            <a:r>
              <a:rPr lang="en-US" sz="2000" noProof="1" smtClean="0">
                <a:solidFill>
                  <a:schemeClr val="tx1">
                    <a:lumMod val="75000"/>
                  </a:schemeClr>
                </a:solidFill>
                <a:latin typeface="Consolas"/>
                <a:cs typeface="Consolas"/>
              </a:rPr>
              <a:t>);</a:t>
            </a:r>
          </a:p>
          <a:p>
            <a:endParaRPr lang="en-US" sz="2000" noProof="1" smtClean="0">
              <a:solidFill>
                <a:schemeClr val="tx1">
                  <a:lumMod val="75000"/>
                </a:schemeClr>
              </a:solidFill>
              <a:latin typeface="Consolas"/>
              <a:cs typeface="Consolas"/>
            </a:endParaRPr>
          </a:p>
          <a:p>
            <a:r>
              <a:rPr lang="en-US" sz="2000" noProof="1" smtClean="0">
                <a:solidFill>
                  <a:schemeClr val="tx1">
                    <a:lumMod val="75000"/>
                  </a:schemeClr>
                </a:solidFill>
                <a:latin typeface="Consolas"/>
                <a:cs typeface="Consolas"/>
              </a:rPr>
              <a:t>  DAX_EXEC_EXPORT</a:t>
            </a:r>
          </a:p>
          <a:p>
            <a:r>
              <a:rPr lang="en-US" sz="2000" noProof="1">
                <a:solidFill>
                  <a:schemeClr val="tx1">
                    <a:lumMod val="75000"/>
                  </a:schemeClr>
                </a:solidFill>
                <a:latin typeface="Consolas"/>
                <a:cs typeface="Consolas"/>
              </a:rPr>
              <a:t> </a:t>
            </a:r>
            <a:r>
              <a:rPr lang="en-US" sz="2000" noProof="1" smtClean="0">
                <a:solidFill>
                  <a:schemeClr val="tx1">
                    <a:lumMod val="75000"/>
                  </a:schemeClr>
                </a:solidFill>
                <a:latin typeface="Consolas"/>
                <a:cs typeface="Consolas"/>
              </a:rPr>
              <a:t> dax::Scalar </a:t>
            </a:r>
            <a:r>
              <a:rPr lang="en-US" sz="2000" noProof="1" smtClean="0">
                <a:solidFill>
                  <a:srgbClr val="4F81BD"/>
                </a:solidFill>
                <a:latin typeface="Consolas"/>
                <a:cs typeface="Consolas"/>
              </a:rPr>
              <a:t>operator</a:t>
            </a:r>
            <a:r>
              <a:rPr lang="en-US" sz="2000" noProof="1" smtClean="0">
                <a:solidFill>
                  <a:schemeClr val="tx1">
                    <a:lumMod val="75000"/>
                  </a:schemeClr>
                </a:solidFill>
                <a:latin typeface="Consolas"/>
                <a:cs typeface="Consolas"/>
              </a:rPr>
              <a:t>()(dax::Scalar v) const {</a:t>
            </a:r>
          </a:p>
          <a:p>
            <a:r>
              <a:rPr lang="en-US" sz="2000" noProof="1" smtClean="0">
                <a:solidFill>
                  <a:schemeClr val="tx1">
                    <a:lumMod val="75000"/>
                  </a:schemeClr>
                </a:solidFill>
                <a:latin typeface="Consolas"/>
                <a:cs typeface="Consolas"/>
              </a:rPr>
              <a:t>    return dax::math::Sin(v);</a:t>
            </a:r>
          </a:p>
          <a:p>
            <a:r>
              <a:rPr lang="en-US" sz="2000" noProof="1" smtClean="0">
                <a:solidFill>
                  <a:schemeClr val="tx1">
                    <a:lumMod val="75000"/>
                  </a:schemeClr>
                </a:solidFill>
                <a:latin typeface="Consolas"/>
                <a:cs typeface="Consolas"/>
              </a:rPr>
              <a:t>  }</a:t>
            </a:r>
          </a:p>
          <a:p>
            <a:r>
              <a:rPr lang="en-US" sz="2000" noProof="1" smtClean="0">
                <a:solidFill>
                  <a:schemeClr val="tx1">
                    <a:lumMod val="75000"/>
                  </a:schemeClr>
                </a:solidFill>
                <a:latin typeface="Consolas"/>
                <a:cs typeface="Consolas"/>
              </a:rPr>
              <a:t>};</a:t>
            </a:r>
            <a:endParaRPr lang="en-US" sz="2000" noProof="1">
              <a:solidFill>
                <a:schemeClr val="tx1">
                  <a:lumMod val="75000"/>
                </a:schemeClr>
              </a:solidFill>
              <a:latin typeface="Consolas"/>
              <a:cs typeface="Consolas"/>
            </a:endParaRPr>
          </a:p>
        </p:txBody>
      </p:sp>
      <p:sp>
        <p:nvSpPr>
          <p:cNvPr id="5" name="TextBox 4"/>
          <p:cNvSpPr txBox="1"/>
          <p:nvPr/>
        </p:nvSpPr>
        <p:spPr>
          <a:xfrm>
            <a:off x="954313" y="0"/>
            <a:ext cx="7094360" cy="1938992"/>
          </a:xfrm>
          <a:prstGeom prst="rect">
            <a:avLst/>
          </a:prstGeom>
          <a:noFill/>
        </p:spPr>
        <p:txBody>
          <a:bodyPr wrap="none" rtlCol="0">
            <a:spAutoFit/>
          </a:bodyPr>
          <a:lstStyle>
            <a:defPPr>
              <a:defRPr lang="en-US"/>
            </a:defPPr>
            <a:lvl1pPr>
              <a:defRPr>
                <a:latin typeface="Consolas"/>
                <a:cs typeface="Consolas"/>
              </a:defRPr>
            </a:lvl1pPr>
          </a:lstStyle>
          <a:p>
            <a:r>
              <a:rPr lang="en-US" sz="2000" noProof="1" smtClean="0">
                <a:solidFill>
                  <a:schemeClr val="tx1">
                    <a:lumMod val="75000"/>
                  </a:schemeClr>
                </a:solidFill>
              </a:rPr>
              <a:t>dax::cont::ArrayHandle&lt;dax::Scalar&gt; </a:t>
            </a:r>
            <a:r>
              <a:rPr lang="en-US" sz="2000" noProof="1" smtClean="0">
                <a:solidFill>
                  <a:srgbClr val="FF6666"/>
                </a:solidFill>
              </a:rPr>
              <a:t>inputHandle</a:t>
            </a:r>
            <a:r>
              <a:rPr lang="en-US" sz="2000" noProof="1" smtClean="0">
                <a:solidFill>
                  <a:schemeClr val="tx1">
                    <a:lumMod val="75000"/>
                  </a:schemeClr>
                </a:solidFill>
              </a:rPr>
              <a:t> =</a:t>
            </a:r>
          </a:p>
          <a:p>
            <a:r>
              <a:rPr lang="en-US" sz="2000" noProof="1" smtClean="0">
                <a:solidFill>
                  <a:schemeClr val="tx1">
                    <a:lumMod val="75000"/>
                  </a:schemeClr>
                </a:solidFill>
              </a:rPr>
              <a:t>    dax::cont::make_ArrayHandle(input);</a:t>
            </a:r>
          </a:p>
          <a:p>
            <a:r>
              <a:rPr lang="en-US" sz="2000" noProof="1" smtClean="0">
                <a:solidFill>
                  <a:schemeClr val="tx1">
                    <a:lumMod val="75000"/>
                  </a:schemeClr>
                </a:solidFill>
              </a:rPr>
              <a:t>dax::cont::ArrayHandle&lt;dax::Scalar&gt; </a:t>
            </a:r>
            <a:r>
              <a:rPr lang="en-US" sz="2000" noProof="1" smtClean="0">
                <a:solidFill>
                  <a:srgbClr val="FF6666"/>
                </a:solidFill>
              </a:rPr>
              <a:t>sineResult</a:t>
            </a:r>
            <a:r>
              <a:rPr lang="en-US" sz="2000" noProof="1" smtClean="0">
                <a:solidFill>
                  <a:schemeClr val="tx1">
                    <a:lumMod val="75000"/>
                  </a:schemeClr>
                </a:solidFill>
              </a:rPr>
              <a:t>;</a:t>
            </a:r>
          </a:p>
          <a:p>
            <a:endParaRPr lang="en-US" sz="2000" noProof="1" smtClean="0">
              <a:solidFill>
                <a:schemeClr val="tx1">
                  <a:lumMod val="75000"/>
                </a:schemeClr>
              </a:solidFill>
            </a:endParaRPr>
          </a:p>
          <a:p>
            <a:r>
              <a:rPr lang="en-US" sz="2000" noProof="1" smtClean="0">
                <a:solidFill>
                  <a:schemeClr val="tx1">
                    <a:lumMod val="75000"/>
                  </a:schemeClr>
                </a:solidFill>
              </a:rPr>
              <a:t>dax::cont::DispatcherMapField&lt;</a:t>
            </a:r>
            <a:r>
              <a:rPr lang="en-US" sz="2000" noProof="1">
                <a:solidFill>
                  <a:srgbClr val="4F81BD"/>
                </a:solidFill>
              </a:rPr>
              <a:t>Sine</a:t>
            </a:r>
            <a:r>
              <a:rPr lang="en-US" sz="2000" noProof="1" smtClean="0">
                <a:solidFill>
                  <a:schemeClr val="tx1">
                    <a:lumMod val="75000"/>
                  </a:schemeClr>
                </a:solidFill>
              </a:rPr>
              <a:t>&gt; dispatcher; </a:t>
            </a:r>
          </a:p>
          <a:p>
            <a:r>
              <a:rPr lang="en-US" sz="2000" noProof="1" smtClean="0">
                <a:solidFill>
                  <a:schemeClr val="tx1">
                    <a:lumMod val="75000"/>
                  </a:schemeClr>
                </a:solidFill>
              </a:rPr>
              <a:t>dispatcher.Invoke(</a:t>
            </a:r>
            <a:r>
              <a:rPr lang="en-US" sz="2000" noProof="1" smtClean="0">
                <a:solidFill>
                  <a:srgbClr val="FF6666"/>
                </a:solidFill>
              </a:rPr>
              <a:t>inputHandle</a:t>
            </a:r>
            <a:r>
              <a:rPr lang="en-US" sz="2000" noProof="1" smtClean="0">
                <a:solidFill>
                  <a:schemeClr val="tx1">
                    <a:lumMod val="75000"/>
                  </a:schemeClr>
                </a:solidFill>
              </a:rPr>
              <a:t>, </a:t>
            </a:r>
            <a:r>
              <a:rPr lang="en-US" sz="2000" noProof="1" smtClean="0">
                <a:solidFill>
                  <a:srgbClr val="FF6666"/>
                </a:solidFill>
              </a:rPr>
              <a:t>sineResult</a:t>
            </a:r>
            <a:r>
              <a:rPr lang="en-US" sz="2000" noProof="1" smtClean="0">
                <a:solidFill>
                  <a:schemeClr val="tx1">
                    <a:lumMod val="75000"/>
                  </a:schemeClr>
                </a:solidFill>
              </a:rPr>
              <a:t>);</a:t>
            </a:r>
            <a:endParaRPr lang="en-US" sz="2000" noProof="1">
              <a:solidFill>
                <a:schemeClr val="tx1">
                  <a:lumMod val="75000"/>
                </a:schemeClr>
              </a:solidFill>
            </a:endParaRPr>
          </a:p>
        </p:txBody>
      </p:sp>
      <p:cxnSp>
        <p:nvCxnSpPr>
          <p:cNvPr id="6" name="Straight Connector 5"/>
          <p:cNvCxnSpPr/>
          <p:nvPr/>
        </p:nvCxnSpPr>
        <p:spPr>
          <a:xfrm>
            <a:off x="0" y="2114550"/>
            <a:ext cx="9144000" cy="0"/>
          </a:xfrm>
          <a:prstGeom prst="line">
            <a:avLst/>
          </a:prstGeom>
          <a:ln w="6350"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 y="1875500"/>
            <a:ext cx="1275397" cy="246221"/>
          </a:xfrm>
          <a:prstGeom prst="rect">
            <a:avLst/>
          </a:prstGeom>
          <a:noFill/>
        </p:spPr>
        <p:txBody>
          <a:bodyPr wrap="none" rtlCol="0">
            <a:spAutoFit/>
          </a:bodyPr>
          <a:lstStyle/>
          <a:p>
            <a:r>
              <a:rPr lang="en-US" sz="1000" dirty="0" smtClean="0">
                <a:solidFill>
                  <a:schemeClr val="accent3"/>
                </a:solidFill>
              </a:rPr>
              <a:t>Control Environment</a:t>
            </a:r>
            <a:endParaRPr lang="en-US" sz="1000" dirty="0">
              <a:solidFill>
                <a:schemeClr val="accent3"/>
              </a:solidFill>
            </a:endParaRPr>
          </a:p>
        </p:txBody>
      </p:sp>
      <p:sp>
        <p:nvSpPr>
          <p:cNvPr id="8" name="TextBox 7"/>
          <p:cNvSpPr txBox="1"/>
          <p:nvPr/>
        </p:nvSpPr>
        <p:spPr>
          <a:xfrm>
            <a:off x="8" y="2114554"/>
            <a:ext cx="1397313" cy="246221"/>
          </a:xfrm>
          <a:prstGeom prst="rect">
            <a:avLst/>
          </a:prstGeom>
          <a:noFill/>
        </p:spPr>
        <p:txBody>
          <a:bodyPr wrap="none" rtlCol="0">
            <a:spAutoFit/>
          </a:bodyPr>
          <a:lstStyle/>
          <a:p>
            <a:r>
              <a:rPr lang="en-US" sz="1000" dirty="0" smtClean="0">
                <a:solidFill>
                  <a:schemeClr val="accent3"/>
                </a:solidFill>
              </a:rPr>
              <a:t>Execution Environment</a:t>
            </a:r>
            <a:endParaRPr lang="en-US" sz="1000" dirty="0">
              <a:solidFill>
                <a:schemeClr val="accent3"/>
              </a:solidFill>
            </a:endParaRPr>
          </a:p>
        </p:txBody>
      </p:sp>
      <p:grpSp>
        <p:nvGrpSpPr>
          <p:cNvPr id="9" name="Group 8"/>
          <p:cNvGrpSpPr/>
          <p:nvPr/>
        </p:nvGrpSpPr>
        <p:grpSpPr>
          <a:xfrm>
            <a:off x="967740" y="2876551"/>
            <a:ext cx="4639819" cy="1263956"/>
            <a:chOff x="993019" y="1060838"/>
            <a:chExt cx="4639819" cy="1263956"/>
          </a:xfrm>
        </p:grpSpPr>
        <p:sp>
          <p:nvSpPr>
            <p:cNvPr id="10" name="Oval 9"/>
            <p:cNvSpPr/>
            <p:nvPr/>
          </p:nvSpPr>
          <p:spPr>
            <a:xfrm>
              <a:off x="5111362" y="1060838"/>
              <a:ext cx="381000" cy="381000"/>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267200" y="1949326"/>
              <a:ext cx="1365638" cy="375468"/>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993019" y="1949325"/>
              <a:ext cx="1441838" cy="375468"/>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014284" y="1060838"/>
              <a:ext cx="381000" cy="381000"/>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13" idx="4"/>
              <a:endCxn id="12" idx="0"/>
            </p:cNvCxnSpPr>
            <p:nvPr/>
          </p:nvCxnSpPr>
          <p:spPr>
            <a:xfrm flipH="1">
              <a:off x="1713938" y="1441838"/>
              <a:ext cx="490846" cy="50748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10" idx="4"/>
              <a:endCxn id="11" idx="0"/>
            </p:cNvCxnSpPr>
            <p:nvPr/>
          </p:nvCxnSpPr>
          <p:spPr>
            <a:xfrm flipH="1">
              <a:off x="4950019" y="1441838"/>
              <a:ext cx="351843" cy="5074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grpSp>
        <p:nvGrpSpPr>
          <p:cNvPr id="16" name="Group 15"/>
          <p:cNvGrpSpPr/>
          <p:nvPr/>
        </p:nvGrpSpPr>
        <p:grpSpPr>
          <a:xfrm>
            <a:off x="3505200" y="1531900"/>
            <a:ext cx="3368842" cy="1065933"/>
            <a:chOff x="3505200" y="1531900"/>
            <a:chExt cx="3368842" cy="1065933"/>
          </a:xfrm>
        </p:grpSpPr>
        <p:sp>
          <p:nvSpPr>
            <p:cNvPr id="17" name="Oval 16"/>
            <p:cNvSpPr/>
            <p:nvPr/>
          </p:nvSpPr>
          <p:spPr>
            <a:xfrm>
              <a:off x="3505200" y="1531900"/>
              <a:ext cx="1752600" cy="457200"/>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7" idx="4"/>
            </p:cNvCxnSpPr>
            <p:nvPr/>
          </p:nvCxnSpPr>
          <p:spPr>
            <a:xfrm>
              <a:off x="4381500" y="1989100"/>
              <a:ext cx="821200" cy="57340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0" name="Oval 19"/>
            <p:cNvSpPr/>
            <p:nvPr/>
          </p:nvSpPr>
          <p:spPr>
            <a:xfrm>
              <a:off x="5257800" y="1531900"/>
              <a:ext cx="1616242" cy="457200"/>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20" idx="4"/>
            </p:cNvCxnSpPr>
            <p:nvPr/>
          </p:nvCxnSpPr>
          <p:spPr>
            <a:xfrm>
              <a:off x="6065921" y="1989100"/>
              <a:ext cx="482235" cy="60873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sp>
        <p:nvSpPr>
          <p:cNvPr id="32" name="Oval 31"/>
          <p:cNvSpPr/>
          <p:nvPr/>
        </p:nvSpPr>
        <p:spPr>
          <a:xfrm>
            <a:off x="5077012" y="2535292"/>
            <a:ext cx="1228238" cy="429763"/>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358716" y="2535292"/>
            <a:ext cx="1228238" cy="429763"/>
          </a:xfrm>
          <a:prstGeom prst="ellipse">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7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09600" y="22288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In-Situ</a:t>
            </a:r>
            <a:endParaRPr lang="en-US" spc="-150" dirty="0"/>
          </a:p>
        </p:txBody>
      </p:sp>
      <p:sp>
        <p:nvSpPr>
          <p:cNvPr id="32" name="Rounded Rectangle 4"/>
          <p:cNvSpPr/>
          <p:nvPr/>
        </p:nvSpPr>
        <p:spPr>
          <a:xfrm>
            <a:off x="3962400" y="2857500"/>
            <a:ext cx="1600200" cy="4572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50000"/>
                    <a:lumOff val="50000"/>
                  </a:schemeClr>
                </a:solidFill>
              </a:rPr>
              <a:t>Execution</a:t>
            </a:r>
            <a:endParaRPr lang="en-US" sz="2200" kern="1200" dirty="0">
              <a:solidFill>
                <a:schemeClr val="tx1">
                  <a:lumMod val="50000"/>
                  <a:lumOff val="50000"/>
                </a:schemeClr>
              </a:solidFill>
            </a:endParaRPr>
          </a:p>
        </p:txBody>
      </p:sp>
      <p:sp>
        <p:nvSpPr>
          <p:cNvPr id="30" name="Rounded Rectangle 6"/>
          <p:cNvSpPr/>
          <p:nvPr/>
        </p:nvSpPr>
        <p:spPr>
          <a:xfrm>
            <a:off x="838200" y="2857500"/>
            <a:ext cx="3048000" cy="457714"/>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50000"/>
                    <a:lumOff val="50000"/>
                  </a:schemeClr>
                </a:solidFill>
              </a:rPr>
              <a:t>Data Parallel Algorithms</a:t>
            </a:r>
            <a:endParaRPr lang="en-US" sz="2200" kern="1200" dirty="0">
              <a:solidFill>
                <a:schemeClr val="tx1">
                  <a:lumMod val="50000"/>
                  <a:lumOff val="50000"/>
                </a:schemeClr>
              </a:solidFill>
            </a:endParaRPr>
          </a:p>
        </p:txBody>
      </p:sp>
      <p:sp>
        <p:nvSpPr>
          <p:cNvPr id="63" name="Rounded Rectangle 10"/>
          <p:cNvSpPr/>
          <p:nvPr/>
        </p:nvSpPr>
        <p:spPr>
          <a:xfrm>
            <a:off x="5638800" y="2857500"/>
            <a:ext cx="1324356" cy="457200"/>
          </a:xfrm>
          <a:prstGeom prst="rect">
            <a:avLst/>
          </a:prstGeom>
          <a:solidFill>
            <a:schemeClr val="bg1">
              <a:lumMod val="7500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50000"/>
                    <a:lumOff val="50000"/>
                  </a:schemeClr>
                </a:solidFill>
              </a:rPr>
              <a:t>Arrays</a:t>
            </a:r>
          </a:p>
        </p:txBody>
      </p:sp>
      <p:sp>
        <p:nvSpPr>
          <p:cNvPr id="100" name="Rectangle 99"/>
          <p:cNvSpPr/>
          <p:nvPr/>
        </p:nvSpPr>
        <p:spPr>
          <a:xfrm>
            <a:off x="6477000" y="2914650"/>
            <a:ext cx="3810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6096000" y="2914650"/>
            <a:ext cx="3810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5715000" y="2914650"/>
            <a:ext cx="3810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8" name="Rounded Rectangle 107"/>
          <p:cNvSpPr/>
          <p:nvPr/>
        </p:nvSpPr>
        <p:spPr>
          <a:xfrm>
            <a:off x="609600" y="15430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Post Processing</a:t>
            </a:r>
            <a:endParaRPr lang="en-US" spc="-150" dirty="0"/>
          </a:p>
        </p:txBody>
      </p:sp>
      <p:sp>
        <p:nvSpPr>
          <p:cNvPr id="2" name="Title 1"/>
          <p:cNvSpPr>
            <a:spLocks noGrp="1"/>
          </p:cNvSpPr>
          <p:nvPr>
            <p:ph type="title"/>
          </p:nvPr>
        </p:nvSpPr>
        <p:spPr/>
        <p:txBody>
          <a:bodyPr>
            <a:normAutofit/>
          </a:bodyPr>
          <a:lstStyle/>
          <a:p>
            <a:r>
              <a:rPr lang="en-US" dirty="0" smtClean="0"/>
              <a:t>VTK-m </a:t>
            </a:r>
            <a:r>
              <a:rPr lang="en-US" sz="4400" dirty="0"/>
              <a:t>Architecture</a:t>
            </a:r>
            <a:endParaRPr lang="en-US" dirty="0"/>
          </a:p>
        </p:txBody>
      </p:sp>
      <p:sp>
        <p:nvSpPr>
          <p:cNvPr id="38" name="Rounded Rectangle 4"/>
          <p:cNvSpPr/>
          <p:nvPr/>
        </p:nvSpPr>
        <p:spPr>
          <a:xfrm>
            <a:off x="838200" y="2114551"/>
            <a:ext cx="3821736" cy="529301"/>
          </a:xfrm>
          <a:prstGeom prst="rect">
            <a:avLst/>
          </a:prstGeom>
          <a:solidFill>
            <a:schemeClr val="bg1">
              <a:lumMod val="7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tx1">
                    <a:lumMod val="50000"/>
                    <a:lumOff val="50000"/>
                  </a:schemeClr>
                </a:solidFill>
              </a:rPr>
              <a:t>Worklets</a:t>
            </a:r>
            <a:endParaRPr lang="en-US" sz="2700" kern="1200" dirty="0">
              <a:solidFill>
                <a:schemeClr val="tx1">
                  <a:lumMod val="50000"/>
                  <a:lumOff val="50000"/>
                </a:schemeClr>
              </a:solidFill>
            </a:endParaRPr>
          </a:p>
        </p:txBody>
      </p:sp>
      <p:sp>
        <p:nvSpPr>
          <p:cNvPr id="35" name="Rounded Rectangle 34"/>
          <p:cNvSpPr/>
          <p:nvPr/>
        </p:nvSpPr>
        <p:spPr>
          <a:xfrm>
            <a:off x="4953000" y="1428750"/>
            <a:ext cx="2018764" cy="1257300"/>
          </a:xfrm>
          <a:prstGeom prst="roundRect">
            <a:avLst>
              <a:gd name="adj" fmla="val 10000"/>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a:lstStyle/>
          <a:p>
            <a:endParaRPr lang="en-US" sz="2400" dirty="0" smtClean="0">
              <a:solidFill>
                <a:schemeClr val="tx1">
                  <a:lumMod val="50000"/>
                  <a:lumOff val="50000"/>
                </a:schemeClr>
              </a:solidFill>
            </a:endParaRPr>
          </a:p>
          <a:p>
            <a:pPr algn="ctr"/>
            <a:r>
              <a:rPr lang="en-US" sz="2400" dirty="0" smtClean="0">
                <a:solidFill>
                  <a:schemeClr val="tx1">
                    <a:lumMod val="50000"/>
                    <a:lumOff val="50000"/>
                  </a:schemeClr>
                </a:solidFill>
              </a:rPr>
              <a:t>Data Model</a:t>
            </a:r>
            <a:endParaRPr lang="en-US" sz="2400" dirty="0">
              <a:solidFill>
                <a:schemeClr val="tx1">
                  <a:lumMod val="50000"/>
                  <a:lumOff val="50000"/>
                </a:schemeClr>
              </a:solidFill>
            </a:endParaRPr>
          </a:p>
        </p:txBody>
      </p:sp>
      <p:sp>
        <p:nvSpPr>
          <p:cNvPr id="41" name="Rounded Rectangle 4"/>
          <p:cNvSpPr/>
          <p:nvPr/>
        </p:nvSpPr>
        <p:spPr>
          <a:xfrm>
            <a:off x="838200" y="1428751"/>
            <a:ext cx="3821736" cy="529301"/>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Filters</a:t>
            </a:r>
            <a:endParaRPr lang="en-US" sz="2700" kern="1200" dirty="0"/>
          </a:p>
        </p:txBody>
      </p:sp>
      <p:sp>
        <p:nvSpPr>
          <p:cNvPr id="88" name="Rectangle 87"/>
          <p:cNvSpPr/>
          <p:nvPr/>
        </p:nvSpPr>
        <p:spPr>
          <a:xfrm>
            <a:off x="5105400" y="1485900"/>
            <a:ext cx="17526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9" name="Rectangle 88"/>
          <p:cNvSpPr/>
          <p:nvPr/>
        </p:nvSpPr>
        <p:spPr>
          <a:xfrm>
            <a:off x="2743200" y="217170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0" name="Rectangle 89"/>
          <p:cNvSpPr/>
          <p:nvPr/>
        </p:nvSpPr>
        <p:spPr>
          <a:xfrm>
            <a:off x="914400" y="21717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1" name="Rectangle 90"/>
          <p:cNvSpPr/>
          <p:nvPr/>
        </p:nvSpPr>
        <p:spPr>
          <a:xfrm>
            <a:off x="914400" y="1485900"/>
            <a:ext cx="1828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2" name="Rectangle 91"/>
          <p:cNvSpPr/>
          <p:nvPr/>
        </p:nvSpPr>
        <p:spPr>
          <a:xfrm>
            <a:off x="2743200" y="14859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3" name="Rectangle 142"/>
          <p:cNvSpPr/>
          <p:nvPr/>
        </p:nvSpPr>
        <p:spPr>
          <a:xfrm>
            <a:off x="1981200" y="291465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4" name="Rectangle 143"/>
          <p:cNvSpPr/>
          <p:nvPr/>
        </p:nvSpPr>
        <p:spPr>
          <a:xfrm>
            <a:off x="914400" y="2914650"/>
            <a:ext cx="1447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5" name="Rectangle 144"/>
          <p:cNvSpPr/>
          <p:nvPr/>
        </p:nvSpPr>
        <p:spPr>
          <a:xfrm>
            <a:off x="4038600" y="2914650"/>
            <a:ext cx="1447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Freeform 2"/>
          <p:cNvSpPr/>
          <p:nvPr/>
        </p:nvSpPr>
        <p:spPr>
          <a:xfrm>
            <a:off x="990775" y="1012922"/>
            <a:ext cx="3504850" cy="1215928"/>
          </a:xfrm>
          <a:custGeom>
            <a:avLst/>
            <a:gdLst>
              <a:gd name="connsiteX0" fmla="*/ 2762324 w 3988356"/>
              <a:gd name="connsiteY0" fmla="*/ 113835 h 2100061"/>
              <a:gd name="connsiteX1" fmla="*/ 650891 w 3988356"/>
              <a:gd name="connsiteY1" fmla="*/ 72271 h 2100061"/>
              <a:gd name="connsiteX2" fmla="*/ 2498 w 3988356"/>
              <a:gd name="connsiteY2" fmla="*/ 953420 h 2100061"/>
              <a:gd name="connsiteX3" fmla="*/ 576076 w 3988356"/>
              <a:gd name="connsiteY3" fmla="*/ 1967573 h 2100061"/>
              <a:gd name="connsiteX4" fmla="*/ 3443967 w 3988356"/>
              <a:gd name="connsiteY4" fmla="*/ 1934322 h 2100061"/>
              <a:gd name="connsiteX5" fmla="*/ 3867916 w 3988356"/>
              <a:gd name="connsiteY5" fmla="*/ 562722 h 2100061"/>
              <a:gd name="connsiteX6" fmla="*/ 1980927 w 3988356"/>
              <a:gd name="connsiteY6" fmla="*/ 97209 h 2100061"/>
              <a:gd name="connsiteX0" fmla="*/ 2762324 w 3990818"/>
              <a:gd name="connsiteY0" fmla="*/ 113835 h 2100061"/>
              <a:gd name="connsiteX1" fmla="*/ 650891 w 3990818"/>
              <a:gd name="connsiteY1" fmla="*/ 72271 h 2100061"/>
              <a:gd name="connsiteX2" fmla="*/ 2498 w 3990818"/>
              <a:gd name="connsiteY2" fmla="*/ 953420 h 2100061"/>
              <a:gd name="connsiteX3" fmla="*/ 576076 w 3990818"/>
              <a:gd name="connsiteY3" fmla="*/ 1967573 h 2100061"/>
              <a:gd name="connsiteX4" fmla="*/ 3443967 w 3990818"/>
              <a:gd name="connsiteY4" fmla="*/ 1934322 h 2100061"/>
              <a:gd name="connsiteX5" fmla="*/ 3867916 w 3990818"/>
              <a:gd name="connsiteY5" fmla="*/ 562722 h 2100061"/>
              <a:gd name="connsiteX6" fmla="*/ 1947676 w 3990818"/>
              <a:gd name="connsiteY6" fmla="*/ 138773 h 2100061"/>
              <a:gd name="connsiteX0" fmla="*/ 2762324 w 3952351"/>
              <a:gd name="connsiteY0" fmla="*/ 113835 h 2106388"/>
              <a:gd name="connsiteX1" fmla="*/ 650891 w 3952351"/>
              <a:gd name="connsiteY1" fmla="*/ 72271 h 2106388"/>
              <a:gd name="connsiteX2" fmla="*/ 2498 w 3952351"/>
              <a:gd name="connsiteY2" fmla="*/ 953420 h 2106388"/>
              <a:gd name="connsiteX3" fmla="*/ 576076 w 3952351"/>
              <a:gd name="connsiteY3" fmla="*/ 1967573 h 2106388"/>
              <a:gd name="connsiteX4" fmla="*/ 3443967 w 3952351"/>
              <a:gd name="connsiteY4" fmla="*/ 1934322 h 2106388"/>
              <a:gd name="connsiteX5" fmla="*/ 3818040 w 3952351"/>
              <a:gd name="connsiteY5" fmla="*/ 462969 h 2106388"/>
              <a:gd name="connsiteX6" fmla="*/ 1947676 w 3952351"/>
              <a:gd name="connsiteY6" fmla="*/ 138773 h 21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351" h="2106388">
                <a:moveTo>
                  <a:pt x="2762324" y="113835"/>
                </a:moveTo>
                <a:cubicBezTo>
                  <a:pt x="1936593" y="23087"/>
                  <a:pt x="1110862" y="-67660"/>
                  <a:pt x="650891" y="72271"/>
                </a:cubicBezTo>
                <a:cubicBezTo>
                  <a:pt x="190920" y="212202"/>
                  <a:pt x="14967" y="637536"/>
                  <a:pt x="2498" y="953420"/>
                </a:cubicBezTo>
                <a:cubicBezTo>
                  <a:pt x="-9971" y="1269304"/>
                  <a:pt x="2498" y="1804089"/>
                  <a:pt x="576076" y="1967573"/>
                </a:cubicBezTo>
                <a:cubicBezTo>
                  <a:pt x="1149654" y="2131057"/>
                  <a:pt x="2903640" y="2185089"/>
                  <a:pt x="3443967" y="1934322"/>
                </a:cubicBezTo>
                <a:cubicBezTo>
                  <a:pt x="3984294" y="1683555"/>
                  <a:pt x="4067422" y="762227"/>
                  <a:pt x="3818040" y="462969"/>
                </a:cubicBezTo>
                <a:cubicBezTo>
                  <a:pt x="3568658" y="163711"/>
                  <a:pt x="1947676" y="138773"/>
                  <a:pt x="1947676" y="138773"/>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93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686800" cy="514350"/>
          </a:xfrm>
        </p:spPr>
        <p:txBody>
          <a:bodyPr>
            <a:normAutofit fontScale="90000"/>
          </a:bodyPr>
          <a:lstStyle/>
          <a:p>
            <a:r>
              <a:rPr lang="en-US" dirty="0" smtClean="0"/>
              <a:t>Results: Visual comparison of halos</a:t>
            </a:r>
            <a:endParaRPr lang="en-US" dirty="0"/>
          </a:p>
        </p:txBody>
      </p:sp>
      <p:pic>
        <p:nvPicPr>
          <p:cNvPr id="4" name="Content Placeholder 3" descr="Screen Shot 2014-02-13 at 6.48.34 PM.png"/>
          <p:cNvPicPr>
            <a:picLocks noGrp="1" noChangeAspect="1"/>
          </p:cNvPicPr>
          <p:nvPr>
            <p:ph idx="1"/>
          </p:nvPr>
        </p:nvPicPr>
        <p:blipFill>
          <a:blip r:embed="rId3" cstate="print"/>
          <a:stretch>
            <a:fillRect/>
          </a:stretch>
        </p:blipFill>
        <p:spPr>
          <a:xfrm>
            <a:off x="1141611" y="742950"/>
            <a:ext cx="6860778" cy="3531394"/>
          </a:xfrm>
        </p:spPr>
      </p:pic>
      <p:sp>
        <p:nvSpPr>
          <p:cNvPr id="5" name="TextBox 4"/>
          <p:cNvSpPr txBox="1"/>
          <p:nvPr/>
        </p:nvSpPr>
        <p:spPr>
          <a:xfrm>
            <a:off x="1143000" y="4343400"/>
            <a:ext cx="3415270" cy="369332"/>
          </a:xfrm>
          <a:prstGeom prst="rect">
            <a:avLst/>
          </a:prstGeom>
          <a:noFill/>
        </p:spPr>
        <p:txBody>
          <a:bodyPr wrap="square" rtlCol="0">
            <a:spAutoFit/>
          </a:bodyPr>
          <a:lstStyle/>
          <a:p>
            <a:pPr algn="ctr"/>
            <a:r>
              <a:rPr lang="en-US" i="0" dirty="0" smtClean="0"/>
              <a:t>Original Algorithm</a:t>
            </a:r>
            <a:endParaRPr lang="en-US" i="0" dirty="0"/>
          </a:p>
        </p:txBody>
      </p:sp>
      <p:sp>
        <p:nvSpPr>
          <p:cNvPr id="6" name="TextBox 5"/>
          <p:cNvSpPr txBox="1"/>
          <p:nvPr/>
        </p:nvSpPr>
        <p:spPr>
          <a:xfrm>
            <a:off x="4558270" y="4343400"/>
            <a:ext cx="3444119" cy="369332"/>
          </a:xfrm>
          <a:prstGeom prst="rect">
            <a:avLst/>
          </a:prstGeom>
          <a:noFill/>
        </p:spPr>
        <p:txBody>
          <a:bodyPr wrap="square" rtlCol="0">
            <a:spAutoFit/>
          </a:bodyPr>
          <a:lstStyle/>
          <a:p>
            <a:pPr algn="ctr"/>
            <a:r>
              <a:rPr lang="en-US" dirty="0" smtClean="0"/>
              <a:t>PISTON</a:t>
            </a:r>
            <a:r>
              <a:rPr lang="en-US" i="0" dirty="0" smtClean="0"/>
              <a:t> </a:t>
            </a:r>
            <a:r>
              <a:rPr lang="en-US" i="0" dirty="0" smtClean="0"/>
              <a:t>Algorithm</a:t>
            </a:r>
            <a:endParaRPr lang="en-US" i="0" dirty="0"/>
          </a:p>
        </p:txBody>
      </p:sp>
    </p:spTree>
    <p:extLst>
      <p:ext uri="{BB962C8B-B14F-4D97-AF65-F5344CB8AC3E}">
        <p14:creationId xmlns:p14="http://schemas.microsoft.com/office/powerpoint/2010/main" val="2142105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742950"/>
            <a:ext cx="8839200" cy="2457450"/>
          </a:xfrm>
        </p:spPr>
        <p:txBody>
          <a:bodyPr>
            <a:normAutofit/>
          </a:bodyPr>
          <a:lstStyle/>
          <a:p>
            <a:pPr>
              <a:buClrTx/>
              <a:buFont typeface="Arial" pitchFamily="34" charset="0"/>
              <a:buChar char="•"/>
            </a:pPr>
            <a:r>
              <a:rPr lang="en-US" dirty="0" smtClean="0"/>
              <a:t>Focuses on developing data-parallel algorithms that are portable across multi-core and many-core architectures for use by LCF codes of interest</a:t>
            </a:r>
          </a:p>
          <a:p>
            <a:pPr>
              <a:buClrTx/>
              <a:buFont typeface="Arial" pitchFamily="34" charset="0"/>
              <a:buChar char="•"/>
            </a:pPr>
            <a:r>
              <a:rPr lang="en-US" dirty="0" smtClean="0"/>
              <a:t>Algorithms are integrated into LCF codes in-situ either directly or though integration with </a:t>
            </a:r>
            <a:r>
              <a:rPr lang="en-US" dirty="0" err="1" smtClean="0"/>
              <a:t>ParaView</a:t>
            </a:r>
            <a:r>
              <a:rPr lang="en-US" dirty="0" smtClean="0"/>
              <a:t> Catalyst</a:t>
            </a:r>
          </a:p>
        </p:txBody>
      </p:sp>
      <p:pic>
        <p:nvPicPr>
          <p:cNvPr id="6" name="Picture 5" descr="Globe_Page_18.jpg">
            <a:hlinkClick r:id="rId3" action="ppaction://hlinkfile"/>
          </p:cNvPr>
          <p:cNvPicPr>
            <a:picLocks noChangeAspect="1"/>
          </p:cNvPicPr>
          <p:nvPr/>
        </p:nvPicPr>
        <p:blipFill>
          <a:blip r:embed="rId4" cstate="print"/>
          <a:srcRect l="54455" t="32655" r="8168" b="22980"/>
          <a:stretch>
            <a:fillRect/>
          </a:stretch>
        </p:blipFill>
        <p:spPr>
          <a:xfrm>
            <a:off x="500101" y="2714740"/>
            <a:ext cx="2384884" cy="1593138"/>
          </a:xfrm>
          <a:prstGeom prst="rect">
            <a:avLst/>
          </a:prstGeom>
        </p:spPr>
      </p:pic>
      <p:pic>
        <p:nvPicPr>
          <p:cNvPr id="7" name="Picture 6" descr="DistributedGPUTemp5.png"/>
          <p:cNvPicPr>
            <a:picLocks noChangeAspect="1"/>
          </p:cNvPicPr>
          <p:nvPr/>
        </p:nvPicPr>
        <p:blipFill>
          <a:blip r:embed="rId5" cstate="print"/>
          <a:srcRect t="25808" r="2534"/>
          <a:stretch>
            <a:fillRect/>
          </a:stretch>
        </p:blipFill>
        <p:spPr>
          <a:xfrm>
            <a:off x="3001294" y="2733656"/>
            <a:ext cx="2703091" cy="1597362"/>
          </a:xfrm>
          <a:prstGeom prst="rect">
            <a:avLst/>
          </a:prstGeom>
        </p:spPr>
      </p:pic>
      <p:pic>
        <p:nvPicPr>
          <p:cNvPr id="8" name="Picture 7" descr="ParaViewPiston.png">
            <a:hlinkClick r:id="rId6" action="ppaction://hlinkfile"/>
          </p:cNvPr>
          <p:cNvPicPr>
            <a:picLocks noChangeAspect="1"/>
          </p:cNvPicPr>
          <p:nvPr/>
        </p:nvPicPr>
        <p:blipFill>
          <a:blip r:embed="rId7" cstate="print"/>
          <a:stretch>
            <a:fillRect/>
          </a:stretch>
        </p:blipFill>
        <p:spPr>
          <a:xfrm>
            <a:off x="6149217" y="2699727"/>
            <a:ext cx="2755568" cy="1643674"/>
          </a:xfrm>
          <a:prstGeom prst="rect">
            <a:avLst/>
          </a:prstGeom>
        </p:spPr>
      </p:pic>
      <p:sp>
        <p:nvSpPr>
          <p:cNvPr id="9" name="TextBox 8"/>
          <p:cNvSpPr txBox="1"/>
          <p:nvPr/>
        </p:nvSpPr>
        <p:spPr>
          <a:xfrm>
            <a:off x="649940" y="4400550"/>
            <a:ext cx="2190750" cy="415498"/>
          </a:xfrm>
          <a:prstGeom prst="rect">
            <a:avLst/>
          </a:prstGeom>
          <a:noFill/>
        </p:spPr>
        <p:txBody>
          <a:bodyPr wrap="square" rtlCol="0">
            <a:spAutoFit/>
          </a:bodyPr>
          <a:lstStyle/>
          <a:p>
            <a:pPr algn="ctr"/>
            <a:r>
              <a:rPr lang="en-US" sz="1050" i="0" dirty="0" smtClean="0"/>
              <a:t>PISTON </a:t>
            </a:r>
            <a:r>
              <a:rPr lang="en-US" sz="1050" i="0" dirty="0" err="1"/>
              <a:t>i</a:t>
            </a:r>
            <a:r>
              <a:rPr lang="en-US" sz="1050" i="0" dirty="0" err="1" smtClean="0"/>
              <a:t>sosurface</a:t>
            </a:r>
            <a:r>
              <a:rPr lang="en-US" sz="1050" i="0" dirty="0" smtClean="0"/>
              <a:t> with curvilinear coordinates</a:t>
            </a:r>
            <a:endParaRPr lang="en-US" sz="1050" i="0" dirty="0"/>
          </a:p>
        </p:txBody>
      </p:sp>
      <p:sp>
        <p:nvSpPr>
          <p:cNvPr id="10" name="TextBox 9"/>
          <p:cNvSpPr txBox="1"/>
          <p:nvPr/>
        </p:nvSpPr>
        <p:spPr>
          <a:xfrm>
            <a:off x="3204880" y="4374677"/>
            <a:ext cx="2590800" cy="415498"/>
          </a:xfrm>
          <a:prstGeom prst="rect">
            <a:avLst/>
          </a:prstGeom>
          <a:noFill/>
        </p:spPr>
        <p:txBody>
          <a:bodyPr wrap="square" rtlCol="0">
            <a:spAutoFit/>
          </a:bodyPr>
          <a:lstStyle/>
          <a:p>
            <a:pPr algn="ctr"/>
            <a:r>
              <a:rPr lang="en-US" sz="1050" i="0" dirty="0" smtClean="0"/>
              <a:t>Ocean temperature </a:t>
            </a:r>
            <a:r>
              <a:rPr lang="en-US" sz="1050" i="0" dirty="0" err="1" smtClean="0"/>
              <a:t>isosurface</a:t>
            </a:r>
            <a:r>
              <a:rPr lang="en-US" sz="1050" i="0" dirty="0" smtClean="0"/>
              <a:t> generated across four GPUs using distributed PISTON</a:t>
            </a:r>
            <a:endParaRPr lang="en-US" sz="1050" i="0" dirty="0"/>
          </a:p>
        </p:txBody>
      </p:sp>
      <p:sp>
        <p:nvSpPr>
          <p:cNvPr id="11" name="TextBox 10"/>
          <p:cNvSpPr txBox="1"/>
          <p:nvPr/>
        </p:nvSpPr>
        <p:spPr>
          <a:xfrm>
            <a:off x="6477000" y="4425265"/>
            <a:ext cx="2209800" cy="415498"/>
          </a:xfrm>
          <a:prstGeom prst="rect">
            <a:avLst/>
          </a:prstGeom>
          <a:noFill/>
        </p:spPr>
        <p:txBody>
          <a:bodyPr wrap="square" rtlCol="0">
            <a:spAutoFit/>
          </a:bodyPr>
          <a:lstStyle/>
          <a:p>
            <a:pPr algn="ctr"/>
            <a:r>
              <a:rPr lang="en-US" sz="1050" i="0" dirty="0" smtClean="0"/>
              <a:t>PISTON integration with VTK and </a:t>
            </a:r>
            <a:r>
              <a:rPr lang="en-US" sz="1050" i="0" dirty="0" err="1" smtClean="0"/>
              <a:t>ParaView</a:t>
            </a:r>
            <a:endParaRPr lang="en-US" sz="1050" i="0" dirty="0"/>
          </a:p>
        </p:txBody>
      </p:sp>
      <p:sp>
        <p:nvSpPr>
          <p:cNvPr id="12" name="Title 1"/>
          <p:cNvSpPr txBox="1">
            <a:spLocks/>
          </p:cNvSpPr>
          <p:nvPr/>
        </p:nvSpPr>
        <p:spPr>
          <a:xfrm>
            <a:off x="370017" y="13730"/>
            <a:ext cx="7772400" cy="10475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Piston</a:t>
            </a:r>
            <a:endParaRPr lang="en-US" dirty="0">
              <a:solidFill>
                <a:schemeClr val="bg1"/>
              </a:solidFill>
            </a:endParaRPr>
          </a:p>
        </p:txBody>
      </p:sp>
    </p:spTree>
    <p:extLst>
      <p:ext uri="{BB962C8B-B14F-4D97-AF65-F5344CB8AC3E}">
        <p14:creationId xmlns:p14="http://schemas.microsoft.com/office/powerpoint/2010/main" val="588231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Integration with VTK and </a:t>
            </a:r>
            <a:r>
              <a:rPr lang="en-US" dirty="0" err="1" smtClean="0"/>
              <a:t>ParaView</a:t>
            </a:r>
            <a:endParaRPr lang="en-US" dirty="0"/>
          </a:p>
        </p:txBody>
      </p:sp>
      <p:sp>
        <p:nvSpPr>
          <p:cNvPr id="3" name="Content Placeholder 2"/>
          <p:cNvSpPr>
            <a:spLocks noGrp="1"/>
          </p:cNvSpPr>
          <p:nvPr>
            <p:ph idx="1"/>
          </p:nvPr>
        </p:nvSpPr>
        <p:spPr>
          <a:xfrm>
            <a:off x="276480" y="1088755"/>
            <a:ext cx="8719200" cy="1327459"/>
          </a:xfrm>
        </p:spPr>
        <p:txBody>
          <a:bodyPr/>
          <a:lstStyle/>
          <a:p>
            <a:r>
              <a:rPr lang="en-US" sz="1600" dirty="0"/>
              <a:t>Filters that use PISTON data types and algorithms integrated into VTK and </a:t>
            </a:r>
            <a:r>
              <a:rPr lang="en-US" sz="1600" dirty="0" err="1"/>
              <a:t>ParaView</a:t>
            </a:r>
            <a:endParaRPr lang="en-US" sz="1600" dirty="0"/>
          </a:p>
          <a:p>
            <a:r>
              <a:rPr lang="en-US" sz="1600" dirty="0"/>
              <a:t>Utility filters interconvert between standard VTK data format and PISTON data format (thrust device vectors)</a:t>
            </a:r>
          </a:p>
          <a:p>
            <a:r>
              <a:rPr lang="en-US" sz="1600" dirty="0"/>
              <a:t>Supports </a:t>
            </a:r>
            <a:r>
              <a:rPr lang="en-US" sz="1600" dirty="0" err="1"/>
              <a:t>interop</a:t>
            </a:r>
            <a:r>
              <a:rPr lang="en-US" sz="1600" dirty="0"/>
              <a:t> for on-card rendering</a:t>
            </a:r>
          </a:p>
        </p:txBody>
      </p:sp>
      <p:pic>
        <p:nvPicPr>
          <p:cNvPr id="4" name="Picture 3" descr="ParaViewPiston.png">
            <a:hlinkClick r:id="rId2" action="ppaction://hlinkfile"/>
          </p:cNvPr>
          <p:cNvPicPr>
            <a:picLocks noChangeAspect="1"/>
          </p:cNvPicPr>
          <p:nvPr/>
        </p:nvPicPr>
        <p:blipFill>
          <a:blip r:embed="rId3" cstate="print"/>
          <a:stretch>
            <a:fillRect/>
          </a:stretch>
        </p:blipFill>
        <p:spPr>
          <a:xfrm>
            <a:off x="4295520" y="2208831"/>
            <a:ext cx="4700160" cy="2299151"/>
          </a:xfrm>
          <a:prstGeom prst="rect">
            <a:avLst/>
          </a:prstGeom>
        </p:spPr>
      </p:pic>
      <p:sp>
        <p:nvSpPr>
          <p:cNvPr id="5" name="Rectangle 4"/>
          <p:cNvSpPr/>
          <p:nvPr/>
        </p:nvSpPr>
        <p:spPr>
          <a:xfrm>
            <a:off x="7336800" y="4904795"/>
            <a:ext cx="1451520" cy="155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4057" tIns="37029" rIns="74057" bIns="37029" rtlCol="0" anchor="ctr"/>
          <a:lstStyle/>
          <a:p>
            <a:pPr algn="ctr"/>
            <a:endParaRPr lang="en-US"/>
          </a:p>
        </p:txBody>
      </p:sp>
      <p:pic>
        <p:nvPicPr>
          <p:cNvPr id="7" name="Picture 6"/>
          <p:cNvPicPr>
            <a:picLocks noChangeAspect="1"/>
          </p:cNvPicPr>
          <p:nvPr/>
        </p:nvPicPr>
        <p:blipFill>
          <a:blip r:embed="rId4"/>
          <a:stretch>
            <a:fillRect/>
          </a:stretch>
        </p:blipFill>
        <p:spPr>
          <a:xfrm>
            <a:off x="79199" y="2269318"/>
            <a:ext cx="3944871" cy="2272559"/>
          </a:xfrm>
          <a:prstGeom prst="rect">
            <a:avLst/>
          </a:prstGeom>
        </p:spPr>
      </p:pic>
    </p:spTree>
    <p:extLst>
      <p:ext uri="{BB962C8B-B14F-4D97-AF65-F5344CB8AC3E}">
        <p14:creationId xmlns:p14="http://schemas.microsoft.com/office/powerpoint/2010/main" val="322361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458200" cy="3531870"/>
          </a:xfrm>
        </p:spPr>
        <p:txBody>
          <a:bodyPr>
            <a:normAutofit fontScale="92500" lnSpcReduction="10000"/>
          </a:bodyPr>
          <a:lstStyle/>
          <a:p>
            <a:pPr>
              <a:buClrTx/>
              <a:buFont typeface="Arial" pitchFamily="34" charset="0"/>
              <a:buChar char="•"/>
            </a:pPr>
            <a:r>
              <a:rPr lang="en-US" dirty="0" smtClean="0"/>
              <a:t>Particles are distributed among processors according to a decomposition of the physical space</a:t>
            </a:r>
          </a:p>
          <a:p>
            <a:pPr>
              <a:buClrTx/>
              <a:buFont typeface="Arial" pitchFamily="34" charset="0"/>
              <a:buChar char="•"/>
            </a:pPr>
            <a:r>
              <a:rPr lang="en-US" dirty="0" smtClean="0"/>
              <a:t>Overload zones (where particles are assigned to two processors) are defined such that every halo will be fully contained within at least one processor</a:t>
            </a:r>
          </a:p>
          <a:p>
            <a:pPr>
              <a:buClrTx/>
              <a:buFont typeface="Arial" pitchFamily="34" charset="0"/>
              <a:buChar char="•"/>
            </a:pPr>
            <a:r>
              <a:rPr lang="en-US" dirty="0" smtClean="0">
                <a:solidFill>
                  <a:srgbClr val="FF0000"/>
                </a:solidFill>
              </a:rPr>
              <a:t>Each processor finds halos within its domain: Drop in PISTON multi-/many-core accelerated algorithms</a:t>
            </a:r>
          </a:p>
          <a:p>
            <a:pPr>
              <a:buClrTx/>
              <a:buFont typeface="Arial" pitchFamily="34" charset="0"/>
              <a:buChar char="•"/>
            </a:pPr>
            <a:r>
              <a:rPr lang="en-US" dirty="0" smtClean="0"/>
              <a:t>At the end, the parallel halo finder performs a merge step to handle “mixed” halos (shared between two processors), such that a unique set of halos is reported globally</a:t>
            </a:r>
          </a:p>
        </p:txBody>
      </p:sp>
      <p:sp>
        <p:nvSpPr>
          <p:cNvPr id="7" name="Title 1"/>
          <p:cNvSpPr>
            <a:spLocks noGrp="1"/>
          </p:cNvSpPr>
          <p:nvPr>
            <p:ph type="title"/>
          </p:nvPr>
        </p:nvSpPr>
        <p:spPr>
          <a:xfrm>
            <a:off x="457200" y="123599"/>
            <a:ext cx="8229600" cy="857250"/>
          </a:xfrm>
        </p:spPr>
        <p:txBody>
          <a:bodyPr>
            <a:normAutofit/>
          </a:bodyPr>
          <a:lstStyle/>
          <a:p>
            <a:r>
              <a:rPr lang="en-US" dirty="0" smtClean="0"/>
              <a:t>Distributed Parallel Halo Finder</a:t>
            </a:r>
            <a:endParaRPr lang="en-US" dirty="0"/>
          </a:p>
        </p:txBody>
      </p:sp>
    </p:spTree>
    <p:extLst>
      <p:ext uri="{BB962C8B-B14F-4D97-AF65-F5344CB8AC3E}">
        <p14:creationId xmlns:p14="http://schemas.microsoft.com/office/powerpoint/2010/main" val="2010956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5044224" y="757356"/>
            <a:ext cx="3960756" cy="2805604"/>
          </a:xfrm>
          <a:prstGeom prst="rect">
            <a:avLst/>
          </a:prstGeom>
          <a:noFill/>
          <a:ln w="9525">
            <a:noFill/>
            <a:miter lim="800000"/>
            <a:headEnd/>
            <a:tailEnd/>
          </a:ln>
          <a:effectLst/>
        </p:spPr>
      </p:pic>
      <p:sp>
        <p:nvSpPr>
          <p:cNvPr id="4" name="TextBox 3"/>
          <p:cNvSpPr txBox="1"/>
          <p:nvPr/>
        </p:nvSpPr>
        <p:spPr>
          <a:xfrm>
            <a:off x="152400" y="3714750"/>
            <a:ext cx="8686800" cy="1015663"/>
          </a:xfrm>
          <a:prstGeom prst="rect">
            <a:avLst/>
          </a:prstGeom>
          <a:noFill/>
        </p:spPr>
        <p:txBody>
          <a:bodyPr wrap="square" rtlCol="0">
            <a:spAutoFit/>
          </a:bodyPr>
          <a:lstStyle/>
          <a:p>
            <a:pPr>
              <a:buFont typeface="Arial" pitchFamily="34" charset="0"/>
              <a:buChar char="•"/>
            </a:pPr>
            <a:r>
              <a:rPr lang="en-US" sz="1200" dirty="0" smtClean="0"/>
              <a:t> This test problem has ~90 million particles per process.</a:t>
            </a:r>
          </a:p>
          <a:p>
            <a:pPr>
              <a:buFont typeface="Arial" pitchFamily="34" charset="0"/>
              <a:buChar char="•"/>
            </a:pPr>
            <a:r>
              <a:rPr lang="en-US" sz="1200" dirty="0" smtClean="0"/>
              <a:t> Due to memory constraints on the GPUs, we utilize a hybrid approach, in which the halos are computed on the CPU but the centers on the GPU. </a:t>
            </a:r>
          </a:p>
          <a:p>
            <a:pPr>
              <a:buFont typeface="Arial" pitchFamily="34" charset="0"/>
              <a:buChar char="•"/>
            </a:pPr>
            <a:r>
              <a:rPr lang="en-US" sz="1200" dirty="0" smtClean="0"/>
              <a:t> The PISTON MBP center finding algorithm requires much less memory than the halo finding algorithm but provides the large majority of the speed-up, since MBP center finding takes much longer than FOF halo finding with the original CPU code.</a:t>
            </a:r>
            <a:endParaRPr lang="en-US" sz="1200" dirty="0"/>
          </a:p>
        </p:txBody>
      </p:sp>
      <p:sp>
        <p:nvSpPr>
          <p:cNvPr id="6" name="Content Placeholder 5"/>
          <p:cNvSpPr txBox="1">
            <a:spLocks/>
          </p:cNvSpPr>
          <p:nvPr/>
        </p:nvSpPr>
        <p:spPr bwMode="auto">
          <a:xfrm>
            <a:off x="152400" y="769118"/>
            <a:ext cx="5075583" cy="2793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indent="-233363" eaLnBrk="0" fontAlgn="base" hangingPunct="0">
              <a:lnSpc>
                <a:spcPct val="90000"/>
              </a:lnSpc>
              <a:spcBef>
                <a:spcPts val="800"/>
              </a:spcBef>
              <a:spcAft>
                <a:spcPct val="0"/>
              </a:spcAft>
              <a:buClr>
                <a:schemeClr val="accent4">
                  <a:lumMod val="75000"/>
                </a:schemeClr>
              </a:buClr>
              <a:buSzPct val="100000"/>
              <a:defRPr/>
            </a:pPr>
            <a:r>
              <a:rPr lang="en-US" sz="1000" b="1" dirty="0" smtClean="0">
                <a:latin typeface="Arial" pitchFamily="34" charset="0"/>
                <a:cs typeface="Arial" pitchFamily="34" charset="0"/>
              </a:rPr>
              <a:t>Performance Improvements</a:t>
            </a:r>
          </a:p>
          <a:p>
            <a:pPr marL="233363" indent="-233363" eaLnBrk="0" fontAlgn="base" hangingPunct="0">
              <a:lnSpc>
                <a:spcPct val="90000"/>
              </a:lnSpc>
              <a:spcBef>
                <a:spcPts val="260"/>
              </a:spcBef>
              <a:buClr>
                <a:schemeClr val="accent4">
                  <a:lumMod val="75000"/>
                </a:schemeClr>
              </a:buClr>
              <a:buSzPct val="100000"/>
              <a:buFont typeface="Wingdings" charset="2"/>
              <a:buChar char="§"/>
              <a:defRPr/>
            </a:pPr>
            <a:r>
              <a:rPr lang="en-US" sz="1100" dirty="0" smtClean="0">
                <a:latin typeface="Times New Roman" pitchFamily="18" charset="0"/>
                <a:cs typeface="Times New Roman" pitchFamily="18" charset="0"/>
              </a:rPr>
              <a:t>On Moonlight with 1024</a:t>
            </a:r>
            <a:r>
              <a:rPr lang="en-US" sz="1100" baseline="30000" dirty="0" smtClean="0">
                <a:latin typeface="Times New Roman" pitchFamily="18" charset="0"/>
                <a:cs typeface="Times New Roman" pitchFamily="18" charset="0"/>
              </a:rPr>
              <a:t>3</a:t>
            </a:r>
            <a:r>
              <a:rPr lang="en-US" sz="1100" dirty="0" smtClean="0">
                <a:latin typeface="Times New Roman" pitchFamily="18" charset="0"/>
                <a:cs typeface="Times New Roman" pitchFamily="18" charset="0"/>
              </a:rPr>
              <a:t> particles on 128 nodes with 16 processes per node, PISTON on GPUs was</a:t>
            </a:r>
            <a:r>
              <a:rPr lang="en-US" sz="11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4.9x</a:t>
            </a:r>
            <a:r>
              <a:rPr lang="en-US" sz="1100" b="1"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faster for halo + most bound particle center finding</a:t>
            </a:r>
          </a:p>
          <a:p>
            <a:pPr marL="233363" indent="-233363" eaLnBrk="0" fontAlgn="base" hangingPunct="0">
              <a:lnSpc>
                <a:spcPct val="90000"/>
              </a:lnSpc>
              <a:spcBef>
                <a:spcPts val="260"/>
              </a:spcBef>
              <a:buClr>
                <a:schemeClr val="accent4">
                  <a:lumMod val="75000"/>
                </a:schemeClr>
              </a:buClr>
              <a:buSzPct val="100000"/>
              <a:buFont typeface="Wingdings" charset="2"/>
              <a:buChar char="§"/>
              <a:defRPr/>
            </a:pPr>
            <a:r>
              <a:rPr lang="en-US" sz="1100" dirty="0" smtClean="0">
                <a:latin typeface="Times New Roman" pitchFamily="18" charset="0"/>
                <a:cs typeface="Times New Roman" pitchFamily="18" charset="0"/>
              </a:rPr>
              <a:t>On Titan with 1024</a:t>
            </a:r>
            <a:r>
              <a:rPr lang="en-US" sz="1100" baseline="30000" dirty="0" smtClean="0">
                <a:latin typeface="Times New Roman" pitchFamily="18" charset="0"/>
                <a:cs typeface="Times New Roman" pitchFamily="18" charset="0"/>
              </a:rPr>
              <a:t>3</a:t>
            </a:r>
            <a:r>
              <a:rPr lang="en-US" sz="1100" dirty="0" smtClean="0">
                <a:latin typeface="Times New Roman" pitchFamily="18" charset="0"/>
                <a:cs typeface="Times New Roman" pitchFamily="18" charset="0"/>
              </a:rPr>
              <a:t> particles on 32 nodes with 1 process per node, PISTON on GPUs was </a:t>
            </a:r>
            <a:r>
              <a:rPr lang="en-US" sz="1400" b="1" dirty="0" smtClean="0">
                <a:latin typeface="Times New Roman" pitchFamily="18" charset="0"/>
                <a:cs typeface="Times New Roman" pitchFamily="18" charset="0"/>
              </a:rPr>
              <a:t>11x</a:t>
            </a:r>
            <a:r>
              <a:rPr lang="en-US" sz="1100" dirty="0" smtClean="0">
                <a:latin typeface="Times New Roman" pitchFamily="18" charset="0"/>
                <a:cs typeface="Times New Roman" pitchFamily="18" charset="0"/>
              </a:rPr>
              <a:t> faster for halo + most bound particle center finding</a:t>
            </a:r>
          </a:p>
          <a:p>
            <a:pPr marL="233363" indent="-233363" eaLnBrk="0" fontAlgn="base" hangingPunct="0">
              <a:lnSpc>
                <a:spcPct val="90000"/>
              </a:lnSpc>
              <a:spcBef>
                <a:spcPts val="260"/>
              </a:spcBef>
              <a:buClr>
                <a:schemeClr val="accent4">
                  <a:lumMod val="75000"/>
                </a:schemeClr>
              </a:buClr>
              <a:buSzPct val="100000"/>
              <a:buFont typeface="Wingdings" charset="2"/>
              <a:buChar char="§"/>
              <a:defRPr/>
            </a:pPr>
            <a:r>
              <a:rPr lang="en-US" sz="1100" dirty="0" smtClean="0">
                <a:latin typeface="Times New Roman" pitchFamily="18" charset="0"/>
                <a:cs typeface="Times New Roman" pitchFamily="18" charset="0"/>
              </a:rPr>
              <a:t>Implemented grid-based most bound particle center finder using a Poisson solver that performs fewer total computations than standard O(n</a:t>
            </a:r>
            <a:r>
              <a:rPr lang="en-US" sz="1100" baseline="30000" dirty="0" smtClean="0">
                <a:latin typeface="Times New Roman" pitchFamily="18" charset="0"/>
                <a:cs typeface="Times New Roman" pitchFamily="18" charset="0"/>
              </a:rPr>
              <a:t>2</a:t>
            </a:r>
            <a:r>
              <a:rPr lang="en-US" sz="1100" dirty="0" smtClean="0">
                <a:latin typeface="Times New Roman" pitchFamily="18" charset="0"/>
                <a:cs typeface="Times New Roman" pitchFamily="18" charset="0"/>
              </a:rPr>
              <a:t>) algorithm</a:t>
            </a:r>
          </a:p>
          <a:p>
            <a:pPr marL="233363" indent="-233363" eaLnBrk="0" fontAlgn="base" hangingPunct="0">
              <a:lnSpc>
                <a:spcPct val="90000"/>
              </a:lnSpc>
              <a:spcBef>
                <a:spcPts val="800"/>
              </a:spcBef>
              <a:spcAft>
                <a:spcPct val="0"/>
              </a:spcAft>
              <a:buClr>
                <a:schemeClr val="accent4">
                  <a:lumMod val="75000"/>
                </a:schemeClr>
              </a:buClr>
              <a:buSzPct val="100000"/>
              <a:defRPr/>
            </a:pPr>
            <a:r>
              <a:rPr lang="en-US" sz="1000" b="1" dirty="0" smtClean="0">
                <a:latin typeface="Arial" pitchFamily="34" charset="0"/>
                <a:cs typeface="Arial" pitchFamily="34" charset="0"/>
              </a:rPr>
              <a:t>Science Impact</a:t>
            </a:r>
          </a:p>
          <a:p>
            <a:pPr marL="233363" indent="-233363" eaLnBrk="0" fontAlgn="base" hangingPunct="0">
              <a:lnSpc>
                <a:spcPct val="90000"/>
              </a:lnSpc>
              <a:spcBef>
                <a:spcPts val="260"/>
              </a:spcBef>
              <a:spcAft>
                <a:spcPct val="0"/>
              </a:spcAft>
              <a:buClr>
                <a:schemeClr val="accent4">
                  <a:lumMod val="75000"/>
                </a:schemeClr>
              </a:buClr>
              <a:buSzPct val="100000"/>
              <a:buFont typeface="Wingdings" charset="2"/>
              <a:buChar char="§"/>
              <a:defRPr/>
            </a:pPr>
            <a:r>
              <a:rPr lang="en-US" sz="1100" dirty="0" smtClean="0">
                <a:latin typeface="Times New Roman" pitchFamily="18" charset="0"/>
                <a:cs typeface="Times New Roman" pitchFamily="18" charset="0"/>
              </a:rPr>
              <a:t>These performance improvements </a:t>
            </a:r>
            <a:r>
              <a:rPr lang="en-US" sz="1100" b="1" dirty="0" smtClean="0">
                <a:latin typeface="Times New Roman" pitchFamily="18" charset="0"/>
                <a:cs typeface="Times New Roman" pitchFamily="18" charset="0"/>
              </a:rPr>
              <a:t>allowed halo analysis to be performed </a:t>
            </a:r>
            <a:r>
              <a:rPr lang="en-US" sz="1100" dirty="0" smtClean="0">
                <a:latin typeface="Times New Roman" pitchFamily="18" charset="0"/>
                <a:cs typeface="Times New Roman" pitchFamily="18" charset="0"/>
              </a:rPr>
              <a:t>on a very large </a:t>
            </a:r>
            <a:r>
              <a:rPr lang="en-US" sz="1100" b="1" dirty="0" smtClean="0">
                <a:latin typeface="Times New Roman" pitchFamily="18" charset="0"/>
                <a:cs typeface="Times New Roman" pitchFamily="18" charset="0"/>
              </a:rPr>
              <a:t>8192</a:t>
            </a:r>
            <a:r>
              <a:rPr lang="en-US" sz="1100" b="1" baseline="30000" dirty="0" smtClean="0">
                <a:latin typeface="Times New Roman" pitchFamily="18" charset="0"/>
                <a:cs typeface="Times New Roman" pitchFamily="18" charset="0"/>
              </a:rPr>
              <a:t>3</a:t>
            </a:r>
            <a:r>
              <a:rPr lang="en-US" sz="1100" dirty="0" smtClean="0">
                <a:latin typeface="Times New Roman" pitchFamily="18" charset="0"/>
                <a:cs typeface="Times New Roman" pitchFamily="18" charset="0"/>
              </a:rPr>
              <a:t> particle data set across 16,384 nodes on Titan </a:t>
            </a:r>
            <a:r>
              <a:rPr lang="en-US" sz="1100" b="1" dirty="0" smtClean="0">
                <a:latin typeface="Times New Roman" pitchFamily="18" charset="0"/>
                <a:cs typeface="Times New Roman" pitchFamily="18" charset="0"/>
              </a:rPr>
              <a:t>for which analysis using the existing CPU algorithms was not feasible</a:t>
            </a:r>
          </a:p>
          <a:p>
            <a:pPr marL="233363" indent="-233363" eaLnBrk="0" fontAlgn="base" hangingPunct="0">
              <a:lnSpc>
                <a:spcPct val="90000"/>
              </a:lnSpc>
              <a:spcBef>
                <a:spcPts val="800"/>
              </a:spcBef>
              <a:spcAft>
                <a:spcPct val="0"/>
              </a:spcAft>
              <a:buClr>
                <a:schemeClr val="accent4">
                  <a:lumMod val="75000"/>
                </a:schemeClr>
              </a:buClr>
              <a:buSzPct val="100000"/>
              <a:defRPr/>
            </a:pPr>
            <a:r>
              <a:rPr lang="en-US" sz="1000" b="1" dirty="0" smtClean="0">
                <a:latin typeface="Arial" pitchFamily="34" charset="0"/>
                <a:cs typeface="Arial" pitchFamily="34" charset="0"/>
              </a:rPr>
              <a:t>Publications</a:t>
            </a:r>
          </a:p>
          <a:p>
            <a:pPr marL="233363" indent="-233363" eaLnBrk="0" fontAlgn="base" hangingPunct="0">
              <a:lnSpc>
                <a:spcPct val="90000"/>
              </a:lnSpc>
              <a:spcBef>
                <a:spcPts val="260"/>
              </a:spcBef>
              <a:spcAft>
                <a:spcPct val="0"/>
              </a:spcAft>
              <a:buClr>
                <a:schemeClr val="accent4">
                  <a:lumMod val="75000"/>
                </a:schemeClr>
              </a:buClr>
              <a:buSzPct val="100000"/>
              <a:buFont typeface="Wingdings" charset="2"/>
              <a:buChar char="§"/>
              <a:defRPr/>
            </a:pPr>
            <a:r>
              <a:rPr lang="en-US" sz="1100" dirty="0" smtClean="0">
                <a:latin typeface="Times New Roman" pitchFamily="18" charset="0"/>
                <a:cs typeface="Times New Roman" pitchFamily="18" charset="0"/>
              </a:rPr>
              <a:t>Submitted to PPoPP15: “Utilizing Many-Core Accelerators for Halo and Center Finding within a Cosmology Simulation” Christopher Sewell, Li-ta Lo, Katrin Heitmann, Salman Habib, and James Ahrens</a:t>
            </a:r>
          </a:p>
        </p:txBody>
      </p:sp>
      <p:sp>
        <p:nvSpPr>
          <p:cNvPr id="5" name="Title 1"/>
          <p:cNvSpPr>
            <a:spLocks noGrp="1"/>
          </p:cNvSpPr>
          <p:nvPr>
            <p:ph type="title"/>
          </p:nvPr>
        </p:nvSpPr>
        <p:spPr>
          <a:xfrm>
            <a:off x="457200" y="123599"/>
            <a:ext cx="8229600" cy="857250"/>
          </a:xfrm>
        </p:spPr>
        <p:txBody>
          <a:bodyPr>
            <a:normAutofit/>
          </a:bodyPr>
          <a:lstStyle/>
          <a:p>
            <a:r>
              <a:rPr lang="en-US" dirty="0" smtClean="0"/>
              <a:t>Distributed Parallel Halo Finder</a:t>
            </a:r>
            <a:endParaRPr lang="en-US" dirty="0"/>
          </a:p>
        </p:txBody>
      </p:sp>
    </p:spTree>
    <p:extLst>
      <p:ext uri="{BB962C8B-B14F-4D97-AF65-F5344CB8AC3E}">
        <p14:creationId xmlns:p14="http://schemas.microsoft.com/office/powerpoint/2010/main" val="868823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ston0.png"/>
          <p:cNvPicPr>
            <a:picLocks noChangeAspect="1"/>
          </p:cNvPicPr>
          <p:nvPr/>
        </p:nvPicPr>
        <p:blipFill>
          <a:blip r:embed="rId2" cstate="print"/>
          <a:stretch>
            <a:fillRect/>
          </a:stretch>
        </p:blipFill>
        <p:spPr>
          <a:xfrm>
            <a:off x="7336800" y="1181760"/>
            <a:ext cx="1797120" cy="1347982"/>
          </a:xfrm>
          <a:prstGeom prst="rect">
            <a:avLst/>
          </a:prstGeom>
        </p:spPr>
      </p:pic>
      <p:sp>
        <p:nvSpPr>
          <p:cNvPr id="2" name="Title 1"/>
          <p:cNvSpPr>
            <a:spLocks noGrp="1"/>
          </p:cNvSpPr>
          <p:nvPr>
            <p:ph type="title"/>
          </p:nvPr>
        </p:nvSpPr>
        <p:spPr/>
        <p:txBody>
          <a:bodyPr/>
          <a:lstStyle/>
          <a:p>
            <a:pPr>
              <a:buNone/>
            </a:pPr>
            <a:r>
              <a:rPr lang="en-US" dirty="0" smtClean="0"/>
              <a:t>PISTON In-Situ</a:t>
            </a:r>
            <a:endParaRPr lang="en-US" dirty="0"/>
          </a:p>
        </p:txBody>
      </p:sp>
      <p:sp>
        <p:nvSpPr>
          <p:cNvPr id="3" name="Content Placeholder 2"/>
          <p:cNvSpPr>
            <a:spLocks noGrp="1"/>
          </p:cNvSpPr>
          <p:nvPr>
            <p:ph idx="1"/>
          </p:nvPr>
        </p:nvSpPr>
        <p:spPr>
          <a:xfrm>
            <a:off x="79200" y="1171923"/>
            <a:ext cx="6013440" cy="3038359"/>
          </a:xfrm>
        </p:spPr>
        <p:txBody>
          <a:bodyPr>
            <a:normAutofit fontScale="92500"/>
          </a:bodyPr>
          <a:lstStyle/>
          <a:p>
            <a:r>
              <a:rPr lang="en-US" sz="1500" dirty="0"/>
              <a:t>VPIC (Vector Particle in Cell) Kinetic Plasma Simulation Code</a:t>
            </a:r>
          </a:p>
          <a:p>
            <a:pPr lvl="1"/>
            <a:r>
              <a:rPr lang="en-US" sz="1500" dirty="0"/>
              <a:t>Implemented first version of an in-situ adapter based on </a:t>
            </a:r>
            <a:r>
              <a:rPr lang="en-US" sz="1500" dirty="0" err="1"/>
              <a:t>Paraview</a:t>
            </a:r>
            <a:r>
              <a:rPr lang="en-US" sz="1500" dirty="0"/>
              <a:t> </a:t>
            </a:r>
            <a:r>
              <a:rPr lang="en-US" sz="1500" dirty="0" err="1"/>
              <a:t>CoProcessing</a:t>
            </a:r>
            <a:r>
              <a:rPr lang="en-US" sz="1500" dirty="0"/>
              <a:t> Library (Catalyst)</a:t>
            </a:r>
          </a:p>
          <a:p>
            <a:pPr lvl="1"/>
            <a:r>
              <a:rPr lang="en-US" sz="1500" dirty="0"/>
              <a:t>Three pipelines: </a:t>
            </a:r>
            <a:r>
              <a:rPr lang="en-US" sz="1500" dirty="0" err="1"/>
              <a:t>vtkDataSetMapper</a:t>
            </a:r>
            <a:r>
              <a:rPr lang="en-US" sz="1500" dirty="0"/>
              <a:t>, </a:t>
            </a:r>
            <a:r>
              <a:rPr lang="en-US" sz="1500" dirty="0" err="1"/>
              <a:t>vtkContourFilter</a:t>
            </a:r>
            <a:r>
              <a:rPr lang="en-US" sz="1500" dirty="0"/>
              <a:t>, </a:t>
            </a:r>
            <a:r>
              <a:rPr lang="en-US" sz="1500" dirty="0" err="1"/>
              <a:t>vtkPistonContour</a:t>
            </a:r>
            <a:endParaRPr lang="en-US" sz="1500" dirty="0"/>
          </a:p>
          <a:p>
            <a:r>
              <a:rPr lang="en-US" sz="1500" dirty="0" err="1"/>
              <a:t>CoGL</a:t>
            </a:r>
            <a:endParaRPr lang="en-US" sz="1500" dirty="0"/>
          </a:p>
          <a:p>
            <a:pPr lvl="1"/>
            <a:r>
              <a:rPr lang="en-US" sz="1500" dirty="0"/>
              <a:t>Stand-alone </a:t>
            </a:r>
            <a:r>
              <a:rPr lang="en-US" sz="1500" dirty="0" err="1"/>
              <a:t>meso</a:t>
            </a:r>
            <a:r>
              <a:rPr lang="en-US" sz="1500" dirty="0"/>
              <a:t>-scale simulation code developed as part of the </a:t>
            </a:r>
            <a:r>
              <a:rPr lang="en-US" sz="1500" dirty="0" err="1"/>
              <a:t>Exascale</a:t>
            </a:r>
            <a:r>
              <a:rPr lang="en-US" sz="1500" dirty="0"/>
              <a:t> Co-Design Center for Materials in Extreme Environments</a:t>
            </a:r>
          </a:p>
          <a:p>
            <a:pPr lvl="1"/>
            <a:r>
              <a:rPr lang="en-US" sz="1500" dirty="0"/>
              <a:t>Studies pattern formation in </a:t>
            </a:r>
            <a:r>
              <a:rPr lang="en-US" sz="1500" dirty="0" err="1"/>
              <a:t>ferroelastic</a:t>
            </a:r>
            <a:r>
              <a:rPr lang="en-US" sz="1500" dirty="0"/>
              <a:t> materials using the </a:t>
            </a:r>
            <a:r>
              <a:rPr lang="en-US" sz="1500" dirty="0" err="1"/>
              <a:t>Ginzburg</a:t>
            </a:r>
            <a:r>
              <a:rPr lang="en-US" sz="1500" dirty="0"/>
              <a:t>–Landau approach</a:t>
            </a:r>
          </a:p>
          <a:p>
            <a:pPr lvl="1"/>
            <a:r>
              <a:rPr lang="en-US" sz="1500" dirty="0"/>
              <a:t>Models cubic-to-tetragonal transitions under dynamic strain loading</a:t>
            </a:r>
          </a:p>
          <a:p>
            <a:pPr lvl="1"/>
            <a:r>
              <a:rPr lang="en-US" sz="1500" dirty="0"/>
              <a:t>Simulation code and in-situ </a:t>
            </a:r>
            <a:r>
              <a:rPr lang="en-US" sz="1500" dirty="0" err="1"/>
              <a:t>viz</a:t>
            </a:r>
            <a:r>
              <a:rPr lang="en-US" sz="1500" dirty="0"/>
              <a:t> implemented using PISTON </a:t>
            </a:r>
          </a:p>
        </p:txBody>
      </p:sp>
      <p:pic>
        <p:nvPicPr>
          <p:cNvPr id="9" name="Picture 8" descr="dataset0.png"/>
          <p:cNvPicPr>
            <a:picLocks noChangeAspect="1"/>
          </p:cNvPicPr>
          <p:nvPr/>
        </p:nvPicPr>
        <p:blipFill>
          <a:blip r:embed="rId3" cstate="print"/>
          <a:stretch>
            <a:fillRect/>
          </a:stretch>
        </p:blipFill>
        <p:spPr>
          <a:xfrm>
            <a:off x="5954400" y="922532"/>
            <a:ext cx="1797120" cy="1347982"/>
          </a:xfrm>
          <a:prstGeom prst="rect">
            <a:avLst/>
          </a:prstGeom>
        </p:spPr>
      </p:pic>
      <p:sp>
        <p:nvSpPr>
          <p:cNvPr id="11" name="TextBox 10"/>
          <p:cNvSpPr txBox="1"/>
          <p:nvPr/>
        </p:nvSpPr>
        <p:spPr>
          <a:xfrm>
            <a:off x="6230880" y="2529742"/>
            <a:ext cx="2833920" cy="490280"/>
          </a:xfrm>
          <a:prstGeom prst="rect">
            <a:avLst/>
          </a:prstGeom>
          <a:noFill/>
        </p:spPr>
        <p:txBody>
          <a:bodyPr wrap="square" lIns="74057" tIns="37029" rIns="74057" bIns="37029" rtlCol="0">
            <a:spAutoFit/>
          </a:bodyPr>
          <a:lstStyle/>
          <a:p>
            <a:r>
              <a:rPr lang="en-US" sz="900" dirty="0"/>
              <a:t>Output of </a:t>
            </a:r>
            <a:r>
              <a:rPr lang="en-US" sz="900" dirty="0" err="1"/>
              <a:t>vtkDataSetMapper</a:t>
            </a:r>
            <a:r>
              <a:rPr lang="en-US" sz="900" dirty="0"/>
              <a:t> and </a:t>
            </a:r>
            <a:r>
              <a:rPr lang="en-US" sz="900" dirty="0" err="1"/>
              <a:t>vtkPistonContour</a:t>
            </a:r>
            <a:r>
              <a:rPr lang="en-US" sz="900" dirty="0"/>
              <a:t> filters on </a:t>
            </a:r>
            <a:r>
              <a:rPr lang="en-US" sz="900" dirty="0" err="1"/>
              <a:t>Hhydro</a:t>
            </a:r>
            <a:r>
              <a:rPr lang="en-US" sz="900" dirty="0"/>
              <a:t> charge density at one </a:t>
            </a:r>
            <a:r>
              <a:rPr lang="en-US" sz="900" dirty="0" err="1"/>
              <a:t>timestep</a:t>
            </a:r>
            <a:r>
              <a:rPr lang="en-US" sz="900" dirty="0"/>
              <a:t> of VPIC simulation</a:t>
            </a:r>
          </a:p>
        </p:txBody>
      </p:sp>
      <p:sp>
        <p:nvSpPr>
          <p:cNvPr id="7" name="Rectangle 6"/>
          <p:cNvSpPr/>
          <p:nvPr/>
        </p:nvSpPr>
        <p:spPr>
          <a:xfrm>
            <a:off x="7336800" y="4904795"/>
            <a:ext cx="1451520" cy="155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4057" tIns="37029" rIns="74057" bIns="37029" rtlCol="0" anchor="ctr"/>
          <a:lstStyle/>
          <a:p>
            <a:pPr algn="ctr"/>
            <a:endParaRPr lang="en-US"/>
          </a:p>
        </p:txBody>
      </p:sp>
      <p:pic>
        <p:nvPicPr>
          <p:cNvPr id="12" name="Picture 2"/>
          <p:cNvPicPr>
            <a:picLocks noChangeAspect="1" noChangeArrowheads="1"/>
          </p:cNvPicPr>
          <p:nvPr/>
        </p:nvPicPr>
        <p:blipFill>
          <a:blip r:embed="rId4" cstate="print"/>
          <a:srcRect l="35714" t="12286" r="20714" b="33531"/>
          <a:stretch>
            <a:fillRect/>
          </a:stretch>
        </p:blipFill>
        <p:spPr bwMode="auto">
          <a:xfrm>
            <a:off x="5747040" y="3193895"/>
            <a:ext cx="2045689" cy="1192445"/>
          </a:xfrm>
          <a:prstGeom prst="rect">
            <a:avLst/>
          </a:prstGeom>
          <a:noFill/>
          <a:ln w="9525">
            <a:noFill/>
            <a:miter lim="800000"/>
            <a:headEnd/>
            <a:tailEnd/>
          </a:ln>
        </p:spPr>
      </p:pic>
      <p:pic>
        <p:nvPicPr>
          <p:cNvPr id="13" name="Content Placeholder 3" descr="CoGL.png"/>
          <p:cNvPicPr>
            <a:picLocks noChangeAspect="1"/>
          </p:cNvPicPr>
          <p:nvPr/>
        </p:nvPicPr>
        <p:blipFill>
          <a:blip r:embed="rId5" cstate="print"/>
          <a:stretch>
            <a:fillRect/>
          </a:stretch>
        </p:blipFill>
        <p:spPr>
          <a:xfrm>
            <a:off x="7731604" y="3556814"/>
            <a:ext cx="1402316" cy="1088754"/>
          </a:xfrm>
          <a:prstGeom prst="rect">
            <a:avLst/>
          </a:prstGeom>
          <a:noFill/>
          <a:ln>
            <a:noFill/>
          </a:ln>
        </p:spPr>
      </p:pic>
      <p:sp>
        <p:nvSpPr>
          <p:cNvPr id="14" name="TextBox 13"/>
          <p:cNvSpPr txBox="1"/>
          <p:nvPr/>
        </p:nvSpPr>
        <p:spPr>
          <a:xfrm>
            <a:off x="5677920" y="4386340"/>
            <a:ext cx="2004480" cy="351780"/>
          </a:xfrm>
          <a:prstGeom prst="rect">
            <a:avLst/>
          </a:prstGeom>
          <a:noFill/>
        </p:spPr>
        <p:txBody>
          <a:bodyPr wrap="square" lIns="74057" tIns="37029" rIns="74057" bIns="37029" rtlCol="0">
            <a:spAutoFit/>
          </a:bodyPr>
          <a:lstStyle/>
          <a:p>
            <a:r>
              <a:rPr lang="en-US" sz="900" dirty="0"/>
              <a:t>Strains in </a:t>
            </a:r>
            <a:r>
              <a:rPr lang="en-US" sz="900" dirty="0" err="1"/>
              <a:t>x,y,z</a:t>
            </a:r>
            <a:r>
              <a:rPr lang="en-US" sz="900" dirty="0"/>
              <a:t> (above); PISTON in-situ visualization (right)</a:t>
            </a:r>
          </a:p>
        </p:txBody>
      </p:sp>
    </p:spTree>
    <p:extLst>
      <p:ext uri="{BB962C8B-B14F-4D97-AF65-F5344CB8AC3E}">
        <p14:creationId xmlns:p14="http://schemas.microsoft.com/office/powerpoint/2010/main" val="7845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02" y="205979"/>
            <a:ext cx="9015196" cy="857250"/>
          </a:xfrm>
        </p:spPr>
        <p:txBody>
          <a:bodyPr/>
          <a:lstStyle/>
          <a:p>
            <a:r>
              <a:rPr lang="en-US" dirty="0" smtClean="0"/>
              <a:t>VTK-m Combines Dax, PISTON, EAVL</a:t>
            </a:r>
            <a:endParaRPr lang="en-US" dirty="0"/>
          </a:p>
        </p:txBody>
      </p:sp>
      <p:pic>
        <p:nvPicPr>
          <p:cNvPr id="3" name="Picture 2" descr="VTKmComponen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2" y="1057275"/>
            <a:ext cx="9015196" cy="3988550"/>
          </a:xfrm>
          <a:prstGeom prst="rect">
            <a:avLst/>
          </a:prstGeom>
        </p:spPr>
      </p:pic>
    </p:spTree>
    <p:extLst>
      <p:ext uri="{BB962C8B-B14F-4D97-AF65-F5344CB8AC3E}">
        <p14:creationId xmlns:p14="http://schemas.microsoft.com/office/powerpoint/2010/main" val="1909568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VTK-m </a:t>
            </a:r>
            <a:r>
              <a:rPr lang="en-US" dirty="0" smtClean="0"/>
              <a:t>Project</a:t>
            </a:r>
            <a:endParaRPr lang="en-US" dirty="0"/>
          </a:p>
        </p:txBody>
      </p:sp>
      <p:sp>
        <p:nvSpPr>
          <p:cNvPr id="3" name="Content Placeholder 2"/>
          <p:cNvSpPr>
            <a:spLocks noGrp="1"/>
          </p:cNvSpPr>
          <p:nvPr>
            <p:ph idx="1"/>
          </p:nvPr>
        </p:nvSpPr>
        <p:spPr/>
        <p:txBody>
          <a:bodyPr/>
          <a:lstStyle/>
          <a:p>
            <a:r>
              <a:rPr lang="en-US" dirty="0" smtClean="0"/>
              <a:t>Combines the strengths of multiple projects:</a:t>
            </a:r>
          </a:p>
          <a:p>
            <a:pPr lvl="1"/>
            <a:r>
              <a:rPr lang="en-US" dirty="0" smtClean="0"/>
              <a:t>EAVL, Oak Ridge National Laboratory</a:t>
            </a:r>
          </a:p>
          <a:p>
            <a:pPr lvl="1"/>
            <a:r>
              <a:rPr lang="en-US" dirty="0" smtClean="0"/>
              <a:t>DAX, Sandia National Laboratory</a:t>
            </a:r>
          </a:p>
          <a:p>
            <a:pPr lvl="1"/>
            <a:r>
              <a:rPr lang="en-US" dirty="0" smtClean="0"/>
              <a:t>PISTON, Los Alamos National Laboratory</a:t>
            </a:r>
          </a:p>
          <a:p>
            <a:endParaRPr lang="en-US" dirty="0"/>
          </a:p>
        </p:txBody>
      </p:sp>
      <p:grpSp>
        <p:nvGrpSpPr>
          <p:cNvPr id="4" name="Group 3"/>
          <p:cNvGrpSpPr/>
          <p:nvPr/>
        </p:nvGrpSpPr>
        <p:grpSpPr>
          <a:xfrm>
            <a:off x="294034" y="3949391"/>
            <a:ext cx="8392766" cy="950974"/>
            <a:chOff x="294034" y="3949391"/>
            <a:chExt cx="8392766" cy="950974"/>
          </a:xfrm>
        </p:grpSpPr>
        <p:pic>
          <p:nvPicPr>
            <p:cNvPr id="5" name="Picture 4" descr="ExampleCellCenters.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376" y="3950355"/>
              <a:ext cx="1176572" cy="950010"/>
            </a:xfrm>
            <a:prstGeom prst="rect">
              <a:avLst/>
            </a:prstGeom>
            <a:ln>
              <a:noFill/>
            </a:ln>
          </p:spPr>
        </p:pic>
        <p:pic>
          <p:nvPicPr>
            <p:cNvPr id="6" name="Picture 5" descr="ExampleElevation.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34" y="3950355"/>
              <a:ext cx="1176572" cy="950010"/>
            </a:xfrm>
            <a:prstGeom prst="rect">
              <a:avLst/>
            </a:prstGeom>
            <a:ln>
              <a:noFill/>
            </a:ln>
          </p:spPr>
        </p:pic>
        <p:pic>
          <p:nvPicPr>
            <p:cNvPr id="7" name="Picture 6" descr="ExampleWarp.png"/>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907791" y="3950355"/>
              <a:ext cx="1176572" cy="950010"/>
            </a:xfrm>
            <a:prstGeom prst="rect">
              <a:avLst/>
            </a:prstGeom>
            <a:ln>
              <a:noFill/>
            </a:ln>
          </p:spPr>
        </p:pic>
        <p:pic>
          <p:nvPicPr>
            <p:cNvPr id="8" name="Picture 7" descr="ExampleThreshold.png"/>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948" y="3949391"/>
              <a:ext cx="1176572" cy="950010"/>
            </a:xfrm>
            <a:prstGeom prst="rect">
              <a:avLst/>
            </a:prstGeom>
            <a:ln>
              <a:noFill/>
            </a:ln>
          </p:spPr>
        </p:pic>
        <p:pic>
          <p:nvPicPr>
            <p:cNvPr id="9" name="Picture 8" descr="ExampleContour.png"/>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2612388" y="3949391"/>
              <a:ext cx="1176572" cy="950010"/>
            </a:xfrm>
            <a:prstGeom prst="rect">
              <a:avLst/>
            </a:prstGeom>
            <a:ln>
              <a:noFill/>
            </a:ln>
          </p:spPr>
        </p:pic>
        <p:pic>
          <p:nvPicPr>
            <p:cNvPr id="10" name="Picture 9" descr="ExampleExtractEdges.png"/>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7510228" y="3949391"/>
              <a:ext cx="1176572" cy="950010"/>
            </a:xfrm>
            <a:prstGeom prst="rect">
              <a:avLst/>
            </a:prstGeom>
            <a:ln>
              <a:noFill/>
            </a:ln>
          </p:spPr>
        </p:pic>
        <p:pic>
          <p:nvPicPr>
            <p:cNvPr id="11" name="Picture 10" descr="ExampleClip.png"/>
            <p:cNvPicPr preferRelativeResize="0">
              <a:picLocks noChangeAspect="1"/>
            </p:cNvPicPr>
            <p:nvPr/>
          </p:nvPicPr>
          <p:blipFill>
            <a:blip r:embed="rId9">
              <a:extLst>
                <a:ext uri="{28A0092B-C50C-407E-A947-70E740481C1C}">
                  <a14:useLocalDpi xmlns:a14="http://schemas.microsoft.com/office/drawing/2010/main" val="0"/>
                </a:ext>
              </a:extLst>
            </a:blip>
            <a:stretch>
              <a:fillRect/>
            </a:stretch>
          </p:blipFill>
          <p:spPr>
            <a:xfrm>
              <a:off x="1526633" y="3950355"/>
              <a:ext cx="1176572" cy="950010"/>
            </a:xfrm>
            <a:prstGeom prst="rect">
              <a:avLst/>
            </a:prstGeom>
            <a:ln>
              <a:noFill/>
            </a:ln>
          </p:spPr>
        </p:pic>
      </p:grpSp>
    </p:spTree>
    <p:extLst>
      <p:ext uri="{BB962C8B-B14F-4D97-AF65-F5344CB8AC3E}">
        <p14:creationId xmlns:p14="http://schemas.microsoft.com/office/powerpoint/2010/main" val="260457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nvGraphicFramePr>
        <p:xfrm>
          <a:off x="6172200" y="2941819"/>
          <a:ext cx="2209800" cy="1409700"/>
        </p:xfrm>
        <a:graphic>
          <a:graphicData uri="http://schemas.openxmlformats.org/drawingml/2006/table">
            <a:tbl>
              <a:tblPr bandRow="1">
                <a:tableStyleId>{F5AB1C69-6EDB-4FF4-983F-18BD219EF322}</a:tableStyleId>
              </a:tblPr>
              <a:tblGrid>
                <a:gridCol w="22098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Connectivity</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3D Point Coordinates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Cell Fields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Point Fields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nvGraphicFramePr>
        <p:xfrm>
          <a:off x="3505200" y="2941819"/>
          <a:ext cx="2209800" cy="1409700"/>
        </p:xfrm>
        <a:graphic>
          <a:graphicData uri="http://schemas.openxmlformats.org/drawingml/2006/table">
            <a:tbl>
              <a:tblPr bandRow="1">
                <a:tableStyleId>{F5AB1C69-6EDB-4FF4-983F-18BD219EF322}</a:tableStyleId>
              </a:tblPr>
              <a:tblGrid>
                <a:gridCol w="22098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Dimensions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3D Point Coordinates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Cell Fields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Point Fields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849217" y="2941819"/>
          <a:ext cx="2209800" cy="1409700"/>
        </p:xfrm>
        <a:graphic>
          <a:graphicData uri="http://schemas.openxmlformats.org/drawingml/2006/table">
            <a:tbl>
              <a:tblPr bandRow="1">
                <a:tableStyleId>{F5AB1C69-6EDB-4FF4-983F-18BD219EF322}</a:tableStyleId>
              </a:tblPr>
              <a:tblGrid>
                <a:gridCol w="22098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Dimensions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3D Axis Coordinates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Cell Fields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Point Fields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Content Placeholder 2"/>
          <p:cNvSpPr>
            <a:spLocks noGrp="1"/>
          </p:cNvSpPr>
          <p:nvPr>
            <p:ph idx="1"/>
          </p:nvPr>
        </p:nvSpPr>
        <p:spPr>
          <a:xfrm>
            <a:off x="457200" y="1200151"/>
            <a:ext cx="8229600" cy="285750"/>
          </a:xfrm>
        </p:spPr>
        <p:txBody>
          <a:bodyPr>
            <a:normAutofit fontScale="62500" lnSpcReduction="20000"/>
          </a:bodyPr>
          <a:lstStyle/>
          <a:p>
            <a:endParaRPr lang="en-US" dirty="0"/>
          </a:p>
        </p:txBody>
      </p:sp>
      <p:sp>
        <p:nvSpPr>
          <p:cNvPr id="2" name="Title 1"/>
          <p:cNvSpPr>
            <a:spLocks noGrp="1"/>
          </p:cNvSpPr>
          <p:nvPr>
            <p:ph type="title"/>
          </p:nvPr>
        </p:nvSpPr>
        <p:spPr/>
        <p:txBody>
          <a:bodyPr>
            <a:normAutofit/>
          </a:bodyPr>
          <a:lstStyle/>
          <a:p>
            <a:r>
              <a:rPr lang="en-US" dirty="0" smtClean="0"/>
              <a:t>A Traditional Data Set Model </a:t>
            </a:r>
            <a:endParaRPr lang="en-US" dirty="0"/>
          </a:p>
        </p:txBody>
      </p:sp>
      <p:sp>
        <p:nvSpPr>
          <p:cNvPr id="4" name="Rounded Rectangle 3"/>
          <p:cNvSpPr/>
          <p:nvPr/>
        </p:nvSpPr>
        <p:spPr>
          <a:xfrm>
            <a:off x="3581400" y="1485900"/>
            <a:ext cx="2133600" cy="51435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Data Set</a:t>
            </a:r>
            <a:endParaRPr lang="en-US" sz="2000" dirty="0"/>
          </a:p>
        </p:txBody>
      </p:sp>
      <p:sp>
        <p:nvSpPr>
          <p:cNvPr id="6" name="Rounded Rectangle 5"/>
          <p:cNvSpPr/>
          <p:nvPr/>
        </p:nvSpPr>
        <p:spPr>
          <a:xfrm>
            <a:off x="849217" y="2686050"/>
            <a:ext cx="2209800" cy="51435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Rectilinear</a:t>
            </a:r>
            <a:endParaRPr lang="en-US" sz="2000" dirty="0"/>
          </a:p>
        </p:txBody>
      </p:sp>
      <p:sp>
        <p:nvSpPr>
          <p:cNvPr id="7" name="Rounded Rectangle 6"/>
          <p:cNvSpPr/>
          <p:nvPr/>
        </p:nvSpPr>
        <p:spPr>
          <a:xfrm>
            <a:off x="3505200" y="2686050"/>
            <a:ext cx="2209800" cy="51435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Structured</a:t>
            </a:r>
            <a:endParaRPr lang="en-US" sz="2000" dirty="0"/>
          </a:p>
        </p:txBody>
      </p:sp>
      <p:sp>
        <p:nvSpPr>
          <p:cNvPr id="8" name="Rounded Rectangle 7"/>
          <p:cNvSpPr/>
          <p:nvPr/>
        </p:nvSpPr>
        <p:spPr>
          <a:xfrm>
            <a:off x="6172200" y="2686050"/>
            <a:ext cx="2209800" cy="51435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Unstructured</a:t>
            </a:r>
            <a:endParaRPr lang="en-US" sz="2000" dirty="0"/>
          </a:p>
        </p:txBody>
      </p:sp>
      <p:sp>
        <p:nvSpPr>
          <p:cNvPr id="17" name="Right Arrow 16"/>
          <p:cNvSpPr/>
          <p:nvPr/>
        </p:nvSpPr>
        <p:spPr>
          <a:xfrm rot="16200000">
            <a:off x="4331493" y="2145508"/>
            <a:ext cx="592340" cy="416124"/>
          </a:xfrm>
          <a:prstGeom prst="rightArrow">
            <a:avLst>
              <a:gd name="adj1" fmla="val 17781"/>
              <a:gd name="adj2" fmla="val 82546"/>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p>
        </p:txBody>
      </p:sp>
      <p:sp>
        <p:nvSpPr>
          <p:cNvPr id="18" name="Right Arrow 17"/>
          <p:cNvSpPr/>
          <p:nvPr/>
        </p:nvSpPr>
        <p:spPr>
          <a:xfrm rot="13500000">
            <a:off x="5303300" y="2159705"/>
            <a:ext cx="889045" cy="416124"/>
          </a:xfrm>
          <a:prstGeom prst="rightArrow">
            <a:avLst>
              <a:gd name="adj1" fmla="val 17781"/>
              <a:gd name="adj2" fmla="val 82546"/>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p>
        </p:txBody>
      </p:sp>
      <p:sp>
        <p:nvSpPr>
          <p:cNvPr id="14" name="Right Arrow 13"/>
          <p:cNvSpPr/>
          <p:nvPr/>
        </p:nvSpPr>
        <p:spPr>
          <a:xfrm rot="18900000">
            <a:off x="3060678" y="2159706"/>
            <a:ext cx="889045" cy="416124"/>
          </a:xfrm>
          <a:prstGeom prst="rightArrow">
            <a:avLst>
              <a:gd name="adj1" fmla="val 17781"/>
              <a:gd name="adj2" fmla="val 82546"/>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p>
        </p:txBody>
      </p:sp>
    </p:spTree>
    <p:extLst>
      <p:ext uri="{BB962C8B-B14F-4D97-AF65-F5344CB8AC3E}">
        <p14:creationId xmlns:p14="http://schemas.microsoft.com/office/powerpoint/2010/main" val="3705636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p:cNvGraphicFramePr>
            <a:graphicFrameLocks noGrp="1"/>
          </p:cNvGraphicFramePr>
          <p:nvPr/>
        </p:nvGraphicFramePr>
        <p:xfrm>
          <a:off x="6019800" y="2343150"/>
          <a:ext cx="1371600" cy="563880"/>
        </p:xfrm>
        <a:graphic>
          <a:graphicData uri="http://schemas.openxmlformats.org/drawingml/2006/table">
            <a:tbl>
              <a:tblPr bandRow="1">
                <a:tableStyleId>{5C22544A-7EE6-4342-B048-85BDC9FD1C3A}</a:tableStyleId>
              </a:tblPr>
              <a:tblGrid>
                <a:gridCol w="13716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Tree</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36" name="Table 35"/>
          <p:cNvGraphicFramePr>
            <a:graphicFrameLocks noGrp="1"/>
          </p:cNvGraphicFramePr>
          <p:nvPr/>
        </p:nvGraphicFramePr>
        <p:xfrm>
          <a:off x="2971800" y="2343150"/>
          <a:ext cx="1371600" cy="563880"/>
        </p:xfrm>
        <a:graphic>
          <a:graphicData uri="http://schemas.openxmlformats.org/drawingml/2006/table">
            <a:tbl>
              <a:tblPr bandRow="1">
                <a:tableStyleId>{5C22544A-7EE6-4342-B048-85BDC9FD1C3A}</a:tableStyleId>
              </a:tblPr>
              <a:tblGrid>
                <a:gridCol w="13716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Connectivity</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34" name="Table 33"/>
          <p:cNvGraphicFramePr>
            <a:graphicFrameLocks noGrp="1"/>
          </p:cNvGraphicFramePr>
          <p:nvPr/>
        </p:nvGraphicFramePr>
        <p:xfrm>
          <a:off x="4495800" y="2343150"/>
          <a:ext cx="1371600" cy="563880"/>
        </p:xfrm>
        <a:graphic>
          <a:graphicData uri="http://schemas.openxmlformats.org/drawingml/2006/table">
            <a:tbl>
              <a:tblPr bandRow="1">
                <a:tableStyleId>{5C22544A-7EE6-4342-B048-85BDC9FD1C3A}</a:tableStyleId>
              </a:tblPr>
              <a:tblGrid>
                <a:gridCol w="13716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Dimensions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30" name="Table 29"/>
          <p:cNvGraphicFramePr>
            <a:graphicFrameLocks noGrp="1"/>
          </p:cNvGraphicFramePr>
          <p:nvPr/>
        </p:nvGraphicFramePr>
        <p:xfrm>
          <a:off x="5334000" y="3829050"/>
          <a:ext cx="1371600" cy="845820"/>
        </p:xfrm>
        <a:graphic>
          <a:graphicData uri="http://schemas.openxmlformats.org/drawingml/2006/table">
            <a:tbl>
              <a:tblPr bandRow="1">
                <a:tableStyleId>{21E4AEA4-8DFA-4A89-87EB-49C32662AFE0}</a:tableStyleId>
              </a:tblPr>
              <a:tblGrid>
                <a:gridCol w="13716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400" dirty="0" err="1" smtClean="0"/>
                        <a:t>FieldName</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400" dirty="0" smtClean="0"/>
                        <a:t>Component</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9" name="Table 28"/>
          <p:cNvGraphicFramePr>
            <a:graphicFrameLocks noGrp="1"/>
          </p:cNvGraphicFramePr>
          <p:nvPr/>
        </p:nvGraphicFramePr>
        <p:xfrm>
          <a:off x="2590800" y="3943350"/>
          <a:ext cx="1371600" cy="1127760"/>
        </p:xfrm>
        <a:graphic>
          <a:graphicData uri="http://schemas.openxmlformats.org/drawingml/2006/table">
            <a:tbl>
              <a:tblPr bandRow="1">
                <a:tableStyleId>{00A15C55-8517-42AA-B614-E9B94910E393}</a:tableStyleId>
              </a:tblPr>
              <a:tblGrid>
                <a:gridCol w="13716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Name</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Association</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Values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nvGraphicFramePr>
        <p:xfrm>
          <a:off x="228600" y="2057400"/>
          <a:ext cx="1447800" cy="1127760"/>
        </p:xfrm>
        <a:graphic>
          <a:graphicData uri="http://schemas.openxmlformats.org/drawingml/2006/table">
            <a:tbl>
              <a:tblPr bandRow="1">
                <a:tableStyleId>{F5AB1C69-6EDB-4FF4-983F-18BD219EF322}</a:tableStyleId>
              </a:tblPr>
              <a:tblGrid>
                <a:gridCol w="14478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smtClean="0"/>
                        <a:t>Cells[]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Points[]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4320">
                <a:tc>
                  <a:txBody>
                    <a:bodyPr/>
                    <a:lstStyle/>
                    <a:p>
                      <a:r>
                        <a:rPr lang="en-US" sz="1400" dirty="0" smtClean="0"/>
                        <a:t>Fields[]</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Content Placeholder 2"/>
          <p:cNvSpPr>
            <a:spLocks noGrp="1"/>
          </p:cNvSpPr>
          <p:nvPr>
            <p:ph idx="1"/>
          </p:nvPr>
        </p:nvSpPr>
        <p:spPr>
          <a:xfrm>
            <a:off x="457200" y="1200151"/>
            <a:ext cx="8229600" cy="285749"/>
          </a:xfrm>
        </p:spPr>
        <p:txBody>
          <a:bodyPr>
            <a:normAutofit fontScale="62500" lnSpcReduction="20000"/>
          </a:bodyPr>
          <a:lstStyle/>
          <a:p>
            <a:endParaRPr lang="en-US" dirty="0"/>
          </a:p>
        </p:txBody>
      </p:sp>
      <p:sp>
        <p:nvSpPr>
          <p:cNvPr id="2" name="Title 1"/>
          <p:cNvSpPr>
            <a:spLocks noGrp="1"/>
          </p:cNvSpPr>
          <p:nvPr>
            <p:ph type="title"/>
          </p:nvPr>
        </p:nvSpPr>
        <p:spPr/>
        <p:txBody>
          <a:bodyPr/>
          <a:lstStyle/>
          <a:p>
            <a:r>
              <a:rPr lang="en-US" dirty="0" smtClean="0"/>
              <a:t>The VTK-m Data Set Model</a:t>
            </a:r>
            <a:endParaRPr lang="en-US" dirty="0"/>
          </a:p>
        </p:txBody>
      </p:sp>
      <p:sp>
        <p:nvSpPr>
          <p:cNvPr id="4" name="Rounded Rectangle 3"/>
          <p:cNvSpPr/>
          <p:nvPr/>
        </p:nvSpPr>
        <p:spPr>
          <a:xfrm>
            <a:off x="228600" y="1828800"/>
            <a:ext cx="1447800" cy="51435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Data Set</a:t>
            </a:r>
            <a:endParaRPr lang="en-US" sz="2000" dirty="0"/>
          </a:p>
        </p:txBody>
      </p:sp>
      <p:sp>
        <p:nvSpPr>
          <p:cNvPr id="7" name="Rounded Rectangle 6"/>
          <p:cNvSpPr/>
          <p:nvPr/>
        </p:nvSpPr>
        <p:spPr>
          <a:xfrm>
            <a:off x="4572000" y="1143000"/>
            <a:ext cx="1371600" cy="400050"/>
          </a:xfrm>
          <a:prstGeom prst="roundRect">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CellSet</a:t>
            </a:r>
            <a:endParaRPr lang="en-US" sz="2000" dirty="0"/>
          </a:p>
        </p:txBody>
      </p:sp>
      <p:sp>
        <p:nvSpPr>
          <p:cNvPr id="15" name="Rounded Rectangle 14"/>
          <p:cNvSpPr/>
          <p:nvPr/>
        </p:nvSpPr>
        <p:spPr>
          <a:xfrm>
            <a:off x="2971800" y="2228850"/>
            <a:ext cx="1371600" cy="400050"/>
          </a:xfrm>
          <a:prstGeom prst="roundRect">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Explicit</a:t>
            </a:r>
            <a:endParaRPr lang="en-US" sz="2000" dirty="0"/>
          </a:p>
        </p:txBody>
      </p:sp>
      <p:sp>
        <p:nvSpPr>
          <p:cNvPr id="16" name="Rounded Rectangle 15"/>
          <p:cNvSpPr/>
          <p:nvPr/>
        </p:nvSpPr>
        <p:spPr>
          <a:xfrm>
            <a:off x="4495800" y="2228850"/>
            <a:ext cx="1371600" cy="400050"/>
          </a:xfrm>
          <a:prstGeom prst="roundRect">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Structured</a:t>
            </a:r>
            <a:endParaRPr lang="en-US" sz="2000" dirty="0"/>
          </a:p>
        </p:txBody>
      </p:sp>
      <p:cxnSp>
        <p:nvCxnSpPr>
          <p:cNvPr id="17" name="Straight Arrow Connector 16"/>
          <p:cNvCxnSpPr>
            <a:endCxn id="19" idx="1"/>
          </p:cNvCxnSpPr>
          <p:nvPr/>
        </p:nvCxnSpPr>
        <p:spPr>
          <a:xfrm>
            <a:off x="1676400" y="2743200"/>
            <a:ext cx="3657600" cy="1171575"/>
          </a:xfrm>
          <a:prstGeom prst="straightConnector1">
            <a:avLst/>
          </a:prstGeom>
          <a:ln w="3810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334000" y="3714750"/>
            <a:ext cx="1371600" cy="400050"/>
          </a:xfrm>
          <a:prstGeom prst="roundRect">
            <a:avLst/>
          </a:prstGeom>
          <a:solidFill>
            <a:srgbClr val="752F2F"/>
          </a:soli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Coords</a:t>
            </a:r>
            <a:endParaRPr lang="en-US" sz="2000" dirty="0"/>
          </a:p>
        </p:txBody>
      </p:sp>
      <p:sp>
        <p:nvSpPr>
          <p:cNvPr id="25" name="Rounded Rectangle 24"/>
          <p:cNvSpPr/>
          <p:nvPr/>
        </p:nvSpPr>
        <p:spPr>
          <a:xfrm>
            <a:off x="2590800" y="3829050"/>
            <a:ext cx="1371600" cy="400050"/>
          </a:xfrm>
          <a:prstGeom prst="roundRect">
            <a:avLst/>
          </a:prstGeom>
          <a:solidFill>
            <a:srgbClr val="7030A0"/>
          </a:soli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Field</a:t>
            </a:r>
            <a:endParaRPr lang="en-US" sz="2000" dirty="0"/>
          </a:p>
        </p:txBody>
      </p:sp>
      <p:cxnSp>
        <p:nvCxnSpPr>
          <p:cNvPr id="18" name="Straight Arrow Connector 17"/>
          <p:cNvCxnSpPr>
            <a:endCxn id="25" idx="1"/>
          </p:cNvCxnSpPr>
          <p:nvPr/>
        </p:nvCxnSpPr>
        <p:spPr>
          <a:xfrm>
            <a:off x="1676400" y="3028950"/>
            <a:ext cx="914400" cy="1000125"/>
          </a:xfrm>
          <a:prstGeom prst="straightConnector1">
            <a:avLst/>
          </a:prstGeom>
          <a:ln w="3810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1"/>
          </p:cNvCxnSpPr>
          <p:nvPr/>
        </p:nvCxnSpPr>
        <p:spPr>
          <a:xfrm flipV="1">
            <a:off x="1676400" y="1343025"/>
            <a:ext cx="2895600" cy="1114425"/>
          </a:xfrm>
          <a:prstGeom prst="straightConnector1">
            <a:avLst/>
          </a:prstGeom>
          <a:ln w="3810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37" name="Right Arrow 36"/>
          <p:cNvSpPr/>
          <p:nvPr/>
        </p:nvSpPr>
        <p:spPr>
          <a:xfrm rot="18943060">
            <a:off x="4091174" y="1675480"/>
            <a:ext cx="683697" cy="311565"/>
          </a:xfrm>
          <a:prstGeom prst="rightArrow">
            <a:avLst>
              <a:gd name="adj1" fmla="val 17781"/>
              <a:gd name="adj2" fmla="val 82546"/>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p>
        </p:txBody>
      </p:sp>
      <p:sp>
        <p:nvSpPr>
          <p:cNvPr id="39" name="Right Arrow 38"/>
          <p:cNvSpPr/>
          <p:nvPr/>
        </p:nvSpPr>
        <p:spPr>
          <a:xfrm rot="12307017">
            <a:off x="5960845" y="1702916"/>
            <a:ext cx="1503250" cy="312093"/>
          </a:xfrm>
          <a:prstGeom prst="rightArrow">
            <a:avLst>
              <a:gd name="adj1" fmla="val 17781"/>
              <a:gd name="adj2" fmla="val 82546"/>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p>
        </p:txBody>
      </p:sp>
      <p:sp>
        <p:nvSpPr>
          <p:cNvPr id="43" name="Rounded Rectangle 42"/>
          <p:cNvSpPr/>
          <p:nvPr/>
        </p:nvSpPr>
        <p:spPr>
          <a:xfrm>
            <a:off x="6019800" y="2228850"/>
            <a:ext cx="1371600" cy="400050"/>
          </a:xfrm>
          <a:prstGeom prst="roundRect">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QuadTree</a:t>
            </a:r>
            <a:endParaRPr lang="en-US" sz="2000" dirty="0"/>
          </a:p>
        </p:txBody>
      </p:sp>
      <p:graphicFrame>
        <p:nvGraphicFramePr>
          <p:cNvPr id="47" name="Table 46"/>
          <p:cNvGraphicFramePr>
            <a:graphicFrameLocks noGrp="1"/>
          </p:cNvGraphicFramePr>
          <p:nvPr/>
        </p:nvGraphicFramePr>
        <p:xfrm>
          <a:off x="7543800" y="2343150"/>
          <a:ext cx="1371600" cy="563880"/>
        </p:xfrm>
        <a:graphic>
          <a:graphicData uri="http://schemas.openxmlformats.org/drawingml/2006/table">
            <a:tbl>
              <a:tblPr bandRow="1">
                <a:tableStyleId>{5C22544A-7EE6-4342-B048-85BDC9FD1C3A}</a:tableStyleId>
              </a:tblPr>
              <a:tblGrid>
                <a:gridCol w="1371600"/>
              </a:tblGrid>
              <a:tr h="274320">
                <a:tc>
                  <a:txBody>
                    <a:bodyPr/>
                    <a:lstStyle/>
                    <a:p>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r>
                        <a:rPr lang="en-US" sz="1400" dirty="0" err="1" smtClean="0"/>
                        <a:t>CellList</a:t>
                      </a:r>
                      <a:endParaRPr lang="en-US" sz="14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8" name="Rounded Rectangle 47"/>
          <p:cNvSpPr/>
          <p:nvPr/>
        </p:nvSpPr>
        <p:spPr>
          <a:xfrm>
            <a:off x="7543800" y="2228850"/>
            <a:ext cx="1371600" cy="400050"/>
          </a:xfrm>
          <a:prstGeom prst="roundRect">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solidFill>
              <a:schemeClr val="tx1"/>
            </a:solidFill>
          </a:ln>
          <a:effectLst>
            <a:innerShdw blurRad="2921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Subset</a:t>
            </a:r>
            <a:endParaRPr lang="en-US" sz="2000" dirty="0"/>
          </a:p>
        </p:txBody>
      </p:sp>
      <p:sp>
        <p:nvSpPr>
          <p:cNvPr id="26" name="Right Arrow 25"/>
          <p:cNvSpPr/>
          <p:nvPr/>
        </p:nvSpPr>
        <p:spPr>
          <a:xfrm rot="17113721">
            <a:off x="4746796" y="1673018"/>
            <a:ext cx="539414" cy="311565"/>
          </a:xfrm>
          <a:prstGeom prst="rightArrow">
            <a:avLst>
              <a:gd name="adj1" fmla="val 17781"/>
              <a:gd name="adj2" fmla="val 82546"/>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p>
        </p:txBody>
      </p:sp>
      <p:sp>
        <p:nvSpPr>
          <p:cNvPr id="27" name="Right Arrow 26"/>
          <p:cNvSpPr/>
          <p:nvPr/>
        </p:nvSpPr>
        <p:spPr>
          <a:xfrm rot="12880418">
            <a:off x="5464459" y="1718852"/>
            <a:ext cx="841993" cy="311565"/>
          </a:xfrm>
          <a:prstGeom prst="rightArrow">
            <a:avLst>
              <a:gd name="adj1" fmla="val 17781"/>
              <a:gd name="adj2" fmla="val 82546"/>
            </a:avLst>
          </a:prstGeom>
          <a:gradFill flip="none" rotWithShape="1">
            <a:gsLst>
              <a:gs pos="0">
                <a:srgbClr val="6572D5">
                  <a:shade val="30000"/>
                  <a:satMod val="115000"/>
                </a:srgbClr>
              </a:gs>
              <a:gs pos="50000">
                <a:srgbClr val="6572D5">
                  <a:shade val="67500"/>
                  <a:satMod val="115000"/>
                </a:srgbClr>
              </a:gs>
              <a:gs pos="100000">
                <a:srgbClr val="6572D5">
                  <a:shade val="100000"/>
                  <a:satMod val="115000"/>
                </a:srgbClr>
              </a:gs>
            </a:gsLst>
            <a:path path="circle">
              <a:fillToRect l="100000" t="100000"/>
            </a:path>
            <a:tileRect r="-100000" b="-100000"/>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p>
        </p:txBody>
      </p:sp>
    </p:spTree>
    <p:extLst>
      <p:ext uri="{BB962C8B-B14F-4D97-AF65-F5344CB8AC3E}">
        <p14:creationId xmlns:p14="http://schemas.microsoft.com/office/powerpoint/2010/main" val="2689049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81600" y="977184"/>
            <a:ext cx="2248114"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Execution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p:txBody>
      </p:sp>
      <p:sp>
        <p:nvSpPr>
          <p:cNvPr id="3" name="Rounded Rectangle 2"/>
          <p:cNvSpPr/>
          <p:nvPr/>
        </p:nvSpPr>
        <p:spPr bwMode="auto">
          <a:xfrm>
            <a:off x="2552914" y="977184"/>
            <a:ext cx="2247686"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Control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p:txBody>
      </p:sp>
      <p:sp>
        <p:nvSpPr>
          <p:cNvPr id="10" name="Title 9"/>
          <p:cNvSpPr>
            <a:spLocks noGrp="1"/>
          </p:cNvSpPr>
          <p:nvPr>
            <p:ph type="title"/>
          </p:nvPr>
        </p:nvSpPr>
        <p:spPr/>
        <p:txBody>
          <a:bodyPr/>
          <a:lstStyle/>
          <a:p>
            <a:r>
              <a:rPr lang="en-US" dirty="0" smtClean="0"/>
              <a:t>VTK-m Framework</a:t>
            </a:r>
            <a:endParaRPr lang="en-US" dirty="0"/>
          </a:p>
        </p:txBody>
      </p:sp>
      <p:sp>
        <p:nvSpPr>
          <p:cNvPr id="18" name="TextBox 17"/>
          <p:cNvSpPr txBox="1"/>
          <p:nvPr/>
        </p:nvSpPr>
        <p:spPr>
          <a:xfrm>
            <a:off x="2913152" y="4463334"/>
            <a:ext cx="1527213"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::cont</a:t>
            </a:r>
            <a:endParaRPr lang="en-US" sz="2400" dirty="0">
              <a:latin typeface="Calibri"/>
              <a:cs typeface="Calibri"/>
            </a:endParaRPr>
          </a:p>
        </p:txBody>
      </p:sp>
      <p:sp>
        <p:nvSpPr>
          <p:cNvPr id="19" name="TextBox 18"/>
          <p:cNvSpPr txBox="1"/>
          <p:nvPr/>
        </p:nvSpPr>
        <p:spPr>
          <a:xfrm>
            <a:off x="5538525" y="4463334"/>
            <a:ext cx="1534266"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::exec</a:t>
            </a:r>
            <a:endParaRPr lang="en-US" sz="2400" dirty="0">
              <a:latin typeface="Calibri"/>
              <a:cs typeface="Calibri"/>
            </a:endParaRPr>
          </a:p>
        </p:txBody>
      </p:sp>
    </p:spTree>
    <p:extLst>
      <p:ext uri="{BB962C8B-B14F-4D97-AF65-F5344CB8AC3E}">
        <p14:creationId xmlns:p14="http://schemas.microsoft.com/office/powerpoint/2010/main" val="294063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81600" y="977184"/>
            <a:ext cx="2248114"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Execution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p:txBody>
      </p:sp>
      <p:sp>
        <p:nvSpPr>
          <p:cNvPr id="3" name="Rounded Rectangle 2"/>
          <p:cNvSpPr/>
          <p:nvPr/>
        </p:nvSpPr>
        <p:spPr bwMode="auto">
          <a:xfrm>
            <a:off x="2552914" y="977184"/>
            <a:ext cx="2247686"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Control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Grid Topology</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Array Handle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Invoke</a:t>
            </a:r>
          </a:p>
        </p:txBody>
      </p:sp>
      <p:grpSp>
        <p:nvGrpSpPr>
          <p:cNvPr id="14" name="Group 13"/>
          <p:cNvGrpSpPr/>
          <p:nvPr/>
        </p:nvGrpSpPr>
        <p:grpSpPr>
          <a:xfrm>
            <a:off x="419314" y="862884"/>
            <a:ext cx="2133600" cy="1028700"/>
            <a:chOff x="0" y="990600"/>
            <a:chExt cx="2133600" cy="1371600"/>
          </a:xfrm>
        </p:grpSpPr>
        <p:pic>
          <p:nvPicPr>
            <p:cNvPr id="5" name="Picture 4" descr="Capture.png"/>
            <p:cNvPicPr>
              <a:picLocks noChangeAspect="1"/>
            </p:cNvPicPr>
            <p:nvPr/>
          </p:nvPicPr>
          <p:blipFill>
            <a:blip r:embed="rId3"/>
            <a:stretch>
              <a:fillRect/>
            </a:stretch>
          </p:blipFill>
          <p:spPr>
            <a:xfrm>
              <a:off x="0" y="990600"/>
              <a:ext cx="1667510" cy="1371600"/>
            </a:xfrm>
            <a:prstGeom prst="rect">
              <a:avLst/>
            </a:prstGeom>
          </p:spPr>
        </p:pic>
        <p:cxnSp>
          <p:nvCxnSpPr>
            <p:cNvPr id="9" name="Straight Arrow Connector 8"/>
            <p:cNvCxnSpPr/>
            <p:nvPr/>
          </p:nvCxnSpPr>
          <p:spPr bwMode="auto">
            <a:xfrm>
              <a:off x="1524000" y="1676400"/>
              <a:ext cx="60960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sp>
        <p:nvSpPr>
          <p:cNvPr id="10" name="Title 9"/>
          <p:cNvSpPr>
            <a:spLocks noGrp="1"/>
          </p:cNvSpPr>
          <p:nvPr>
            <p:ph type="title"/>
          </p:nvPr>
        </p:nvSpPr>
        <p:spPr/>
        <p:txBody>
          <a:bodyPr/>
          <a:lstStyle/>
          <a:p>
            <a:r>
              <a:rPr lang="en-US" dirty="0" smtClean="0"/>
              <a:t>VTK-m Framework</a:t>
            </a:r>
            <a:endParaRPr lang="en-US" dirty="0"/>
          </a:p>
        </p:txBody>
      </p:sp>
      <p:sp>
        <p:nvSpPr>
          <p:cNvPr id="8" name="TextBox 7"/>
          <p:cNvSpPr txBox="1"/>
          <p:nvPr/>
        </p:nvSpPr>
        <p:spPr>
          <a:xfrm>
            <a:off x="2913152" y="4463334"/>
            <a:ext cx="1527213"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::cont</a:t>
            </a:r>
            <a:endParaRPr lang="en-US" sz="2400" dirty="0">
              <a:latin typeface="Calibri"/>
              <a:cs typeface="Calibri"/>
            </a:endParaRPr>
          </a:p>
        </p:txBody>
      </p:sp>
      <p:sp>
        <p:nvSpPr>
          <p:cNvPr id="18" name="TextBox 17"/>
          <p:cNvSpPr txBox="1"/>
          <p:nvPr/>
        </p:nvSpPr>
        <p:spPr>
          <a:xfrm>
            <a:off x="5538525" y="4463334"/>
            <a:ext cx="1534266"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::exec</a:t>
            </a:r>
            <a:endParaRPr lang="en-US" sz="2400" dirty="0">
              <a:latin typeface="Calibri"/>
              <a:cs typeface="Calibri"/>
            </a:endParaRPr>
          </a:p>
        </p:txBody>
      </p:sp>
    </p:spTree>
    <p:extLst>
      <p:ext uri="{BB962C8B-B14F-4D97-AF65-F5344CB8AC3E}">
        <p14:creationId xmlns:p14="http://schemas.microsoft.com/office/powerpoint/2010/main" val="1075447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81600" y="977184"/>
            <a:ext cx="2248114"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Execution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a:p>
            <a:pPr marL="0" marR="0" indent="0" algn="r"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Cell Operations</a:t>
            </a:r>
          </a:p>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Field</a:t>
            </a:r>
            <a:r>
              <a:rPr kumimoji="0" lang="en-US" sz="1600" b="0" i="0" u="none" strike="noStrike" cap="none" normalizeH="0" dirty="0" smtClean="0">
                <a:ln>
                  <a:noFill/>
                </a:ln>
                <a:solidFill>
                  <a:schemeClr val="tx1"/>
                </a:solidFill>
                <a:effectLst/>
                <a:latin typeface="Calibri"/>
                <a:cs typeface="Calibri"/>
              </a:rPr>
              <a:t> Operations</a:t>
            </a:r>
          </a:p>
          <a:p>
            <a:pPr marL="0" marR="0" indent="0" algn="r"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Basic Math</a:t>
            </a:r>
          </a:p>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Make Cells</a:t>
            </a:r>
            <a:endParaRPr kumimoji="0" lang="en-US" sz="1600" b="0" i="0" u="none" strike="noStrike" cap="none" normalizeH="0" baseline="0" dirty="0">
              <a:ln>
                <a:noFill/>
              </a:ln>
              <a:solidFill>
                <a:schemeClr val="tx1"/>
              </a:solidFill>
              <a:effectLst/>
              <a:latin typeface="Calibri"/>
              <a:cs typeface="Calibri"/>
            </a:endParaRPr>
          </a:p>
        </p:txBody>
      </p:sp>
      <p:sp>
        <p:nvSpPr>
          <p:cNvPr id="3" name="Rounded Rectangle 2"/>
          <p:cNvSpPr/>
          <p:nvPr/>
        </p:nvSpPr>
        <p:spPr bwMode="auto">
          <a:xfrm>
            <a:off x="2552914" y="977184"/>
            <a:ext cx="2247686"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Control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Grid Topology</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Array Handle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Invoke</a:t>
            </a:r>
          </a:p>
        </p:txBody>
      </p:sp>
      <p:sp>
        <p:nvSpPr>
          <p:cNvPr id="7" name="Rectangle 6"/>
          <p:cNvSpPr/>
          <p:nvPr/>
        </p:nvSpPr>
        <p:spPr bwMode="auto">
          <a:xfrm>
            <a:off x="8115514" y="1863009"/>
            <a:ext cx="533400" cy="1657350"/>
          </a:xfrm>
          <a:prstGeom prst="rect">
            <a:avLst/>
          </a:prstGeom>
          <a:solidFill>
            <a:schemeClr val="accent1"/>
          </a:solidFill>
          <a:ln w="12700" cap="flat" cmpd="sng" algn="ctr">
            <a:solidFill>
              <a:schemeClr val="accent1">
                <a:lumMod val="50000"/>
              </a:schemeClr>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Worklet</a:t>
            </a:r>
            <a:endParaRPr kumimoji="0" lang="en-US" sz="2400" b="0" i="0" u="none" strike="noStrike" cap="none" normalizeH="0" baseline="0" dirty="0">
              <a:ln>
                <a:noFill/>
              </a:ln>
              <a:solidFill>
                <a:schemeClr val="tx1"/>
              </a:solidFill>
              <a:effectLst/>
              <a:latin typeface="Calibri"/>
              <a:cs typeface="Calibri"/>
            </a:endParaRPr>
          </a:p>
        </p:txBody>
      </p:sp>
      <p:grpSp>
        <p:nvGrpSpPr>
          <p:cNvPr id="14" name="Group 13"/>
          <p:cNvGrpSpPr/>
          <p:nvPr/>
        </p:nvGrpSpPr>
        <p:grpSpPr>
          <a:xfrm>
            <a:off x="419314" y="862884"/>
            <a:ext cx="2133600" cy="1028700"/>
            <a:chOff x="0" y="990600"/>
            <a:chExt cx="2133600" cy="1371600"/>
          </a:xfrm>
        </p:grpSpPr>
        <p:pic>
          <p:nvPicPr>
            <p:cNvPr id="5" name="Picture 4" descr="Capture.png"/>
            <p:cNvPicPr>
              <a:picLocks noChangeAspect="1"/>
            </p:cNvPicPr>
            <p:nvPr/>
          </p:nvPicPr>
          <p:blipFill>
            <a:blip r:embed="rId3"/>
            <a:stretch>
              <a:fillRect/>
            </a:stretch>
          </p:blipFill>
          <p:spPr>
            <a:xfrm>
              <a:off x="0" y="990600"/>
              <a:ext cx="1667510" cy="1371600"/>
            </a:xfrm>
            <a:prstGeom prst="rect">
              <a:avLst/>
            </a:prstGeom>
          </p:spPr>
        </p:pic>
        <p:cxnSp>
          <p:nvCxnSpPr>
            <p:cNvPr id="9" name="Straight Arrow Connector 8"/>
            <p:cNvCxnSpPr/>
            <p:nvPr/>
          </p:nvCxnSpPr>
          <p:spPr bwMode="auto">
            <a:xfrm>
              <a:off x="1524000" y="1676400"/>
              <a:ext cx="60960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cxnSp>
        <p:nvCxnSpPr>
          <p:cNvPr id="16" name="Elbow Connector 15"/>
          <p:cNvCxnSpPr>
            <a:endCxn id="7" idx="0"/>
          </p:cNvCxnSpPr>
          <p:nvPr/>
        </p:nvCxnSpPr>
        <p:spPr bwMode="auto">
          <a:xfrm>
            <a:off x="7429714" y="1377234"/>
            <a:ext cx="952500" cy="485775"/>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23" name="Elbow Connector 22"/>
          <p:cNvCxnSpPr>
            <a:stCxn id="7" idx="2"/>
          </p:cNvCxnSpPr>
          <p:nvPr/>
        </p:nvCxnSpPr>
        <p:spPr bwMode="auto">
          <a:xfrm rot="5400000">
            <a:off x="7663077" y="3286997"/>
            <a:ext cx="485775" cy="952500"/>
          </a:xfrm>
          <a:prstGeom prst="bentConnector2">
            <a:avLst/>
          </a:prstGeom>
          <a:solidFill>
            <a:schemeClr val="accent1"/>
          </a:solidFill>
          <a:ln w="12700" cap="flat" cmpd="sng" algn="ctr">
            <a:solidFill>
              <a:schemeClr val="tx1"/>
            </a:solidFill>
            <a:prstDash val="solid"/>
            <a:round/>
            <a:headEnd type="none" w="med" len="med"/>
            <a:tailEnd type="arrow"/>
          </a:ln>
          <a:effectLst/>
        </p:spPr>
      </p:cxnSp>
      <p:sp>
        <p:nvSpPr>
          <p:cNvPr id="10" name="Title 9"/>
          <p:cNvSpPr>
            <a:spLocks noGrp="1"/>
          </p:cNvSpPr>
          <p:nvPr>
            <p:ph type="title"/>
          </p:nvPr>
        </p:nvSpPr>
        <p:spPr/>
        <p:txBody>
          <a:bodyPr/>
          <a:lstStyle/>
          <a:p>
            <a:r>
              <a:rPr lang="en-US" dirty="0" smtClean="0"/>
              <a:t>VTK-m Framework</a:t>
            </a:r>
            <a:endParaRPr lang="en-US" dirty="0"/>
          </a:p>
        </p:txBody>
      </p:sp>
      <p:pic>
        <p:nvPicPr>
          <p:cNvPr id="17" name="Picture 16" descr="Capture.png"/>
          <p:cNvPicPr>
            <a:picLocks noChangeAspect="1"/>
          </p:cNvPicPr>
          <p:nvPr/>
        </p:nvPicPr>
        <p:blipFill>
          <a:blip r:embed="rId4"/>
          <a:stretch>
            <a:fillRect/>
          </a:stretch>
        </p:blipFill>
        <p:spPr>
          <a:xfrm>
            <a:off x="7429715" y="1152259"/>
            <a:ext cx="292467" cy="226314"/>
          </a:xfrm>
          <a:prstGeom prst="rect">
            <a:avLst/>
          </a:prstGeom>
        </p:spPr>
      </p:pic>
      <p:sp>
        <p:nvSpPr>
          <p:cNvPr id="8" name="TextBox 7"/>
          <p:cNvSpPr txBox="1"/>
          <p:nvPr/>
        </p:nvSpPr>
        <p:spPr>
          <a:xfrm>
            <a:off x="2913152" y="4463334"/>
            <a:ext cx="1527213"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::cont</a:t>
            </a:r>
            <a:endParaRPr lang="en-US" sz="2400" dirty="0">
              <a:latin typeface="Calibri"/>
              <a:cs typeface="Calibri"/>
            </a:endParaRPr>
          </a:p>
        </p:txBody>
      </p:sp>
      <p:sp>
        <p:nvSpPr>
          <p:cNvPr id="18" name="TextBox 17"/>
          <p:cNvSpPr txBox="1"/>
          <p:nvPr/>
        </p:nvSpPr>
        <p:spPr>
          <a:xfrm>
            <a:off x="5538525" y="4463334"/>
            <a:ext cx="1534266"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::exec</a:t>
            </a:r>
            <a:endParaRPr lang="en-US" sz="2400" dirty="0">
              <a:latin typeface="Calibri"/>
              <a:cs typeface="Calibri"/>
            </a:endParaRPr>
          </a:p>
        </p:txBody>
      </p:sp>
    </p:spTree>
    <p:extLst>
      <p:ext uri="{BB962C8B-B14F-4D97-AF65-F5344CB8AC3E}">
        <p14:creationId xmlns:p14="http://schemas.microsoft.com/office/powerpoint/2010/main" val="3456687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81600" y="977184"/>
            <a:ext cx="2248114"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Execution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a:p>
            <a:pPr marL="0" marR="0" indent="0" algn="r"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Cell Operations</a:t>
            </a:r>
          </a:p>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Field</a:t>
            </a:r>
            <a:r>
              <a:rPr kumimoji="0" lang="en-US" sz="1600" b="0" i="0" u="none" strike="noStrike" cap="none" normalizeH="0" dirty="0" smtClean="0">
                <a:ln>
                  <a:noFill/>
                </a:ln>
                <a:solidFill>
                  <a:schemeClr val="tx1"/>
                </a:solidFill>
                <a:effectLst/>
                <a:latin typeface="Calibri"/>
                <a:cs typeface="Calibri"/>
              </a:rPr>
              <a:t> Operations</a:t>
            </a:r>
          </a:p>
          <a:p>
            <a:pPr marL="0" marR="0" indent="0" algn="r"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Basic Math</a:t>
            </a:r>
          </a:p>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Make Cells</a:t>
            </a:r>
            <a:endParaRPr kumimoji="0" lang="en-US" sz="1600" b="0" i="0" u="none" strike="noStrike" cap="none" normalizeH="0" baseline="0" dirty="0">
              <a:ln>
                <a:noFill/>
              </a:ln>
              <a:solidFill>
                <a:schemeClr val="tx1"/>
              </a:solidFill>
              <a:effectLst/>
              <a:latin typeface="Calibri"/>
              <a:cs typeface="Calibri"/>
            </a:endParaRPr>
          </a:p>
        </p:txBody>
      </p:sp>
      <p:sp>
        <p:nvSpPr>
          <p:cNvPr id="3" name="Rounded Rectangle 2"/>
          <p:cNvSpPr/>
          <p:nvPr/>
        </p:nvSpPr>
        <p:spPr bwMode="auto">
          <a:xfrm>
            <a:off x="2552914" y="977184"/>
            <a:ext cx="2247686"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Control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Grid Topology</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Array Handle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Invoke</a:t>
            </a:r>
          </a:p>
        </p:txBody>
      </p:sp>
      <p:sp>
        <p:nvSpPr>
          <p:cNvPr id="7" name="Rectangle 6"/>
          <p:cNvSpPr/>
          <p:nvPr/>
        </p:nvSpPr>
        <p:spPr bwMode="auto">
          <a:xfrm>
            <a:off x="8115514" y="1863009"/>
            <a:ext cx="533400" cy="1657350"/>
          </a:xfrm>
          <a:prstGeom prst="rect">
            <a:avLst/>
          </a:prstGeom>
          <a:solidFill>
            <a:schemeClr val="accent1"/>
          </a:solidFill>
          <a:ln w="12700" cap="flat" cmpd="sng" algn="ctr">
            <a:solidFill>
              <a:schemeClr val="accent1">
                <a:lumMod val="50000"/>
              </a:schemeClr>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Worklet</a:t>
            </a:r>
            <a:endParaRPr kumimoji="0" lang="en-US" sz="2400" b="0" i="0" u="none" strike="noStrike" cap="none" normalizeH="0" baseline="0" dirty="0">
              <a:ln>
                <a:noFill/>
              </a:ln>
              <a:solidFill>
                <a:schemeClr val="tx1"/>
              </a:solidFill>
              <a:effectLst/>
              <a:latin typeface="Calibri"/>
              <a:cs typeface="Calibri"/>
            </a:endParaRPr>
          </a:p>
        </p:txBody>
      </p:sp>
      <p:grpSp>
        <p:nvGrpSpPr>
          <p:cNvPr id="14" name="Group 13"/>
          <p:cNvGrpSpPr/>
          <p:nvPr/>
        </p:nvGrpSpPr>
        <p:grpSpPr>
          <a:xfrm>
            <a:off x="419314" y="862884"/>
            <a:ext cx="2133600" cy="1028700"/>
            <a:chOff x="0" y="990600"/>
            <a:chExt cx="2133600" cy="1371600"/>
          </a:xfrm>
        </p:grpSpPr>
        <p:pic>
          <p:nvPicPr>
            <p:cNvPr id="5" name="Picture 4" descr="Capture.png"/>
            <p:cNvPicPr>
              <a:picLocks noChangeAspect="1"/>
            </p:cNvPicPr>
            <p:nvPr/>
          </p:nvPicPr>
          <p:blipFill>
            <a:blip r:embed="rId3"/>
            <a:stretch>
              <a:fillRect/>
            </a:stretch>
          </p:blipFill>
          <p:spPr>
            <a:xfrm>
              <a:off x="0" y="990600"/>
              <a:ext cx="1667510" cy="1371600"/>
            </a:xfrm>
            <a:prstGeom prst="rect">
              <a:avLst/>
            </a:prstGeom>
          </p:spPr>
        </p:pic>
        <p:cxnSp>
          <p:nvCxnSpPr>
            <p:cNvPr id="9" name="Straight Arrow Connector 8"/>
            <p:cNvCxnSpPr/>
            <p:nvPr/>
          </p:nvCxnSpPr>
          <p:spPr bwMode="auto">
            <a:xfrm>
              <a:off x="1524000" y="1676400"/>
              <a:ext cx="60960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grpSp>
        <p:nvGrpSpPr>
          <p:cNvPr id="13" name="Group 12"/>
          <p:cNvGrpSpPr/>
          <p:nvPr/>
        </p:nvGrpSpPr>
        <p:grpSpPr>
          <a:xfrm>
            <a:off x="419314" y="3491784"/>
            <a:ext cx="2133600" cy="1028700"/>
            <a:chOff x="0" y="4495800"/>
            <a:chExt cx="2133600" cy="1371600"/>
          </a:xfrm>
        </p:grpSpPr>
        <p:pic>
          <p:nvPicPr>
            <p:cNvPr id="6" name="Picture 5" descr="Clip.png"/>
            <p:cNvPicPr>
              <a:picLocks noChangeAspect="1"/>
            </p:cNvPicPr>
            <p:nvPr/>
          </p:nvPicPr>
          <p:blipFill>
            <a:blip r:embed="rId4"/>
            <a:stretch>
              <a:fillRect/>
            </a:stretch>
          </p:blipFill>
          <p:spPr>
            <a:xfrm>
              <a:off x="0" y="4495800"/>
              <a:ext cx="1731645" cy="1371600"/>
            </a:xfrm>
            <a:prstGeom prst="rect">
              <a:avLst/>
            </a:prstGeom>
          </p:spPr>
        </p:pic>
        <p:cxnSp>
          <p:nvCxnSpPr>
            <p:cNvPr id="12" name="Straight Arrow Connector 11"/>
            <p:cNvCxnSpPr/>
            <p:nvPr/>
          </p:nvCxnSpPr>
          <p:spPr bwMode="auto">
            <a:xfrm flipH="1">
              <a:off x="1524000" y="5181600"/>
              <a:ext cx="60960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cxnSp>
        <p:nvCxnSpPr>
          <p:cNvPr id="16" name="Elbow Connector 15"/>
          <p:cNvCxnSpPr>
            <a:endCxn id="7" idx="0"/>
          </p:cNvCxnSpPr>
          <p:nvPr/>
        </p:nvCxnSpPr>
        <p:spPr bwMode="auto">
          <a:xfrm>
            <a:off x="7429714" y="1377234"/>
            <a:ext cx="952500" cy="485775"/>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23" name="Elbow Connector 22"/>
          <p:cNvCxnSpPr>
            <a:stCxn id="7" idx="2"/>
          </p:cNvCxnSpPr>
          <p:nvPr/>
        </p:nvCxnSpPr>
        <p:spPr bwMode="auto">
          <a:xfrm rot="5400000">
            <a:off x="7663077" y="3286997"/>
            <a:ext cx="485775" cy="952500"/>
          </a:xfrm>
          <a:prstGeom prst="bentConnector2">
            <a:avLst/>
          </a:prstGeom>
          <a:solidFill>
            <a:schemeClr val="accent1"/>
          </a:solidFill>
          <a:ln w="12700" cap="flat" cmpd="sng" algn="ctr">
            <a:solidFill>
              <a:schemeClr val="tx1"/>
            </a:solidFill>
            <a:prstDash val="solid"/>
            <a:round/>
            <a:headEnd type="none" w="med" len="med"/>
            <a:tailEnd type="arrow"/>
          </a:ln>
          <a:effectLst/>
        </p:spPr>
      </p:cxnSp>
      <p:sp>
        <p:nvSpPr>
          <p:cNvPr id="10" name="Title 9"/>
          <p:cNvSpPr>
            <a:spLocks noGrp="1"/>
          </p:cNvSpPr>
          <p:nvPr>
            <p:ph type="title"/>
          </p:nvPr>
        </p:nvSpPr>
        <p:spPr/>
        <p:txBody>
          <a:bodyPr/>
          <a:lstStyle/>
          <a:p>
            <a:r>
              <a:rPr lang="en-US" dirty="0" smtClean="0"/>
              <a:t>VTK-m Framework</a:t>
            </a:r>
            <a:endParaRPr lang="en-US" dirty="0"/>
          </a:p>
        </p:txBody>
      </p:sp>
      <p:pic>
        <p:nvPicPr>
          <p:cNvPr id="17" name="Picture 16" descr="Capture.png"/>
          <p:cNvPicPr>
            <a:picLocks noChangeAspect="1"/>
          </p:cNvPicPr>
          <p:nvPr/>
        </p:nvPicPr>
        <p:blipFill>
          <a:blip r:embed="rId5"/>
          <a:stretch>
            <a:fillRect/>
          </a:stretch>
        </p:blipFill>
        <p:spPr>
          <a:xfrm>
            <a:off x="7429715" y="1152259"/>
            <a:ext cx="292467" cy="226314"/>
          </a:xfrm>
          <a:prstGeom prst="rect">
            <a:avLst/>
          </a:prstGeom>
        </p:spPr>
      </p:pic>
      <p:sp>
        <p:nvSpPr>
          <p:cNvPr id="8" name="TextBox 7"/>
          <p:cNvSpPr txBox="1"/>
          <p:nvPr/>
        </p:nvSpPr>
        <p:spPr>
          <a:xfrm>
            <a:off x="2913152" y="4463334"/>
            <a:ext cx="1527213"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::cont</a:t>
            </a:r>
            <a:endParaRPr lang="en-US" sz="2400" dirty="0">
              <a:latin typeface="Calibri"/>
              <a:cs typeface="Calibri"/>
            </a:endParaRPr>
          </a:p>
        </p:txBody>
      </p:sp>
      <p:sp>
        <p:nvSpPr>
          <p:cNvPr id="18" name="TextBox 17"/>
          <p:cNvSpPr txBox="1"/>
          <p:nvPr/>
        </p:nvSpPr>
        <p:spPr>
          <a:xfrm>
            <a:off x="5538525" y="4463334"/>
            <a:ext cx="1534266"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::exec</a:t>
            </a:r>
            <a:endParaRPr lang="en-US" sz="2400" dirty="0">
              <a:latin typeface="Calibri"/>
              <a:cs typeface="Calibri"/>
            </a:endParaRPr>
          </a:p>
        </p:txBody>
      </p:sp>
    </p:spTree>
    <p:extLst>
      <p:ext uri="{BB962C8B-B14F-4D97-AF65-F5344CB8AC3E}">
        <p14:creationId xmlns:p14="http://schemas.microsoft.com/office/powerpoint/2010/main" val="108821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81600" y="977184"/>
            <a:ext cx="2248114"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Execution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a:p>
            <a:pPr marL="0" marR="0" indent="0" algn="r"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Cell Operations</a:t>
            </a:r>
          </a:p>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Field</a:t>
            </a:r>
            <a:r>
              <a:rPr kumimoji="0" lang="en-US" sz="1600" b="0" i="0" u="none" strike="noStrike" cap="none" normalizeH="0" dirty="0" smtClean="0">
                <a:ln>
                  <a:noFill/>
                </a:ln>
                <a:solidFill>
                  <a:schemeClr val="tx1"/>
                </a:solidFill>
                <a:effectLst/>
                <a:latin typeface="Calibri"/>
                <a:cs typeface="Calibri"/>
              </a:rPr>
              <a:t> Operations</a:t>
            </a:r>
          </a:p>
          <a:p>
            <a:pPr marL="0" marR="0" indent="0" algn="r"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Basic Math</a:t>
            </a:r>
          </a:p>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Make Cells</a:t>
            </a:r>
            <a:endParaRPr kumimoji="0" lang="en-US" sz="1600" b="0" i="0" u="none" strike="noStrike" cap="none" normalizeH="0" baseline="0" dirty="0">
              <a:ln>
                <a:noFill/>
              </a:ln>
              <a:solidFill>
                <a:schemeClr val="tx1"/>
              </a:solidFill>
              <a:effectLst/>
              <a:latin typeface="Calibri"/>
              <a:cs typeface="Calibri"/>
            </a:endParaRPr>
          </a:p>
        </p:txBody>
      </p:sp>
      <p:sp>
        <p:nvSpPr>
          <p:cNvPr id="3" name="Rounded Rectangle 2"/>
          <p:cNvSpPr/>
          <p:nvPr/>
        </p:nvSpPr>
        <p:spPr bwMode="auto">
          <a:xfrm>
            <a:off x="2552914" y="977184"/>
            <a:ext cx="2247686" cy="3486150"/>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Control Environment</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a:cs typeface="Calibri"/>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Grid Topology</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Calibri"/>
                <a:cs typeface="Calibri"/>
              </a:rPr>
              <a:t>Array Handle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Invoke</a:t>
            </a:r>
          </a:p>
        </p:txBody>
      </p:sp>
      <p:sp>
        <p:nvSpPr>
          <p:cNvPr id="2" name="Rounded Rectangle 1"/>
          <p:cNvSpPr/>
          <p:nvPr/>
        </p:nvSpPr>
        <p:spPr bwMode="auto">
          <a:xfrm>
            <a:off x="4324564" y="1777284"/>
            <a:ext cx="1333500" cy="1885950"/>
          </a:xfrm>
          <a:prstGeom prst="roundRect">
            <a:avLst/>
          </a:prstGeom>
          <a:solidFill>
            <a:srgbClr val="008040"/>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alibri"/>
                <a:cs typeface="Calibri"/>
              </a:rPr>
              <a:t>Device Adapter</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Calibri"/>
                <a:cs typeface="Calibri"/>
              </a:rPr>
              <a:t>Allocate</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Calibri"/>
                <a:cs typeface="Calibri"/>
              </a:rPr>
              <a:t>Transfer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a:cs typeface="Calibri"/>
              </a:rPr>
              <a:t>Schedule</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Calibri"/>
                <a:cs typeface="Calibri"/>
              </a:rPr>
              <a:t>Sort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a:cs typeface="Calibri"/>
              </a:rPr>
              <a:t>…</a:t>
            </a:r>
            <a:endParaRPr kumimoji="0" lang="en-US" sz="1600" b="0" i="0" u="none" strike="noStrike" cap="none" normalizeH="0" baseline="0" dirty="0">
              <a:ln>
                <a:noFill/>
              </a:ln>
              <a:solidFill>
                <a:schemeClr val="bg1"/>
              </a:solidFill>
              <a:effectLst/>
              <a:latin typeface="Calibri"/>
              <a:cs typeface="Calibri"/>
            </a:endParaRPr>
          </a:p>
        </p:txBody>
      </p:sp>
      <p:sp>
        <p:nvSpPr>
          <p:cNvPr id="7" name="Rectangle 6"/>
          <p:cNvSpPr/>
          <p:nvPr/>
        </p:nvSpPr>
        <p:spPr bwMode="auto">
          <a:xfrm>
            <a:off x="8115514" y="1863009"/>
            <a:ext cx="533400" cy="1657350"/>
          </a:xfrm>
          <a:prstGeom prst="rect">
            <a:avLst/>
          </a:prstGeom>
          <a:solidFill>
            <a:schemeClr val="accent1"/>
          </a:solidFill>
          <a:ln w="12700" cap="flat" cmpd="sng" algn="ctr">
            <a:solidFill>
              <a:schemeClr val="accent1">
                <a:lumMod val="50000"/>
              </a:schemeClr>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Worklet</a:t>
            </a:r>
            <a:endParaRPr kumimoji="0" lang="en-US" sz="2400" b="0" i="0" u="none" strike="noStrike" cap="none" normalizeH="0" baseline="0" dirty="0">
              <a:ln>
                <a:noFill/>
              </a:ln>
              <a:solidFill>
                <a:schemeClr val="tx1"/>
              </a:solidFill>
              <a:effectLst/>
              <a:latin typeface="Calibri"/>
              <a:cs typeface="Calibri"/>
            </a:endParaRPr>
          </a:p>
        </p:txBody>
      </p:sp>
      <p:grpSp>
        <p:nvGrpSpPr>
          <p:cNvPr id="14" name="Group 13"/>
          <p:cNvGrpSpPr/>
          <p:nvPr/>
        </p:nvGrpSpPr>
        <p:grpSpPr>
          <a:xfrm>
            <a:off x="419314" y="862884"/>
            <a:ext cx="2133600" cy="1028700"/>
            <a:chOff x="0" y="990600"/>
            <a:chExt cx="2133600" cy="1371600"/>
          </a:xfrm>
        </p:grpSpPr>
        <p:pic>
          <p:nvPicPr>
            <p:cNvPr id="5" name="Picture 4" descr="Capture.png"/>
            <p:cNvPicPr>
              <a:picLocks noChangeAspect="1"/>
            </p:cNvPicPr>
            <p:nvPr/>
          </p:nvPicPr>
          <p:blipFill>
            <a:blip r:embed="rId3"/>
            <a:stretch>
              <a:fillRect/>
            </a:stretch>
          </p:blipFill>
          <p:spPr>
            <a:xfrm>
              <a:off x="0" y="990600"/>
              <a:ext cx="1667510" cy="1371600"/>
            </a:xfrm>
            <a:prstGeom prst="rect">
              <a:avLst/>
            </a:prstGeom>
          </p:spPr>
        </p:pic>
        <p:cxnSp>
          <p:nvCxnSpPr>
            <p:cNvPr id="9" name="Straight Arrow Connector 8"/>
            <p:cNvCxnSpPr/>
            <p:nvPr/>
          </p:nvCxnSpPr>
          <p:spPr bwMode="auto">
            <a:xfrm>
              <a:off x="1524000" y="1676400"/>
              <a:ext cx="60960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grpSp>
        <p:nvGrpSpPr>
          <p:cNvPr id="13" name="Group 12"/>
          <p:cNvGrpSpPr/>
          <p:nvPr/>
        </p:nvGrpSpPr>
        <p:grpSpPr>
          <a:xfrm>
            <a:off x="419314" y="3491784"/>
            <a:ext cx="2133600" cy="1028700"/>
            <a:chOff x="0" y="4495800"/>
            <a:chExt cx="2133600" cy="1371600"/>
          </a:xfrm>
        </p:grpSpPr>
        <p:pic>
          <p:nvPicPr>
            <p:cNvPr id="6" name="Picture 5" descr="Clip.png"/>
            <p:cNvPicPr>
              <a:picLocks noChangeAspect="1"/>
            </p:cNvPicPr>
            <p:nvPr/>
          </p:nvPicPr>
          <p:blipFill>
            <a:blip r:embed="rId4"/>
            <a:stretch>
              <a:fillRect/>
            </a:stretch>
          </p:blipFill>
          <p:spPr>
            <a:xfrm>
              <a:off x="0" y="4495800"/>
              <a:ext cx="1731645" cy="1371600"/>
            </a:xfrm>
            <a:prstGeom prst="rect">
              <a:avLst/>
            </a:prstGeom>
          </p:spPr>
        </p:pic>
        <p:cxnSp>
          <p:nvCxnSpPr>
            <p:cNvPr id="12" name="Straight Arrow Connector 11"/>
            <p:cNvCxnSpPr/>
            <p:nvPr/>
          </p:nvCxnSpPr>
          <p:spPr bwMode="auto">
            <a:xfrm flipH="1">
              <a:off x="1524000" y="5181600"/>
              <a:ext cx="60960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cxnSp>
        <p:nvCxnSpPr>
          <p:cNvPr id="16" name="Elbow Connector 15"/>
          <p:cNvCxnSpPr>
            <a:endCxn id="7" idx="0"/>
          </p:cNvCxnSpPr>
          <p:nvPr/>
        </p:nvCxnSpPr>
        <p:spPr bwMode="auto">
          <a:xfrm>
            <a:off x="7429714" y="1377234"/>
            <a:ext cx="952500" cy="485775"/>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23" name="Elbow Connector 22"/>
          <p:cNvCxnSpPr>
            <a:stCxn id="7" idx="2"/>
          </p:cNvCxnSpPr>
          <p:nvPr/>
        </p:nvCxnSpPr>
        <p:spPr bwMode="auto">
          <a:xfrm rot="5400000">
            <a:off x="7663077" y="3286997"/>
            <a:ext cx="485775" cy="952500"/>
          </a:xfrm>
          <a:prstGeom prst="bentConnector2">
            <a:avLst/>
          </a:prstGeom>
          <a:solidFill>
            <a:schemeClr val="accent1"/>
          </a:solidFill>
          <a:ln w="12700" cap="flat" cmpd="sng" algn="ctr">
            <a:solidFill>
              <a:schemeClr val="tx1"/>
            </a:solidFill>
            <a:prstDash val="solid"/>
            <a:round/>
            <a:headEnd type="none" w="med" len="med"/>
            <a:tailEnd type="arrow"/>
          </a:ln>
          <a:effectLst/>
        </p:spPr>
      </p:cxnSp>
      <p:sp>
        <p:nvSpPr>
          <p:cNvPr id="10" name="Title 9"/>
          <p:cNvSpPr>
            <a:spLocks noGrp="1"/>
          </p:cNvSpPr>
          <p:nvPr>
            <p:ph type="title"/>
          </p:nvPr>
        </p:nvSpPr>
        <p:spPr/>
        <p:txBody>
          <a:bodyPr/>
          <a:lstStyle/>
          <a:p>
            <a:r>
              <a:rPr lang="en-US" dirty="0" smtClean="0"/>
              <a:t>VTK-m Framework</a:t>
            </a:r>
            <a:endParaRPr lang="en-US" dirty="0"/>
          </a:p>
        </p:txBody>
      </p:sp>
      <p:pic>
        <p:nvPicPr>
          <p:cNvPr id="17" name="Picture 16" descr="Capture.png"/>
          <p:cNvPicPr>
            <a:picLocks noChangeAspect="1"/>
          </p:cNvPicPr>
          <p:nvPr/>
        </p:nvPicPr>
        <p:blipFill>
          <a:blip r:embed="rId5"/>
          <a:stretch>
            <a:fillRect/>
          </a:stretch>
        </p:blipFill>
        <p:spPr>
          <a:xfrm>
            <a:off x="7429715" y="1152259"/>
            <a:ext cx="292467" cy="226314"/>
          </a:xfrm>
          <a:prstGeom prst="rect">
            <a:avLst/>
          </a:prstGeom>
        </p:spPr>
      </p:pic>
      <p:sp>
        <p:nvSpPr>
          <p:cNvPr id="8" name="TextBox 7"/>
          <p:cNvSpPr txBox="1"/>
          <p:nvPr/>
        </p:nvSpPr>
        <p:spPr>
          <a:xfrm>
            <a:off x="2913152" y="4463334"/>
            <a:ext cx="1527213"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::cont</a:t>
            </a:r>
            <a:endParaRPr lang="en-US" sz="2400" dirty="0">
              <a:latin typeface="Calibri"/>
              <a:cs typeface="Calibri"/>
            </a:endParaRPr>
          </a:p>
        </p:txBody>
      </p:sp>
      <p:sp>
        <p:nvSpPr>
          <p:cNvPr id="18" name="TextBox 17"/>
          <p:cNvSpPr txBox="1"/>
          <p:nvPr/>
        </p:nvSpPr>
        <p:spPr>
          <a:xfrm>
            <a:off x="5538525" y="4463334"/>
            <a:ext cx="1534266" cy="461665"/>
          </a:xfrm>
          <a:prstGeom prst="rect">
            <a:avLst/>
          </a:prstGeom>
          <a:noFill/>
        </p:spPr>
        <p:txBody>
          <a:bodyPr wrap="none" rtlCol="0">
            <a:spAutoFit/>
          </a:bodyPr>
          <a:lstStyle/>
          <a:p>
            <a:pPr algn="ctr"/>
            <a:r>
              <a:rPr lang="en-US" sz="2400" dirty="0" err="1" smtClean="0">
                <a:latin typeface="Calibri"/>
                <a:cs typeface="Calibri"/>
              </a:rPr>
              <a:t>vtkm</a:t>
            </a:r>
            <a:r>
              <a:rPr lang="en-US" sz="2400" dirty="0" smtClean="0">
                <a:latin typeface="Calibri"/>
                <a:cs typeface="Calibri"/>
              </a:rPr>
              <a:t>::exec</a:t>
            </a:r>
            <a:endParaRPr lang="en-US" sz="2400" dirty="0">
              <a:latin typeface="Calibri"/>
              <a:cs typeface="Calibri"/>
            </a:endParaRPr>
          </a:p>
        </p:txBody>
      </p:sp>
    </p:spTree>
    <p:extLst>
      <p:ext uri="{BB962C8B-B14F-4D97-AF65-F5344CB8AC3E}">
        <p14:creationId xmlns:p14="http://schemas.microsoft.com/office/powerpoint/2010/main" val="250052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Adapter Contents</a:t>
            </a:r>
            <a:endParaRPr lang="en-US" dirty="0"/>
          </a:p>
        </p:txBody>
      </p:sp>
      <p:sp>
        <p:nvSpPr>
          <p:cNvPr id="3" name="Content Placeholder 2"/>
          <p:cNvSpPr>
            <a:spLocks noGrp="1"/>
          </p:cNvSpPr>
          <p:nvPr>
            <p:ph idx="1"/>
          </p:nvPr>
        </p:nvSpPr>
        <p:spPr>
          <a:xfrm>
            <a:off x="457200" y="931025"/>
            <a:ext cx="8229600" cy="4212475"/>
          </a:xfrm>
        </p:spPr>
        <p:txBody>
          <a:bodyPr>
            <a:normAutofit fontScale="85000" lnSpcReduction="20000"/>
          </a:bodyPr>
          <a:lstStyle/>
          <a:p>
            <a:r>
              <a:rPr lang="en-US" dirty="0" smtClean="0"/>
              <a:t>Tag (</a:t>
            </a:r>
            <a:r>
              <a:rPr lang="en-US" sz="1800" dirty="0" err="1" smtClean="0">
                <a:latin typeface="Consolas"/>
                <a:cs typeface="Consolas"/>
              </a:rPr>
              <a:t>struct</a:t>
            </a:r>
            <a:r>
              <a:rPr lang="en-US" sz="1800" dirty="0" smtClean="0">
                <a:latin typeface="Consolas"/>
                <a:cs typeface="Consolas"/>
              </a:rPr>
              <a:t> </a:t>
            </a:r>
            <a:r>
              <a:rPr lang="en-US" sz="1800" dirty="0" err="1" smtClean="0">
                <a:latin typeface="Consolas"/>
                <a:cs typeface="Consolas"/>
              </a:rPr>
              <a:t>DeviceAdapterFoo</a:t>
            </a:r>
            <a:r>
              <a:rPr lang="en-US" sz="1800" dirty="0" smtClean="0">
                <a:latin typeface="Consolas"/>
                <a:cs typeface="Consolas"/>
              </a:rPr>
              <a:t> {  };</a:t>
            </a:r>
            <a:r>
              <a:rPr lang="en-US" dirty="0" smtClean="0"/>
              <a:t>)</a:t>
            </a:r>
          </a:p>
          <a:p>
            <a:r>
              <a:rPr lang="en-US" dirty="0" smtClean="0"/>
              <a:t>Execution Array Manager</a:t>
            </a:r>
          </a:p>
          <a:p>
            <a:endParaRPr lang="en-US" dirty="0" smtClean="0"/>
          </a:p>
          <a:p>
            <a:endParaRPr lang="en-US" dirty="0"/>
          </a:p>
          <a:p>
            <a:endParaRPr lang="en-US" dirty="0" smtClean="0"/>
          </a:p>
          <a:p>
            <a:endParaRPr lang="en-US" dirty="0" smtClean="0"/>
          </a:p>
          <a:p>
            <a:r>
              <a:rPr lang="en-US" dirty="0" smtClean="0"/>
              <a:t>Schedule</a:t>
            </a:r>
          </a:p>
          <a:p>
            <a:endParaRPr lang="en-US" dirty="0"/>
          </a:p>
          <a:p>
            <a:endParaRPr lang="en-US" dirty="0" smtClean="0"/>
          </a:p>
          <a:p>
            <a:r>
              <a:rPr lang="en-US" dirty="0" smtClean="0"/>
              <a:t>Scan</a:t>
            </a:r>
          </a:p>
          <a:p>
            <a:r>
              <a:rPr lang="en-US" dirty="0" smtClean="0"/>
              <a:t>Sort</a:t>
            </a:r>
          </a:p>
          <a:p>
            <a:r>
              <a:rPr lang="en-US" dirty="0" smtClean="0"/>
              <a:t>Other Support algorithms</a:t>
            </a:r>
          </a:p>
          <a:p>
            <a:pPr lvl="1"/>
            <a:r>
              <a:rPr lang="en-US" dirty="0" smtClean="0"/>
              <a:t>Stream compact, copy, parallel find, unique</a:t>
            </a:r>
            <a:endParaRPr lang="en-US" dirty="0"/>
          </a:p>
        </p:txBody>
      </p:sp>
      <p:grpSp>
        <p:nvGrpSpPr>
          <p:cNvPr id="66" name="Group 65"/>
          <p:cNvGrpSpPr/>
          <p:nvPr/>
        </p:nvGrpSpPr>
        <p:grpSpPr>
          <a:xfrm>
            <a:off x="2568422" y="1499511"/>
            <a:ext cx="5371886" cy="740133"/>
            <a:chOff x="1752600" y="1828800"/>
            <a:chExt cx="5371886" cy="986844"/>
          </a:xfrm>
        </p:grpSpPr>
        <p:grpSp>
          <p:nvGrpSpPr>
            <p:cNvPr id="59" name="Group 58"/>
            <p:cNvGrpSpPr/>
            <p:nvPr/>
          </p:nvGrpSpPr>
          <p:grpSpPr>
            <a:xfrm>
              <a:off x="1752600" y="1828800"/>
              <a:ext cx="2247686" cy="986844"/>
              <a:chOff x="1752600" y="1908756"/>
              <a:chExt cx="2247686" cy="986844"/>
            </a:xfrm>
          </p:grpSpPr>
          <p:sp>
            <p:nvSpPr>
              <p:cNvPr id="4" name="Rounded Rectangle 3"/>
              <p:cNvSpPr/>
              <p:nvPr/>
            </p:nvSpPr>
            <p:spPr bwMode="auto">
              <a:xfrm>
                <a:off x="1752600" y="1908756"/>
                <a:ext cx="2247686" cy="986844"/>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Control Environment</a:t>
                </a:r>
              </a:p>
            </p:txBody>
          </p:sp>
          <p:grpSp>
            <p:nvGrpSpPr>
              <p:cNvPr id="38" name="Group 37"/>
              <p:cNvGrpSpPr/>
              <p:nvPr/>
            </p:nvGrpSpPr>
            <p:grpSpPr>
              <a:xfrm>
                <a:off x="1843516" y="2487452"/>
                <a:ext cx="2065855" cy="114300"/>
                <a:chOff x="1828281" y="2571750"/>
                <a:chExt cx="2065855" cy="114300"/>
              </a:xfrm>
              <a:solidFill>
                <a:schemeClr val="bg1">
                  <a:alpha val="25000"/>
                </a:schemeClr>
              </a:solidFill>
            </p:grpSpPr>
            <p:sp>
              <p:nvSpPr>
                <p:cNvPr id="6" name="Rectangle 5"/>
                <p:cNvSpPr/>
                <p:nvPr/>
              </p:nvSpPr>
              <p:spPr>
                <a:xfrm>
                  <a:off x="1828281"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45402"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055469"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72590"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86890"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04011"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514077"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631198"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745498"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862619"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972686"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89807"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204107"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321228"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31294"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548415"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662715"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779836"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4876800" y="1828800"/>
              <a:ext cx="2247686" cy="986844"/>
              <a:chOff x="4876800" y="1908756"/>
              <a:chExt cx="2247686" cy="986844"/>
            </a:xfrm>
          </p:grpSpPr>
          <p:sp>
            <p:nvSpPr>
              <p:cNvPr id="39" name="Rounded Rectangle 38"/>
              <p:cNvSpPr/>
              <p:nvPr/>
            </p:nvSpPr>
            <p:spPr bwMode="auto">
              <a:xfrm>
                <a:off x="4876800" y="1908756"/>
                <a:ext cx="2247686" cy="986844"/>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Execution Environment</a:t>
                </a:r>
              </a:p>
            </p:txBody>
          </p:sp>
          <p:grpSp>
            <p:nvGrpSpPr>
              <p:cNvPr id="40" name="Group 39"/>
              <p:cNvGrpSpPr/>
              <p:nvPr/>
            </p:nvGrpSpPr>
            <p:grpSpPr>
              <a:xfrm>
                <a:off x="4967716" y="2487452"/>
                <a:ext cx="2065855" cy="114300"/>
                <a:chOff x="1828281" y="2571750"/>
                <a:chExt cx="2065855" cy="114300"/>
              </a:xfrm>
              <a:solidFill>
                <a:schemeClr val="bg1">
                  <a:alpha val="25000"/>
                </a:schemeClr>
              </a:solidFill>
            </p:grpSpPr>
            <p:sp>
              <p:nvSpPr>
                <p:cNvPr id="41" name="Rectangle 40"/>
                <p:cNvSpPr/>
                <p:nvPr/>
              </p:nvSpPr>
              <p:spPr>
                <a:xfrm>
                  <a:off x="1828281"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945402"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055469"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172590"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286890"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404011"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514077"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631198"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745498"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862619"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972686"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089807"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204107"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321228"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31294"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548415"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662715"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779836" y="2571750"/>
                  <a:ext cx="114300" cy="1143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4" name="Straight Arrow Connector 63"/>
            <p:cNvCxnSpPr>
              <a:stCxn id="23" idx="3"/>
              <a:endCxn id="41" idx="1"/>
            </p:cNvCxnSpPr>
            <p:nvPr/>
          </p:nvCxnSpPr>
          <p:spPr>
            <a:xfrm>
              <a:off x="3909371" y="2464646"/>
              <a:ext cx="105834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20" name="Group 119"/>
          <p:cNvGrpSpPr/>
          <p:nvPr/>
        </p:nvGrpSpPr>
        <p:grpSpPr>
          <a:xfrm>
            <a:off x="1913257" y="3657606"/>
            <a:ext cx="6682216" cy="233615"/>
            <a:chOff x="1581257" y="4260514"/>
            <a:chExt cx="6682216" cy="311486"/>
          </a:xfrm>
        </p:grpSpPr>
        <p:grpSp>
          <p:nvGrpSpPr>
            <p:cNvPr id="105" name="Group 104"/>
            <p:cNvGrpSpPr/>
            <p:nvPr/>
          </p:nvGrpSpPr>
          <p:grpSpPr>
            <a:xfrm>
              <a:off x="1581257" y="4267200"/>
              <a:ext cx="3048000" cy="304800"/>
              <a:chOff x="1581257" y="4267200"/>
              <a:chExt cx="3048000" cy="304800"/>
            </a:xfrm>
          </p:grpSpPr>
          <p:sp>
            <p:nvSpPr>
              <p:cNvPr id="94" name="Rectangle 93"/>
              <p:cNvSpPr>
                <a:spLocks noChangeAspect="1"/>
              </p:cNvSpPr>
              <p:nvPr/>
            </p:nvSpPr>
            <p:spPr>
              <a:xfrm>
                <a:off x="1581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8</a:t>
                </a:r>
                <a:endParaRPr lang="en-US" dirty="0">
                  <a:solidFill>
                    <a:schemeClr val="tx1">
                      <a:lumMod val="50000"/>
                      <a:lumOff val="50000"/>
                    </a:schemeClr>
                  </a:solidFill>
                </a:endParaRPr>
              </a:p>
            </p:txBody>
          </p:sp>
          <p:sp>
            <p:nvSpPr>
              <p:cNvPr id="95" name="Rectangle 94"/>
              <p:cNvSpPr>
                <a:spLocks noChangeAspect="1"/>
              </p:cNvSpPr>
              <p:nvPr/>
            </p:nvSpPr>
            <p:spPr>
              <a:xfrm>
                <a:off x="1886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a:t>
                </a:r>
                <a:endParaRPr lang="en-US" dirty="0">
                  <a:solidFill>
                    <a:schemeClr val="tx1">
                      <a:lumMod val="50000"/>
                      <a:lumOff val="50000"/>
                    </a:schemeClr>
                  </a:solidFill>
                </a:endParaRPr>
              </a:p>
            </p:txBody>
          </p:sp>
          <p:sp>
            <p:nvSpPr>
              <p:cNvPr id="96" name="Rectangle 95"/>
              <p:cNvSpPr>
                <a:spLocks noChangeAspect="1"/>
              </p:cNvSpPr>
              <p:nvPr/>
            </p:nvSpPr>
            <p:spPr>
              <a:xfrm>
                <a:off x="2190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5</a:t>
                </a:r>
                <a:endParaRPr lang="en-US" dirty="0">
                  <a:solidFill>
                    <a:schemeClr val="tx1">
                      <a:lumMod val="50000"/>
                      <a:lumOff val="50000"/>
                    </a:schemeClr>
                  </a:solidFill>
                </a:endParaRPr>
              </a:p>
            </p:txBody>
          </p:sp>
          <p:sp>
            <p:nvSpPr>
              <p:cNvPr id="97" name="Rectangle 96"/>
              <p:cNvSpPr>
                <a:spLocks noChangeAspect="1"/>
              </p:cNvSpPr>
              <p:nvPr/>
            </p:nvSpPr>
            <p:spPr>
              <a:xfrm>
                <a:off x="2495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5</a:t>
                </a:r>
                <a:endParaRPr lang="en-US" dirty="0">
                  <a:solidFill>
                    <a:schemeClr val="tx1">
                      <a:lumMod val="50000"/>
                      <a:lumOff val="50000"/>
                    </a:schemeClr>
                  </a:solidFill>
                </a:endParaRPr>
              </a:p>
            </p:txBody>
          </p:sp>
          <p:sp>
            <p:nvSpPr>
              <p:cNvPr id="98" name="Rectangle 97"/>
              <p:cNvSpPr>
                <a:spLocks noChangeAspect="1"/>
              </p:cNvSpPr>
              <p:nvPr/>
            </p:nvSpPr>
            <p:spPr>
              <a:xfrm>
                <a:off x="2800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a:t>
                </a:r>
                <a:endParaRPr lang="en-US" dirty="0">
                  <a:solidFill>
                    <a:schemeClr val="tx1">
                      <a:lumMod val="50000"/>
                      <a:lumOff val="50000"/>
                    </a:schemeClr>
                  </a:solidFill>
                </a:endParaRPr>
              </a:p>
            </p:txBody>
          </p:sp>
          <p:sp>
            <p:nvSpPr>
              <p:cNvPr id="99" name="Rectangle 98"/>
              <p:cNvSpPr>
                <a:spLocks noChangeAspect="1"/>
              </p:cNvSpPr>
              <p:nvPr/>
            </p:nvSpPr>
            <p:spPr>
              <a:xfrm>
                <a:off x="3105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6</a:t>
                </a:r>
                <a:endParaRPr lang="en-US" dirty="0">
                  <a:solidFill>
                    <a:schemeClr val="tx1">
                      <a:lumMod val="50000"/>
                      <a:lumOff val="50000"/>
                    </a:schemeClr>
                  </a:solidFill>
                </a:endParaRPr>
              </a:p>
            </p:txBody>
          </p:sp>
          <p:sp>
            <p:nvSpPr>
              <p:cNvPr id="100" name="Rectangle 99"/>
              <p:cNvSpPr>
                <a:spLocks noChangeAspect="1"/>
              </p:cNvSpPr>
              <p:nvPr/>
            </p:nvSpPr>
            <p:spPr>
              <a:xfrm>
                <a:off x="3410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0</a:t>
                </a:r>
                <a:endParaRPr lang="en-US" dirty="0">
                  <a:solidFill>
                    <a:schemeClr val="tx1">
                      <a:lumMod val="50000"/>
                      <a:lumOff val="50000"/>
                    </a:schemeClr>
                  </a:solidFill>
                </a:endParaRPr>
              </a:p>
            </p:txBody>
          </p:sp>
          <p:sp>
            <p:nvSpPr>
              <p:cNvPr id="101" name="Rectangle 100"/>
              <p:cNvSpPr>
                <a:spLocks noChangeAspect="1"/>
              </p:cNvSpPr>
              <p:nvPr/>
            </p:nvSpPr>
            <p:spPr>
              <a:xfrm>
                <a:off x="3714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7</a:t>
                </a:r>
                <a:endParaRPr lang="en-US" dirty="0">
                  <a:solidFill>
                    <a:schemeClr val="tx1">
                      <a:lumMod val="50000"/>
                      <a:lumOff val="50000"/>
                    </a:schemeClr>
                  </a:solidFill>
                </a:endParaRPr>
              </a:p>
            </p:txBody>
          </p:sp>
          <p:sp>
            <p:nvSpPr>
              <p:cNvPr id="102" name="Rectangle 101"/>
              <p:cNvSpPr>
                <a:spLocks noChangeAspect="1"/>
              </p:cNvSpPr>
              <p:nvPr/>
            </p:nvSpPr>
            <p:spPr>
              <a:xfrm>
                <a:off x="4019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4</a:t>
                </a:r>
                <a:endParaRPr lang="en-US" dirty="0">
                  <a:solidFill>
                    <a:schemeClr val="tx1">
                      <a:lumMod val="50000"/>
                      <a:lumOff val="50000"/>
                    </a:schemeClr>
                  </a:solidFill>
                </a:endParaRPr>
              </a:p>
            </p:txBody>
          </p:sp>
          <p:sp>
            <p:nvSpPr>
              <p:cNvPr id="103" name="Rectangle 102"/>
              <p:cNvSpPr>
                <a:spLocks noChangeAspect="1"/>
              </p:cNvSpPr>
              <p:nvPr/>
            </p:nvSpPr>
            <p:spPr>
              <a:xfrm>
                <a:off x="4324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0</a:t>
                </a:r>
                <a:endParaRPr lang="en-US" dirty="0">
                  <a:solidFill>
                    <a:schemeClr val="tx1">
                      <a:lumMod val="50000"/>
                      <a:lumOff val="50000"/>
                    </a:schemeClr>
                  </a:solidFill>
                </a:endParaRPr>
              </a:p>
            </p:txBody>
          </p:sp>
        </p:grpSp>
        <p:grpSp>
          <p:nvGrpSpPr>
            <p:cNvPr id="106" name="Group 105"/>
            <p:cNvGrpSpPr/>
            <p:nvPr/>
          </p:nvGrpSpPr>
          <p:grpSpPr>
            <a:xfrm>
              <a:off x="5215473" y="4260514"/>
              <a:ext cx="3048000" cy="304800"/>
              <a:chOff x="1581257" y="4267200"/>
              <a:chExt cx="3048000" cy="304800"/>
            </a:xfrm>
          </p:grpSpPr>
          <p:sp>
            <p:nvSpPr>
              <p:cNvPr id="107" name="Rectangle 106"/>
              <p:cNvSpPr>
                <a:spLocks noChangeAspect="1"/>
              </p:cNvSpPr>
              <p:nvPr/>
            </p:nvSpPr>
            <p:spPr>
              <a:xfrm>
                <a:off x="1581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8</a:t>
                </a:r>
                <a:endParaRPr lang="en-US" dirty="0">
                  <a:solidFill>
                    <a:schemeClr val="tx1">
                      <a:lumMod val="50000"/>
                      <a:lumOff val="50000"/>
                    </a:schemeClr>
                  </a:solidFill>
                </a:endParaRPr>
              </a:p>
            </p:txBody>
          </p:sp>
          <p:sp>
            <p:nvSpPr>
              <p:cNvPr id="108" name="Rectangle 107"/>
              <p:cNvSpPr>
                <a:spLocks noChangeAspect="1"/>
              </p:cNvSpPr>
              <p:nvPr/>
            </p:nvSpPr>
            <p:spPr>
              <a:xfrm>
                <a:off x="1886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11</a:t>
                </a:r>
                <a:endParaRPr lang="en-US" dirty="0">
                  <a:solidFill>
                    <a:schemeClr val="tx1">
                      <a:lumMod val="50000"/>
                      <a:lumOff val="50000"/>
                    </a:schemeClr>
                  </a:solidFill>
                </a:endParaRPr>
              </a:p>
            </p:txBody>
          </p:sp>
          <p:sp>
            <p:nvSpPr>
              <p:cNvPr id="109" name="Rectangle 108"/>
              <p:cNvSpPr>
                <a:spLocks noChangeAspect="1"/>
              </p:cNvSpPr>
              <p:nvPr/>
            </p:nvSpPr>
            <p:spPr>
              <a:xfrm>
                <a:off x="2190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16</a:t>
                </a:r>
                <a:endParaRPr lang="en-US" dirty="0">
                  <a:solidFill>
                    <a:schemeClr val="tx1">
                      <a:lumMod val="50000"/>
                      <a:lumOff val="50000"/>
                    </a:schemeClr>
                  </a:solidFill>
                </a:endParaRPr>
              </a:p>
            </p:txBody>
          </p:sp>
          <p:sp>
            <p:nvSpPr>
              <p:cNvPr id="110" name="Rectangle 109"/>
              <p:cNvSpPr>
                <a:spLocks noChangeAspect="1"/>
              </p:cNvSpPr>
              <p:nvPr/>
            </p:nvSpPr>
            <p:spPr>
              <a:xfrm>
                <a:off x="2495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21</a:t>
                </a:r>
                <a:endParaRPr lang="en-US" dirty="0">
                  <a:solidFill>
                    <a:schemeClr val="tx1">
                      <a:lumMod val="50000"/>
                      <a:lumOff val="50000"/>
                    </a:schemeClr>
                  </a:solidFill>
                </a:endParaRPr>
              </a:p>
            </p:txBody>
          </p:sp>
          <p:sp>
            <p:nvSpPr>
              <p:cNvPr id="111" name="Rectangle 110"/>
              <p:cNvSpPr>
                <a:spLocks noChangeAspect="1"/>
              </p:cNvSpPr>
              <p:nvPr/>
            </p:nvSpPr>
            <p:spPr>
              <a:xfrm>
                <a:off x="2800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24</a:t>
                </a:r>
                <a:endParaRPr lang="en-US" dirty="0">
                  <a:solidFill>
                    <a:schemeClr val="tx1">
                      <a:lumMod val="50000"/>
                      <a:lumOff val="50000"/>
                    </a:schemeClr>
                  </a:solidFill>
                </a:endParaRPr>
              </a:p>
            </p:txBody>
          </p:sp>
          <p:sp>
            <p:nvSpPr>
              <p:cNvPr id="112" name="Rectangle 111"/>
              <p:cNvSpPr>
                <a:spLocks noChangeAspect="1"/>
              </p:cNvSpPr>
              <p:nvPr/>
            </p:nvSpPr>
            <p:spPr>
              <a:xfrm>
                <a:off x="3105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30</a:t>
                </a:r>
                <a:endParaRPr lang="en-US" dirty="0">
                  <a:solidFill>
                    <a:schemeClr val="tx1">
                      <a:lumMod val="50000"/>
                      <a:lumOff val="50000"/>
                    </a:schemeClr>
                  </a:solidFill>
                </a:endParaRPr>
              </a:p>
            </p:txBody>
          </p:sp>
          <p:sp>
            <p:nvSpPr>
              <p:cNvPr id="113" name="Rectangle 112"/>
              <p:cNvSpPr>
                <a:spLocks noChangeAspect="1"/>
              </p:cNvSpPr>
              <p:nvPr/>
            </p:nvSpPr>
            <p:spPr>
              <a:xfrm>
                <a:off x="3410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30</a:t>
                </a:r>
                <a:endParaRPr lang="en-US" dirty="0">
                  <a:solidFill>
                    <a:schemeClr val="tx1">
                      <a:lumMod val="50000"/>
                      <a:lumOff val="50000"/>
                    </a:schemeClr>
                  </a:solidFill>
                </a:endParaRPr>
              </a:p>
            </p:txBody>
          </p:sp>
          <p:sp>
            <p:nvSpPr>
              <p:cNvPr id="114" name="Rectangle 113"/>
              <p:cNvSpPr>
                <a:spLocks noChangeAspect="1"/>
              </p:cNvSpPr>
              <p:nvPr/>
            </p:nvSpPr>
            <p:spPr>
              <a:xfrm>
                <a:off x="3714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37</a:t>
                </a:r>
                <a:endParaRPr lang="en-US" dirty="0">
                  <a:solidFill>
                    <a:schemeClr val="tx1">
                      <a:lumMod val="50000"/>
                      <a:lumOff val="50000"/>
                    </a:schemeClr>
                  </a:solidFill>
                </a:endParaRPr>
              </a:p>
            </p:txBody>
          </p:sp>
          <p:sp>
            <p:nvSpPr>
              <p:cNvPr id="115" name="Rectangle 114"/>
              <p:cNvSpPr>
                <a:spLocks noChangeAspect="1"/>
              </p:cNvSpPr>
              <p:nvPr/>
            </p:nvSpPr>
            <p:spPr>
              <a:xfrm>
                <a:off x="4019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41</a:t>
                </a:r>
                <a:endParaRPr lang="en-US" dirty="0">
                  <a:solidFill>
                    <a:schemeClr val="tx1">
                      <a:lumMod val="50000"/>
                      <a:lumOff val="50000"/>
                    </a:schemeClr>
                  </a:solidFill>
                </a:endParaRPr>
              </a:p>
            </p:txBody>
          </p:sp>
          <p:sp>
            <p:nvSpPr>
              <p:cNvPr id="116" name="Rectangle 115"/>
              <p:cNvSpPr>
                <a:spLocks noChangeAspect="1"/>
              </p:cNvSpPr>
              <p:nvPr/>
            </p:nvSpPr>
            <p:spPr>
              <a:xfrm>
                <a:off x="4324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41</a:t>
                </a:r>
                <a:endParaRPr lang="en-US" dirty="0">
                  <a:solidFill>
                    <a:schemeClr val="tx1">
                      <a:lumMod val="50000"/>
                      <a:lumOff val="50000"/>
                    </a:schemeClr>
                  </a:solidFill>
                </a:endParaRPr>
              </a:p>
            </p:txBody>
          </p:sp>
        </p:grpSp>
        <p:cxnSp>
          <p:nvCxnSpPr>
            <p:cNvPr id="118" name="Straight Arrow Connector 117"/>
            <p:cNvCxnSpPr>
              <a:stCxn id="103" idx="3"/>
              <a:endCxn id="107" idx="1"/>
            </p:cNvCxnSpPr>
            <p:nvPr/>
          </p:nvCxnSpPr>
          <p:spPr>
            <a:xfrm flipV="1">
              <a:off x="4629257" y="4412914"/>
              <a:ext cx="586216" cy="66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1" name="Group 120"/>
          <p:cNvGrpSpPr/>
          <p:nvPr/>
        </p:nvGrpSpPr>
        <p:grpSpPr>
          <a:xfrm>
            <a:off x="1913257" y="4005520"/>
            <a:ext cx="6682216" cy="233615"/>
            <a:chOff x="1581257" y="4260514"/>
            <a:chExt cx="6682216" cy="311486"/>
          </a:xfrm>
        </p:grpSpPr>
        <p:grpSp>
          <p:nvGrpSpPr>
            <p:cNvPr id="122" name="Group 121"/>
            <p:cNvGrpSpPr/>
            <p:nvPr/>
          </p:nvGrpSpPr>
          <p:grpSpPr>
            <a:xfrm>
              <a:off x="1581257" y="4267200"/>
              <a:ext cx="3048000" cy="304800"/>
              <a:chOff x="1581257" y="4267200"/>
              <a:chExt cx="3048000" cy="304800"/>
            </a:xfrm>
          </p:grpSpPr>
          <p:sp>
            <p:nvSpPr>
              <p:cNvPr id="135" name="Rectangle 134"/>
              <p:cNvSpPr>
                <a:spLocks noChangeAspect="1"/>
              </p:cNvSpPr>
              <p:nvPr/>
            </p:nvSpPr>
            <p:spPr>
              <a:xfrm>
                <a:off x="1581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8</a:t>
                </a:r>
                <a:endParaRPr lang="en-US" dirty="0">
                  <a:solidFill>
                    <a:schemeClr val="tx1">
                      <a:lumMod val="50000"/>
                      <a:lumOff val="50000"/>
                    </a:schemeClr>
                  </a:solidFill>
                </a:endParaRPr>
              </a:p>
            </p:txBody>
          </p:sp>
          <p:sp>
            <p:nvSpPr>
              <p:cNvPr id="136" name="Rectangle 135"/>
              <p:cNvSpPr>
                <a:spLocks noChangeAspect="1"/>
              </p:cNvSpPr>
              <p:nvPr/>
            </p:nvSpPr>
            <p:spPr>
              <a:xfrm>
                <a:off x="1886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a:t>
                </a:r>
                <a:endParaRPr lang="en-US" dirty="0">
                  <a:solidFill>
                    <a:schemeClr val="tx1">
                      <a:lumMod val="50000"/>
                      <a:lumOff val="50000"/>
                    </a:schemeClr>
                  </a:solidFill>
                </a:endParaRPr>
              </a:p>
            </p:txBody>
          </p:sp>
          <p:sp>
            <p:nvSpPr>
              <p:cNvPr id="137" name="Rectangle 136"/>
              <p:cNvSpPr>
                <a:spLocks noChangeAspect="1"/>
              </p:cNvSpPr>
              <p:nvPr/>
            </p:nvSpPr>
            <p:spPr>
              <a:xfrm>
                <a:off x="2190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5</a:t>
                </a:r>
                <a:endParaRPr lang="en-US" dirty="0">
                  <a:solidFill>
                    <a:schemeClr val="tx1">
                      <a:lumMod val="50000"/>
                      <a:lumOff val="50000"/>
                    </a:schemeClr>
                  </a:solidFill>
                </a:endParaRPr>
              </a:p>
            </p:txBody>
          </p:sp>
          <p:sp>
            <p:nvSpPr>
              <p:cNvPr id="138" name="Rectangle 137"/>
              <p:cNvSpPr>
                <a:spLocks noChangeAspect="1"/>
              </p:cNvSpPr>
              <p:nvPr/>
            </p:nvSpPr>
            <p:spPr>
              <a:xfrm>
                <a:off x="2495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5</a:t>
                </a:r>
                <a:endParaRPr lang="en-US" dirty="0">
                  <a:solidFill>
                    <a:schemeClr val="tx1">
                      <a:lumMod val="50000"/>
                      <a:lumOff val="50000"/>
                    </a:schemeClr>
                  </a:solidFill>
                </a:endParaRPr>
              </a:p>
            </p:txBody>
          </p:sp>
          <p:sp>
            <p:nvSpPr>
              <p:cNvPr id="139" name="Rectangle 138"/>
              <p:cNvSpPr>
                <a:spLocks noChangeAspect="1"/>
              </p:cNvSpPr>
              <p:nvPr/>
            </p:nvSpPr>
            <p:spPr>
              <a:xfrm>
                <a:off x="2800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a:t>
                </a:r>
                <a:endParaRPr lang="en-US" dirty="0">
                  <a:solidFill>
                    <a:schemeClr val="tx1">
                      <a:lumMod val="50000"/>
                      <a:lumOff val="50000"/>
                    </a:schemeClr>
                  </a:solidFill>
                </a:endParaRPr>
              </a:p>
            </p:txBody>
          </p:sp>
          <p:sp>
            <p:nvSpPr>
              <p:cNvPr id="140" name="Rectangle 139"/>
              <p:cNvSpPr>
                <a:spLocks noChangeAspect="1"/>
              </p:cNvSpPr>
              <p:nvPr/>
            </p:nvSpPr>
            <p:spPr>
              <a:xfrm>
                <a:off x="3105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6</a:t>
                </a:r>
                <a:endParaRPr lang="en-US" dirty="0">
                  <a:solidFill>
                    <a:schemeClr val="tx1">
                      <a:lumMod val="50000"/>
                      <a:lumOff val="50000"/>
                    </a:schemeClr>
                  </a:solidFill>
                </a:endParaRPr>
              </a:p>
            </p:txBody>
          </p:sp>
          <p:sp>
            <p:nvSpPr>
              <p:cNvPr id="141" name="Rectangle 140"/>
              <p:cNvSpPr>
                <a:spLocks noChangeAspect="1"/>
              </p:cNvSpPr>
              <p:nvPr/>
            </p:nvSpPr>
            <p:spPr>
              <a:xfrm>
                <a:off x="3410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0</a:t>
                </a:r>
                <a:endParaRPr lang="en-US" dirty="0">
                  <a:solidFill>
                    <a:schemeClr val="tx1">
                      <a:lumMod val="50000"/>
                      <a:lumOff val="50000"/>
                    </a:schemeClr>
                  </a:solidFill>
                </a:endParaRPr>
              </a:p>
            </p:txBody>
          </p:sp>
          <p:sp>
            <p:nvSpPr>
              <p:cNvPr id="142" name="Rectangle 141"/>
              <p:cNvSpPr>
                <a:spLocks noChangeAspect="1"/>
              </p:cNvSpPr>
              <p:nvPr/>
            </p:nvSpPr>
            <p:spPr>
              <a:xfrm>
                <a:off x="3714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7</a:t>
                </a:r>
                <a:endParaRPr lang="en-US" dirty="0">
                  <a:solidFill>
                    <a:schemeClr val="tx1">
                      <a:lumMod val="50000"/>
                      <a:lumOff val="50000"/>
                    </a:schemeClr>
                  </a:solidFill>
                </a:endParaRPr>
              </a:p>
            </p:txBody>
          </p:sp>
          <p:sp>
            <p:nvSpPr>
              <p:cNvPr id="143" name="Rectangle 142"/>
              <p:cNvSpPr>
                <a:spLocks noChangeAspect="1"/>
              </p:cNvSpPr>
              <p:nvPr/>
            </p:nvSpPr>
            <p:spPr>
              <a:xfrm>
                <a:off x="4019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4</a:t>
                </a:r>
                <a:endParaRPr lang="en-US" dirty="0">
                  <a:solidFill>
                    <a:schemeClr val="tx1">
                      <a:lumMod val="50000"/>
                      <a:lumOff val="50000"/>
                    </a:schemeClr>
                  </a:solidFill>
                </a:endParaRPr>
              </a:p>
            </p:txBody>
          </p:sp>
          <p:sp>
            <p:nvSpPr>
              <p:cNvPr id="144" name="Rectangle 143"/>
              <p:cNvSpPr>
                <a:spLocks noChangeAspect="1"/>
              </p:cNvSpPr>
              <p:nvPr/>
            </p:nvSpPr>
            <p:spPr>
              <a:xfrm>
                <a:off x="4324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0</a:t>
                </a:r>
                <a:endParaRPr lang="en-US" dirty="0">
                  <a:solidFill>
                    <a:schemeClr val="tx1">
                      <a:lumMod val="50000"/>
                      <a:lumOff val="50000"/>
                    </a:schemeClr>
                  </a:solidFill>
                </a:endParaRPr>
              </a:p>
            </p:txBody>
          </p:sp>
        </p:grpSp>
        <p:grpSp>
          <p:nvGrpSpPr>
            <p:cNvPr id="123" name="Group 122"/>
            <p:cNvGrpSpPr/>
            <p:nvPr/>
          </p:nvGrpSpPr>
          <p:grpSpPr>
            <a:xfrm>
              <a:off x="5215473" y="4260514"/>
              <a:ext cx="3048000" cy="304800"/>
              <a:chOff x="1581257" y="4267200"/>
              <a:chExt cx="3048000" cy="304800"/>
            </a:xfrm>
          </p:grpSpPr>
          <p:sp>
            <p:nvSpPr>
              <p:cNvPr id="125" name="Rectangle 124"/>
              <p:cNvSpPr>
                <a:spLocks noChangeAspect="1"/>
              </p:cNvSpPr>
              <p:nvPr/>
            </p:nvSpPr>
            <p:spPr>
              <a:xfrm>
                <a:off x="1581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0</a:t>
                </a:r>
                <a:endParaRPr lang="en-US" dirty="0">
                  <a:solidFill>
                    <a:schemeClr val="tx1">
                      <a:lumMod val="50000"/>
                      <a:lumOff val="50000"/>
                    </a:schemeClr>
                  </a:solidFill>
                </a:endParaRPr>
              </a:p>
            </p:txBody>
          </p:sp>
          <p:sp>
            <p:nvSpPr>
              <p:cNvPr id="126" name="Rectangle 125"/>
              <p:cNvSpPr>
                <a:spLocks noChangeAspect="1"/>
              </p:cNvSpPr>
              <p:nvPr/>
            </p:nvSpPr>
            <p:spPr>
              <a:xfrm>
                <a:off x="1886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0</a:t>
                </a:r>
                <a:endParaRPr lang="en-US" dirty="0">
                  <a:solidFill>
                    <a:schemeClr val="tx1">
                      <a:lumMod val="50000"/>
                      <a:lumOff val="50000"/>
                    </a:schemeClr>
                  </a:solidFill>
                </a:endParaRPr>
              </a:p>
            </p:txBody>
          </p:sp>
          <p:sp>
            <p:nvSpPr>
              <p:cNvPr id="127" name="Rectangle 126"/>
              <p:cNvSpPr>
                <a:spLocks noChangeAspect="1"/>
              </p:cNvSpPr>
              <p:nvPr/>
            </p:nvSpPr>
            <p:spPr>
              <a:xfrm>
                <a:off x="2190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a:t>
                </a:r>
                <a:endParaRPr lang="en-US" dirty="0">
                  <a:solidFill>
                    <a:schemeClr val="tx1">
                      <a:lumMod val="50000"/>
                      <a:lumOff val="50000"/>
                    </a:schemeClr>
                  </a:solidFill>
                </a:endParaRPr>
              </a:p>
            </p:txBody>
          </p:sp>
          <p:sp>
            <p:nvSpPr>
              <p:cNvPr id="128" name="Rectangle 127"/>
              <p:cNvSpPr>
                <a:spLocks noChangeAspect="1"/>
              </p:cNvSpPr>
              <p:nvPr/>
            </p:nvSpPr>
            <p:spPr>
              <a:xfrm>
                <a:off x="2495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3</a:t>
                </a:r>
                <a:endParaRPr lang="en-US" dirty="0">
                  <a:solidFill>
                    <a:schemeClr val="tx1">
                      <a:lumMod val="50000"/>
                      <a:lumOff val="50000"/>
                    </a:schemeClr>
                  </a:solidFill>
                </a:endParaRPr>
              </a:p>
            </p:txBody>
          </p:sp>
          <p:sp>
            <p:nvSpPr>
              <p:cNvPr id="129" name="Rectangle 128"/>
              <p:cNvSpPr>
                <a:spLocks noChangeAspect="1"/>
              </p:cNvSpPr>
              <p:nvPr/>
            </p:nvSpPr>
            <p:spPr>
              <a:xfrm>
                <a:off x="2800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4</a:t>
                </a:r>
                <a:endParaRPr lang="en-US" dirty="0">
                  <a:solidFill>
                    <a:schemeClr val="tx1">
                      <a:lumMod val="50000"/>
                      <a:lumOff val="50000"/>
                    </a:schemeClr>
                  </a:solidFill>
                </a:endParaRPr>
              </a:p>
            </p:txBody>
          </p:sp>
          <p:sp>
            <p:nvSpPr>
              <p:cNvPr id="130" name="Rectangle 129"/>
              <p:cNvSpPr>
                <a:spLocks noChangeAspect="1"/>
              </p:cNvSpPr>
              <p:nvPr/>
            </p:nvSpPr>
            <p:spPr>
              <a:xfrm>
                <a:off x="31052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5</a:t>
                </a:r>
                <a:endParaRPr lang="en-US" dirty="0">
                  <a:solidFill>
                    <a:schemeClr val="tx1">
                      <a:lumMod val="50000"/>
                      <a:lumOff val="50000"/>
                    </a:schemeClr>
                  </a:solidFill>
                </a:endParaRPr>
              </a:p>
            </p:txBody>
          </p:sp>
          <p:sp>
            <p:nvSpPr>
              <p:cNvPr id="131" name="Rectangle 130"/>
              <p:cNvSpPr>
                <a:spLocks noChangeAspect="1"/>
              </p:cNvSpPr>
              <p:nvPr/>
            </p:nvSpPr>
            <p:spPr>
              <a:xfrm>
                <a:off x="34100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5</a:t>
                </a:r>
                <a:endParaRPr lang="en-US" dirty="0">
                  <a:solidFill>
                    <a:schemeClr val="tx1">
                      <a:lumMod val="50000"/>
                      <a:lumOff val="50000"/>
                    </a:schemeClr>
                  </a:solidFill>
                </a:endParaRPr>
              </a:p>
            </p:txBody>
          </p:sp>
          <p:sp>
            <p:nvSpPr>
              <p:cNvPr id="132" name="Rectangle 131"/>
              <p:cNvSpPr>
                <a:spLocks noChangeAspect="1"/>
              </p:cNvSpPr>
              <p:nvPr/>
            </p:nvSpPr>
            <p:spPr>
              <a:xfrm>
                <a:off x="37148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6</a:t>
                </a:r>
                <a:endParaRPr lang="en-US" dirty="0">
                  <a:solidFill>
                    <a:schemeClr val="tx1">
                      <a:lumMod val="50000"/>
                      <a:lumOff val="50000"/>
                    </a:schemeClr>
                  </a:solidFill>
                </a:endParaRPr>
              </a:p>
            </p:txBody>
          </p:sp>
          <p:sp>
            <p:nvSpPr>
              <p:cNvPr id="133" name="Rectangle 132"/>
              <p:cNvSpPr>
                <a:spLocks noChangeAspect="1"/>
              </p:cNvSpPr>
              <p:nvPr/>
            </p:nvSpPr>
            <p:spPr>
              <a:xfrm>
                <a:off x="40196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7</a:t>
                </a:r>
                <a:endParaRPr lang="en-US" dirty="0">
                  <a:solidFill>
                    <a:schemeClr val="tx1">
                      <a:lumMod val="50000"/>
                      <a:lumOff val="50000"/>
                    </a:schemeClr>
                  </a:solidFill>
                </a:endParaRPr>
              </a:p>
            </p:txBody>
          </p:sp>
          <p:sp>
            <p:nvSpPr>
              <p:cNvPr id="134" name="Rectangle 133"/>
              <p:cNvSpPr>
                <a:spLocks noChangeAspect="1"/>
              </p:cNvSpPr>
              <p:nvPr/>
            </p:nvSpPr>
            <p:spPr>
              <a:xfrm>
                <a:off x="4324457" y="4267200"/>
                <a:ext cx="304800" cy="304800"/>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lumMod val="50000"/>
                        <a:lumOff val="50000"/>
                      </a:schemeClr>
                    </a:solidFill>
                  </a:rPr>
                  <a:t>8</a:t>
                </a:r>
                <a:endParaRPr lang="en-US" dirty="0">
                  <a:solidFill>
                    <a:schemeClr val="tx1">
                      <a:lumMod val="50000"/>
                      <a:lumOff val="50000"/>
                    </a:schemeClr>
                  </a:solidFill>
                </a:endParaRPr>
              </a:p>
            </p:txBody>
          </p:sp>
        </p:grpSp>
        <p:cxnSp>
          <p:nvCxnSpPr>
            <p:cNvPr id="124" name="Straight Arrow Connector 123"/>
            <p:cNvCxnSpPr>
              <a:stCxn id="144" idx="3"/>
              <a:endCxn id="125" idx="1"/>
            </p:cNvCxnSpPr>
            <p:nvPr/>
          </p:nvCxnSpPr>
          <p:spPr>
            <a:xfrm flipV="1">
              <a:off x="4629257" y="4412914"/>
              <a:ext cx="586216" cy="66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5" name="TextBox 144"/>
          <p:cNvSpPr txBox="1"/>
          <p:nvPr/>
        </p:nvSpPr>
        <p:spPr>
          <a:xfrm>
            <a:off x="4910790" y="1785649"/>
            <a:ext cx="686085" cy="276999"/>
          </a:xfrm>
          <a:prstGeom prst="rect">
            <a:avLst/>
          </a:prstGeom>
          <a:noFill/>
        </p:spPr>
        <p:txBody>
          <a:bodyPr wrap="none" rtlCol="0">
            <a:spAutoFit/>
          </a:bodyPr>
          <a:lstStyle/>
          <a:p>
            <a:r>
              <a:rPr lang="en-US" sz="1200" dirty="0" smtClean="0"/>
              <a:t>Transfer</a:t>
            </a:r>
            <a:endParaRPr lang="en-US" sz="1200" dirty="0"/>
          </a:p>
        </p:txBody>
      </p:sp>
      <p:grpSp>
        <p:nvGrpSpPr>
          <p:cNvPr id="5" name="Group 4"/>
          <p:cNvGrpSpPr/>
          <p:nvPr/>
        </p:nvGrpSpPr>
        <p:grpSpPr>
          <a:xfrm>
            <a:off x="1895266" y="2484071"/>
            <a:ext cx="3693582" cy="727362"/>
            <a:chOff x="3407574" y="3312095"/>
            <a:chExt cx="3693582" cy="969816"/>
          </a:xfrm>
        </p:grpSpPr>
        <p:sp>
          <p:nvSpPr>
            <p:cNvPr id="67" name="Rounded Rectangle 66"/>
            <p:cNvSpPr/>
            <p:nvPr/>
          </p:nvSpPr>
          <p:spPr>
            <a:xfrm>
              <a:off x="3407574" y="3603040"/>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functor</a:t>
              </a:r>
              <a:endParaRPr lang="en-US" sz="1400" dirty="0"/>
            </a:p>
          </p:txBody>
        </p:sp>
        <p:grpSp>
          <p:nvGrpSpPr>
            <p:cNvPr id="76" name="Group 75"/>
            <p:cNvGrpSpPr/>
            <p:nvPr/>
          </p:nvGrpSpPr>
          <p:grpSpPr>
            <a:xfrm>
              <a:off x="5228958" y="3312095"/>
              <a:ext cx="1872198" cy="969816"/>
              <a:chOff x="3994265" y="3041073"/>
              <a:chExt cx="1872198" cy="969816"/>
            </a:xfrm>
          </p:grpSpPr>
          <p:sp>
            <p:nvSpPr>
              <p:cNvPr id="68" name="Rounded Rectangle 67"/>
              <p:cNvSpPr/>
              <p:nvPr/>
            </p:nvSpPr>
            <p:spPr>
              <a:xfrm>
                <a:off x="3994265" y="3041073"/>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worklet</a:t>
                </a:r>
                <a:endParaRPr lang="en-US" sz="1400" dirty="0"/>
              </a:p>
            </p:txBody>
          </p:sp>
          <p:sp>
            <p:nvSpPr>
              <p:cNvPr id="69" name="Rounded Rectangle 68"/>
              <p:cNvSpPr/>
              <p:nvPr/>
            </p:nvSpPr>
            <p:spPr>
              <a:xfrm>
                <a:off x="4111301" y="3124200"/>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worklet</a:t>
                </a:r>
                <a:endParaRPr lang="en-US" sz="1400" dirty="0"/>
              </a:p>
            </p:txBody>
          </p:sp>
          <p:sp>
            <p:nvSpPr>
              <p:cNvPr id="70" name="Rounded Rectangle 69"/>
              <p:cNvSpPr/>
              <p:nvPr/>
            </p:nvSpPr>
            <p:spPr>
              <a:xfrm>
                <a:off x="4228337" y="3207327"/>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worklet</a:t>
                </a:r>
                <a:endParaRPr lang="en-US" sz="1400" dirty="0"/>
              </a:p>
            </p:txBody>
          </p:sp>
          <p:sp>
            <p:nvSpPr>
              <p:cNvPr id="71" name="Rounded Rectangle 70"/>
              <p:cNvSpPr/>
              <p:nvPr/>
            </p:nvSpPr>
            <p:spPr>
              <a:xfrm>
                <a:off x="4345373" y="3290454"/>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worklet</a:t>
                </a:r>
                <a:endParaRPr lang="en-US" sz="1400" dirty="0"/>
              </a:p>
            </p:txBody>
          </p:sp>
          <p:sp>
            <p:nvSpPr>
              <p:cNvPr id="72" name="Rounded Rectangle 71"/>
              <p:cNvSpPr/>
              <p:nvPr/>
            </p:nvSpPr>
            <p:spPr>
              <a:xfrm>
                <a:off x="4462409" y="3373581"/>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worklet</a:t>
                </a:r>
                <a:endParaRPr lang="en-US" sz="1400" dirty="0"/>
              </a:p>
            </p:txBody>
          </p:sp>
          <p:sp>
            <p:nvSpPr>
              <p:cNvPr id="73" name="Rounded Rectangle 72"/>
              <p:cNvSpPr/>
              <p:nvPr/>
            </p:nvSpPr>
            <p:spPr>
              <a:xfrm>
                <a:off x="4579445" y="3456708"/>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worklet</a:t>
                </a:r>
                <a:endParaRPr lang="en-US" sz="1400" dirty="0"/>
              </a:p>
            </p:txBody>
          </p:sp>
          <p:sp>
            <p:nvSpPr>
              <p:cNvPr id="74" name="Rounded Rectangle 73"/>
              <p:cNvSpPr/>
              <p:nvPr/>
            </p:nvSpPr>
            <p:spPr>
              <a:xfrm>
                <a:off x="4696481" y="3539835"/>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worklet</a:t>
                </a:r>
                <a:endParaRPr lang="en-US" sz="1400" dirty="0"/>
              </a:p>
            </p:txBody>
          </p:sp>
          <p:sp>
            <p:nvSpPr>
              <p:cNvPr id="75" name="Rounded Rectangle 74"/>
              <p:cNvSpPr/>
              <p:nvPr/>
            </p:nvSpPr>
            <p:spPr>
              <a:xfrm>
                <a:off x="4813517" y="3622962"/>
                <a:ext cx="1052946" cy="3879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t>f</a:t>
                </a:r>
                <a:r>
                  <a:rPr lang="en-US" sz="1400" dirty="0" err="1" smtClean="0"/>
                  <a:t>unctor</a:t>
                </a:r>
                <a:endParaRPr lang="en-US" sz="1400" dirty="0"/>
              </a:p>
            </p:txBody>
          </p:sp>
        </p:grpSp>
        <p:cxnSp>
          <p:nvCxnSpPr>
            <p:cNvPr id="78" name="Straight Arrow Connector 77"/>
            <p:cNvCxnSpPr>
              <a:stCxn id="67" idx="3"/>
              <a:endCxn id="68" idx="1"/>
            </p:cNvCxnSpPr>
            <p:nvPr/>
          </p:nvCxnSpPr>
          <p:spPr>
            <a:xfrm flipV="1">
              <a:off x="4460520" y="3506059"/>
              <a:ext cx="768438" cy="290945"/>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80" name="Straight Arrow Connector 79"/>
            <p:cNvCxnSpPr>
              <a:stCxn id="67" idx="3"/>
              <a:endCxn id="69" idx="1"/>
            </p:cNvCxnSpPr>
            <p:nvPr/>
          </p:nvCxnSpPr>
          <p:spPr>
            <a:xfrm flipV="1">
              <a:off x="4460520" y="3589186"/>
              <a:ext cx="885474" cy="207818"/>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82" name="Straight Arrow Connector 81"/>
            <p:cNvCxnSpPr>
              <a:stCxn id="67" idx="3"/>
              <a:endCxn id="70" idx="1"/>
            </p:cNvCxnSpPr>
            <p:nvPr/>
          </p:nvCxnSpPr>
          <p:spPr>
            <a:xfrm flipV="1">
              <a:off x="4460520" y="3672313"/>
              <a:ext cx="1002510" cy="124691"/>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84" name="Straight Arrow Connector 83"/>
            <p:cNvCxnSpPr>
              <a:stCxn id="67" idx="3"/>
              <a:endCxn id="71" idx="1"/>
            </p:cNvCxnSpPr>
            <p:nvPr/>
          </p:nvCxnSpPr>
          <p:spPr>
            <a:xfrm flipV="1">
              <a:off x="4460520" y="3755440"/>
              <a:ext cx="1119546" cy="41564"/>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86" name="Straight Arrow Connector 85"/>
            <p:cNvCxnSpPr>
              <a:stCxn id="67" idx="3"/>
              <a:endCxn id="72" idx="1"/>
            </p:cNvCxnSpPr>
            <p:nvPr/>
          </p:nvCxnSpPr>
          <p:spPr>
            <a:xfrm>
              <a:off x="4460520" y="3797004"/>
              <a:ext cx="1236582" cy="41563"/>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88" name="Straight Arrow Connector 87"/>
            <p:cNvCxnSpPr>
              <a:stCxn id="67" idx="3"/>
              <a:endCxn id="73" idx="1"/>
            </p:cNvCxnSpPr>
            <p:nvPr/>
          </p:nvCxnSpPr>
          <p:spPr>
            <a:xfrm>
              <a:off x="4460520" y="3797004"/>
              <a:ext cx="1353618" cy="12469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90" name="Straight Arrow Connector 89"/>
            <p:cNvCxnSpPr>
              <a:stCxn id="67" idx="3"/>
              <a:endCxn id="74" idx="1"/>
            </p:cNvCxnSpPr>
            <p:nvPr/>
          </p:nvCxnSpPr>
          <p:spPr>
            <a:xfrm>
              <a:off x="4460520" y="3797004"/>
              <a:ext cx="1470654" cy="207817"/>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92" name="Straight Arrow Connector 91"/>
            <p:cNvCxnSpPr>
              <a:stCxn id="67" idx="3"/>
              <a:endCxn id="75" idx="1"/>
            </p:cNvCxnSpPr>
            <p:nvPr/>
          </p:nvCxnSpPr>
          <p:spPr>
            <a:xfrm>
              <a:off x="4460520" y="3797004"/>
              <a:ext cx="1587690" cy="290944"/>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
          <p:nvSpPr>
            <p:cNvPr id="146" name="TextBox 145"/>
            <p:cNvSpPr txBox="1"/>
            <p:nvPr/>
          </p:nvSpPr>
          <p:spPr>
            <a:xfrm>
              <a:off x="4445243" y="3312187"/>
              <a:ext cx="750526" cy="369332"/>
            </a:xfrm>
            <a:prstGeom prst="rect">
              <a:avLst/>
            </a:prstGeom>
            <a:noFill/>
          </p:spPr>
          <p:txBody>
            <a:bodyPr wrap="none" rtlCol="0">
              <a:spAutoFit/>
            </a:bodyPr>
            <a:lstStyle/>
            <a:p>
              <a:r>
                <a:rPr lang="en-US" sz="1200" dirty="0" smtClean="0"/>
                <a:t>Schedule</a:t>
              </a:r>
              <a:endParaRPr lang="en-US" sz="1200" dirty="0"/>
            </a:p>
          </p:txBody>
        </p:sp>
      </p:grpSp>
      <p:sp>
        <p:nvSpPr>
          <p:cNvPr id="147" name="TextBox 146"/>
          <p:cNvSpPr txBox="1"/>
          <p:nvPr/>
        </p:nvSpPr>
        <p:spPr>
          <a:xfrm>
            <a:off x="4854898" y="3553732"/>
            <a:ext cx="758477" cy="276999"/>
          </a:xfrm>
          <a:prstGeom prst="rect">
            <a:avLst/>
          </a:prstGeom>
          <a:noFill/>
        </p:spPr>
        <p:txBody>
          <a:bodyPr wrap="none" rtlCol="0">
            <a:spAutoFit/>
          </a:bodyPr>
          <a:lstStyle/>
          <a:p>
            <a:r>
              <a:rPr lang="en-US" sz="1200" dirty="0" smtClean="0"/>
              <a:t>Compute</a:t>
            </a:r>
            <a:endParaRPr lang="en-US" sz="1200" dirty="0"/>
          </a:p>
        </p:txBody>
      </p:sp>
      <p:sp>
        <p:nvSpPr>
          <p:cNvPr id="148" name="TextBox 147"/>
          <p:cNvSpPr txBox="1"/>
          <p:nvPr/>
        </p:nvSpPr>
        <p:spPr>
          <a:xfrm>
            <a:off x="4854284" y="3917086"/>
            <a:ext cx="758477" cy="276999"/>
          </a:xfrm>
          <a:prstGeom prst="rect">
            <a:avLst/>
          </a:prstGeom>
          <a:noFill/>
        </p:spPr>
        <p:txBody>
          <a:bodyPr wrap="none" rtlCol="0">
            <a:spAutoFit/>
          </a:bodyPr>
          <a:lstStyle/>
          <a:p>
            <a:r>
              <a:rPr lang="en-US" sz="1200" dirty="0" smtClean="0"/>
              <a:t>Compute</a:t>
            </a:r>
            <a:endParaRPr lang="en-US" sz="1200" dirty="0"/>
          </a:p>
        </p:txBody>
      </p:sp>
    </p:spTree>
    <p:extLst>
      <p:ext uri="{BB962C8B-B14F-4D97-AF65-F5344CB8AC3E}">
        <p14:creationId xmlns:p14="http://schemas.microsoft.com/office/powerpoint/2010/main" val="574860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34400" cy="514350"/>
          </a:xfrm>
        </p:spPr>
        <p:txBody>
          <a:bodyPr>
            <a:normAutofit fontScale="90000"/>
          </a:bodyPr>
          <a:lstStyle/>
          <a:p>
            <a:r>
              <a:rPr lang="en-US" dirty="0" smtClean="0"/>
              <a:t>VTK-m Arbitrary Composition</a:t>
            </a:r>
            <a:endParaRPr lang="en-US" dirty="0"/>
          </a:p>
        </p:txBody>
      </p:sp>
      <p:sp>
        <p:nvSpPr>
          <p:cNvPr id="5" name="Content Placeholder 4"/>
          <p:cNvSpPr txBox="1">
            <a:spLocks/>
          </p:cNvSpPr>
          <p:nvPr/>
        </p:nvSpPr>
        <p:spPr>
          <a:xfrm>
            <a:off x="152403" y="942975"/>
            <a:ext cx="8839199" cy="11893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625" indent="-174625"/>
            <a:r>
              <a:rPr lang="en-US" sz="2400" dirty="0"/>
              <a:t>VTK-m allows clients to </a:t>
            </a:r>
            <a:r>
              <a:rPr lang="en-US" sz="2400" dirty="0" smtClean="0"/>
              <a:t>access different memory layouts through the Array Handle and Dynamic Array Handle.</a:t>
            </a:r>
          </a:p>
          <a:p>
            <a:pPr marL="574675" lvl="1" indent="-174625"/>
            <a:r>
              <a:rPr lang="en-US" sz="2400" dirty="0" smtClean="0"/>
              <a:t>Allows for efficient in-situ integration</a:t>
            </a:r>
          </a:p>
          <a:p>
            <a:pPr marL="574675" lvl="1" indent="-174625"/>
            <a:r>
              <a:rPr lang="en-US" sz="2400" dirty="0" smtClean="0"/>
              <a:t>Allows for reduced data transfer</a:t>
            </a:r>
            <a:endParaRPr lang="en-US" sz="2400" dirty="0"/>
          </a:p>
        </p:txBody>
      </p:sp>
      <p:grpSp>
        <p:nvGrpSpPr>
          <p:cNvPr id="8" name="Group 7"/>
          <p:cNvGrpSpPr/>
          <p:nvPr/>
        </p:nvGrpSpPr>
        <p:grpSpPr>
          <a:xfrm>
            <a:off x="1783235" y="2792043"/>
            <a:ext cx="5371886" cy="740133"/>
            <a:chOff x="1752600" y="1828800"/>
            <a:chExt cx="5371886" cy="986844"/>
          </a:xfrm>
        </p:grpSpPr>
        <p:grpSp>
          <p:nvGrpSpPr>
            <p:cNvPr id="9" name="Group 8"/>
            <p:cNvGrpSpPr/>
            <p:nvPr/>
          </p:nvGrpSpPr>
          <p:grpSpPr>
            <a:xfrm>
              <a:off x="1752600" y="1828800"/>
              <a:ext cx="2247686" cy="986844"/>
              <a:chOff x="1752600" y="1908756"/>
              <a:chExt cx="2247686" cy="986844"/>
            </a:xfrm>
          </p:grpSpPr>
          <p:sp>
            <p:nvSpPr>
              <p:cNvPr id="32" name="Rounded Rectangle 31"/>
              <p:cNvSpPr/>
              <p:nvPr/>
            </p:nvSpPr>
            <p:spPr bwMode="auto">
              <a:xfrm>
                <a:off x="1752600" y="1908756"/>
                <a:ext cx="2247686" cy="986844"/>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Control Environment</a:t>
                </a:r>
              </a:p>
            </p:txBody>
          </p:sp>
          <p:grpSp>
            <p:nvGrpSpPr>
              <p:cNvPr id="33" name="Group 32"/>
              <p:cNvGrpSpPr/>
              <p:nvPr/>
            </p:nvGrpSpPr>
            <p:grpSpPr>
              <a:xfrm>
                <a:off x="1843516" y="2487452"/>
                <a:ext cx="2065855" cy="114300"/>
                <a:chOff x="1828281" y="2571750"/>
                <a:chExt cx="2065855" cy="114300"/>
              </a:xfrm>
              <a:solidFill>
                <a:schemeClr val="bg1">
                  <a:alpha val="25000"/>
                </a:schemeClr>
              </a:solidFill>
            </p:grpSpPr>
            <p:sp>
              <p:nvSpPr>
                <p:cNvPr id="34" name="Rectangle 33"/>
                <p:cNvSpPr/>
                <p:nvPr/>
              </p:nvSpPr>
              <p:spPr>
                <a:xfrm>
                  <a:off x="1828281" y="2571750"/>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5" name="Rectangle 34"/>
                <p:cNvSpPr/>
                <p:nvPr/>
              </p:nvSpPr>
              <p:spPr>
                <a:xfrm>
                  <a:off x="1945402"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055469" y="2571750"/>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172590" y="2571750"/>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286890"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404011" y="2571750"/>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514077" y="2571750"/>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63119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745498" y="2571750"/>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862619" y="2571750"/>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972686"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089807" y="2571750"/>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204107" y="2571750"/>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32122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431294" y="2571750"/>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548415" y="2571750"/>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662715"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779836" y="2571750"/>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Rounded Rectangle 11"/>
            <p:cNvSpPr/>
            <p:nvPr/>
          </p:nvSpPr>
          <p:spPr bwMode="auto">
            <a:xfrm>
              <a:off x="4876800" y="1828800"/>
              <a:ext cx="2247686" cy="986844"/>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Execution Environment</a:t>
              </a:r>
            </a:p>
          </p:txBody>
        </p:sp>
        <p:cxnSp>
          <p:nvCxnSpPr>
            <p:cNvPr id="11" name="Straight Arrow Connector 10"/>
            <p:cNvCxnSpPr>
              <a:stCxn id="51" idx="3"/>
            </p:cNvCxnSpPr>
            <p:nvPr/>
          </p:nvCxnSpPr>
          <p:spPr>
            <a:xfrm>
              <a:off x="3909371" y="2464646"/>
              <a:ext cx="105834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4117979" y="3018316"/>
            <a:ext cx="705241" cy="276999"/>
          </a:xfrm>
          <a:prstGeom prst="rect">
            <a:avLst/>
          </a:prstGeom>
          <a:noFill/>
        </p:spPr>
        <p:txBody>
          <a:bodyPr wrap="none" rtlCol="0">
            <a:spAutoFit/>
          </a:bodyPr>
          <a:lstStyle/>
          <a:p>
            <a:r>
              <a:rPr lang="en-US" sz="1200" dirty="0" smtClean="0"/>
              <a:t>Transfer</a:t>
            </a:r>
            <a:endParaRPr lang="en-US" sz="1200" dirty="0"/>
          </a:p>
        </p:txBody>
      </p:sp>
      <p:sp>
        <p:nvSpPr>
          <p:cNvPr id="77" name="Rounded Rectangle 76"/>
          <p:cNvSpPr/>
          <p:nvPr/>
        </p:nvSpPr>
        <p:spPr bwMode="auto">
          <a:xfrm>
            <a:off x="1783235" y="3914150"/>
            <a:ext cx="2247686" cy="740133"/>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Control Environment</a:t>
            </a:r>
          </a:p>
        </p:txBody>
      </p:sp>
      <p:grpSp>
        <p:nvGrpSpPr>
          <p:cNvPr id="78" name="Group 77"/>
          <p:cNvGrpSpPr/>
          <p:nvPr/>
        </p:nvGrpSpPr>
        <p:grpSpPr>
          <a:xfrm>
            <a:off x="1874151" y="4348172"/>
            <a:ext cx="2065855" cy="85725"/>
            <a:chOff x="1828281" y="2571750"/>
            <a:chExt cx="2065855" cy="114300"/>
          </a:xfrm>
          <a:solidFill>
            <a:schemeClr val="bg1">
              <a:alpha val="25000"/>
            </a:schemeClr>
          </a:solidFill>
        </p:grpSpPr>
        <p:sp>
          <p:nvSpPr>
            <p:cNvPr id="79" name="Rectangle 78"/>
            <p:cNvSpPr/>
            <p:nvPr/>
          </p:nvSpPr>
          <p:spPr>
            <a:xfrm>
              <a:off x="1828281"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1945402"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055469"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172590"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286890"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2404011"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251407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63119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274549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2862619"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2972686"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308980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320410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32122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3431294"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3548415"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3662715"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3779836"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Rounded Rectangle 56"/>
          <p:cNvSpPr/>
          <p:nvPr/>
        </p:nvSpPr>
        <p:spPr bwMode="auto">
          <a:xfrm>
            <a:off x="4907435" y="3914150"/>
            <a:ext cx="2247686" cy="740133"/>
          </a:xfrm>
          <a:prstGeom prst="roundRect">
            <a:avLst/>
          </a:prstGeom>
          <a:solidFill>
            <a:schemeClr val="accent5"/>
          </a:solidFill>
          <a:ln w="127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cs typeface="Calibri"/>
              </a:rPr>
              <a:t>Execution Environment</a:t>
            </a:r>
          </a:p>
        </p:txBody>
      </p:sp>
      <p:cxnSp>
        <p:nvCxnSpPr>
          <p:cNvPr id="56" name="Straight Arrow Connector 55"/>
          <p:cNvCxnSpPr>
            <a:stCxn id="96" idx="3"/>
          </p:cNvCxnSpPr>
          <p:nvPr/>
        </p:nvCxnSpPr>
        <p:spPr>
          <a:xfrm>
            <a:off x="3940006" y="4391035"/>
            <a:ext cx="105834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39" name="Group 238"/>
          <p:cNvGrpSpPr/>
          <p:nvPr/>
        </p:nvGrpSpPr>
        <p:grpSpPr>
          <a:xfrm>
            <a:off x="1879059" y="4235089"/>
            <a:ext cx="2065855" cy="85725"/>
            <a:chOff x="788480" y="5172338"/>
            <a:chExt cx="2065855" cy="114300"/>
          </a:xfrm>
        </p:grpSpPr>
        <p:sp>
          <p:nvSpPr>
            <p:cNvPr id="97" name="Rectangle 96"/>
            <p:cNvSpPr/>
            <p:nvPr/>
          </p:nvSpPr>
          <p:spPr>
            <a:xfrm>
              <a:off x="788480"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5" name="Group 234"/>
            <p:cNvGrpSpPr/>
            <p:nvPr/>
          </p:nvGrpSpPr>
          <p:grpSpPr>
            <a:xfrm>
              <a:off x="905601" y="5172338"/>
              <a:ext cx="1948734" cy="114300"/>
              <a:chOff x="905601" y="5172338"/>
              <a:chExt cx="1948734" cy="114300"/>
            </a:xfrm>
          </p:grpSpPr>
          <p:sp>
            <p:nvSpPr>
              <p:cNvPr id="98" name="Rectangle 97"/>
              <p:cNvSpPr/>
              <p:nvPr/>
            </p:nvSpPr>
            <p:spPr>
              <a:xfrm>
                <a:off x="905601"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015668"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132789"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1247089"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1364210"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147427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159139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70569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1822818"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1932885"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205000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216430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228142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2391493"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2508614"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2622914"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2740035"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40" name="Group 239"/>
          <p:cNvGrpSpPr/>
          <p:nvPr/>
        </p:nvGrpSpPr>
        <p:grpSpPr>
          <a:xfrm>
            <a:off x="1875773" y="4458022"/>
            <a:ext cx="2065855" cy="85725"/>
            <a:chOff x="785194" y="5469582"/>
            <a:chExt cx="2065855" cy="114300"/>
          </a:xfrm>
        </p:grpSpPr>
        <p:sp>
          <p:nvSpPr>
            <p:cNvPr id="159" name="Rectangle 158"/>
            <p:cNvSpPr/>
            <p:nvPr/>
          </p:nvSpPr>
          <p:spPr>
            <a:xfrm>
              <a:off x="785194"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902315"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1012382"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1129503"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1243803"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1360924"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147099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158811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170241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1819532"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1929599"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204672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216102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227814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388207"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2505328"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2619628"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2736749"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4996729" y="4352544"/>
            <a:ext cx="2065855" cy="85725"/>
            <a:chOff x="1828281" y="2571750"/>
            <a:chExt cx="2065855" cy="114300"/>
          </a:xfrm>
          <a:solidFill>
            <a:schemeClr val="bg1">
              <a:alpha val="25000"/>
            </a:schemeClr>
          </a:solidFill>
        </p:grpSpPr>
        <p:sp>
          <p:nvSpPr>
            <p:cNvPr id="190" name="Rectangle 189"/>
            <p:cNvSpPr/>
            <p:nvPr/>
          </p:nvSpPr>
          <p:spPr>
            <a:xfrm>
              <a:off x="1828281"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1945402"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2055469"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2172590"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286890"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2404011"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251407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263119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274549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2862619"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2972686"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308980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320410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332122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3431294"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3548415"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3662715"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3779836"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5001637" y="4239461"/>
            <a:ext cx="2065855" cy="85725"/>
            <a:chOff x="788480" y="5172338"/>
            <a:chExt cx="2065855" cy="114300"/>
          </a:xfrm>
        </p:grpSpPr>
        <p:sp>
          <p:nvSpPr>
            <p:cNvPr id="252" name="Rectangle 251"/>
            <p:cNvSpPr/>
            <p:nvPr/>
          </p:nvSpPr>
          <p:spPr>
            <a:xfrm>
              <a:off x="788480"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3" name="Group 252"/>
            <p:cNvGrpSpPr/>
            <p:nvPr/>
          </p:nvGrpSpPr>
          <p:grpSpPr>
            <a:xfrm>
              <a:off x="905601" y="5172338"/>
              <a:ext cx="1948734" cy="114300"/>
              <a:chOff x="905601" y="5172338"/>
              <a:chExt cx="1948734" cy="114300"/>
            </a:xfrm>
          </p:grpSpPr>
          <p:sp>
            <p:nvSpPr>
              <p:cNvPr id="254" name="Rectangle 253"/>
              <p:cNvSpPr/>
              <p:nvPr/>
            </p:nvSpPr>
            <p:spPr>
              <a:xfrm>
                <a:off x="905601"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1015668"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1132789"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1247089"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1364210"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147427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159139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170569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1822818"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1932885"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205000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216430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228142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2391493"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2508614"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2622914"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2740035"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1" name="Group 270"/>
          <p:cNvGrpSpPr/>
          <p:nvPr/>
        </p:nvGrpSpPr>
        <p:grpSpPr>
          <a:xfrm>
            <a:off x="4998351" y="4462394"/>
            <a:ext cx="2065855" cy="85725"/>
            <a:chOff x="785194" y="5469582"/>
            <a:chExt cx="2065855" cy="114300"/>
          </a:xfrm>
        </p:grpSpPr>
        <p:sp>
          <p:nvSpPr>
            <p:cNvPr id="272" name="Rectangle 271"/>
            <p:cNvSpPr/>
            <p:nvPr/>
          </p:nvSpPr>
          <p:spPr>
            <a:xfrm>
              <a:off x="785194"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902315"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1012382"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1129503"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1243803"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1360924"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147099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158811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170241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1819532"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a:off x="1929599"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204672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p:cNvSpPr/>
            <p:nvPr/>
          </p:nvSpPr>
          <p:spPr>
            <a:xfrm>
              <a:off x="216102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a:off x="227814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2388207"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p:cNvSpPr/>
            <p:nvPr/>
          </p:nvSpPr>
          <p:spPr>
            <a:xfrm>
              <a:off x="2505328"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p:cNvSpPr/>
            <p:nvPr/>
          </p:nvSpPr>
          <p:spPr>
            <a:xfrm>
              <a:off x="2619628"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2736749"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0" name="Group 289"/>
          <p:cNvGrpSpPr/>
          <p:nvPr/>
        </p:nvGrpSpPr>
        <p:grpSpPr>
          <a:xfrm>
            <a:off x="4996729" y="3255186"/>
            <a:ext cx="2065855" cy="85725"/>
            <a:chOff x="1828281" y="2571750"/>
            <a:chExt cx="2065855" cy="114300"/>
          </a:xfrm>
          <a:solidFill>
            <a:schemeClr val="bg1">
              <a:alpha val="25000"/>
            </a:schemeClr>
          </a:solidFill>
        </p:grpSpPr>
        <p:sp>
          <p:nvSpPr>
            <p:cNvPr id="291" name="Rectangle 290"/>
            <p:cNvSpPr/>
            <p:nvPr/>
          </p:nvSpPr>
          <p:spPr>
            <a:xfrm>
              <a:off x="1828281"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1945402"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2055469"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2172590"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p:cNvSpPr/>
            <p:nvPr/>
          </p:nvSpPr>
          <p:spPr>
            <a:xfrm>
              <a:off x="2286890"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a:off x="2404011"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p:cNvSpPr/>
            <p:nvPr/>
          </p:nvSpPr>
          <p:spPr>
            <a:xfrm>
              <a:off x="251407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p:cNvSpPr/>
            <p:nvPr/>
          </p:nvSpPr>
          <p:spPr>
            <a:xfrm>
              <a:off x="263119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p:cNvSpPr/>
            <p:nvPr/>
          </p:nvSpPr>
          <p:spPr>
            <a:xfrm>
              <a:off x="274549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p:cNvSpPr/>
            <p:nvPr/>
          </p:nvSpPr>
          <p:spPr>
            <a:xfrm>
              <a:off x="2862619"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Rectangle 300"/>
            <p:cNvSpPr/>
            <p:nvPr/>
          </p:nvSpPr>
          <p:spPr>
            <a:xfrm>
              <a:off x="2972686"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Rectangle 301"/>
            <p:cNvSpPr/>
            <p:nvPr/>
          </p:nvSpPr>
          <p:spPr>
            <a:xfrm>
              <a:off x="308980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3204107"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p:cNvSpPr/>
            <p:nvPr/>
          </p:nvSpPr>
          <p:spPr>
            <a:xfrm>
              <a:off x="3321228"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3431294"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p:cNvSpPr/>
            <p:nvPr/>
          </p:nvSpPr>
          <p:spPr>
            <a:xfrm>
              <a:off x="3548415"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a:off x="3662715"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p:cNvSpPr/>
            <p:nvPr/>
          </p:nvSpPr>
          <p:spPr>
            <a:xfrm>
              <a:off x="3779836" y="2571750"/>
              <a:ext cx="114300" cy="1143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9" name="Group 308"/>
          <p:cNvGrpSpPr/>
          <p:nvPr/>
        </p:nvGrpSpPr>
        <p:grpSpPr>
          <a:xfrm>
            <a:off x="5001637" y="3142103"/>
            <a:ext cx="2065855" cy="85725"/>
            <a:chOff x="788480" y="5172338"/>
            <a:chExt cx="2065855" cy="114300"/>
          </a:xfrm>
        </p:grpSpPr>
        <p:sp>
          <p:nvSpPr>
            <p:cNvPr id="310" name="Rectangle 309"/>
            <p:cNvSpPr/>
            <p:nvPr/>
          </p:nvSpPr>
          <p:spPr>
            <a:xfrm>
              <a:off x="788480"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1" name="Group 310"/>
            <p:cNvGrpSpPr/>
            <p:nvPr/>
          </p:nvGrpSpPr>
          <p:grpSpPr>
            <a:xfrm>
              <a:off x="905601" y="5172338"/>
              <a:ext cx="1948734" cy="114300"/>
              <a:chOff x="905601" y="5172338"/>
              <a:chExt cx="1948734" cy="114300"/>
            </a:xfrm>
          </p:grpSpPr>
          <p:sp>
            <p:nvSpPr>
              <p:cNvPr id="312" name="Rectangle 311"/>
              <p:cNvSpPr/>
              <p:nvPr/>
            </p:nvSpPr>
            <p:spPr>
              <a:xfrm>
                <a:off x="905601"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p:cNvSpPr/>
              <p:nvPr/>
            </p:nvSpPr>
            <p:spPr>
              <a:xfrm>
                <a:off x="1015668"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1132789"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1247089"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1364210"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147427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p:cNvSpPr/>
              <p:nvPr/>
            </p:nvSpPr>
            <p:spPr>
              <a:xfrm>
                <a:off x="159139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p:cNvSpPr/>
              <p:nvPr/>
            </p:nvSpPr>
            <p:spPr>
              <a:xfrm>
                <a:off x="170569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1822818"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1932885"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a:off x="205000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Rectangle 322"/>
              <p:cNvSpPr/>
              <p:nvPr/>
            </p:nvSpPr>
            <p:spPr>
              <a:xfrm>
                <a:off x="2164306"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p:cNvSpPr/>
              <p:nvPr/>
            </p:nvSpPr>
            <p:spPr>
              <a:xfrm>
                <a:off x="2281427"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p:cNvSpPr/>
              <p:nvPr/>
            </p:nvSpPr>
            <p:spPr>
              <a:xfrm>
                <a:off x="2391493"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p:cNvSpPr/>
              <p:nvPr/>
            </p:nvSpPr>
            <p:spPr>
              <a:xfrm>
                <a:off x="2508614"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p:cNvSpPr/>
              <p:nvPr/>
            </p:nvSpPr>
            <p:spPr>
              <a:xfrm>
                <a:off x="2622914"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ectangle 327"/>
              <p:cNvSpPr/>
              <p:nvPr/>
            </p:nvSpPr>
            <p:spPr>
              <a:xfrm>
                <a:off x="2740035" y="5172338"/>
                <a:ext cx="114300" cy="1143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29" name="Group 328"/>
          <p:cNvGrpSpPr/>
          <p:nvPr/>
        </p:nvGrpSpPr>
        <p:grpSpPr>
          <a:xfrm>
            <a:off x="4998351" y="3365036"/>
            <a:ext cx="2065855" cy="85725"/>
            <a:chOff x="785194" y="5469582"/>
            <a:chExt cx="2065855" cy="114300"/>
          </a:xfrm>
        </p:grpSpPr>
        <p:sp>
          <p:nvSpPr>
            <p:cNvPr id="330" name="Rectangle 329"/>
            <p:cNvSpPr/>
            <p:nvPr/>
          </p:nvSpPr>
          <p:spPr>
            <a:xfrm>
              <a:off x="785194"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p:cNvSpPr/>
            <p:nvPr/>
          </p:nvSpPr>
          <p:spPr>
            <a:xfrm>
              <a:off x="902315"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p:cNvSpPr/>
            <p:nvPr/>
          </p:nvSpPr>
          <p:spPr>
            <a:xfrm>
              <a:off x="1012382"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p:cNvSpPr/>
            <p:nvPr/>
          </p:nvSpPr>
          <p:spPr>
            <a:xfrm>
              <a:off x="1129503"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a:off x="1243803"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p:cNvSpPr/>
            <p:nvPr/>
          </p:nvSpPr>
          <p:spPr>
            <a:xfrm>
              <a:off x="1360924"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a:off x="147099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p:cNvSpPr/>
            <p:nvPr/>
          </p:nvSpPr>
          <p:spPr>
            <a:xfrm>
              <a:off x="158811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a:off x="170241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a:off x="1819532"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a:off x="1929599"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a:off x="204672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ectangle 341"/>
            <p:cNvSpPr/>
            <p:nvPr/>
          </p:nvSpPr>
          <p:spPr>
            <a:xfrm>
              <a:off x="2161020"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p:cNvSpPr/>
            <p:nvPr/>
          </p:nvSpPr>
          <p:spPr>
            <a:xfrm>
              <a:off x="2278141"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a:off x="2388207"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a:off x="2505328"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Rectangle 345"/>
            <p:cNvSpPr/>
            <p:nvPr/>
          </p:nvSpPr>
          <p:spPr>
            <a:xfrm>
              <a:off x="2619628"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ectangle 346"/>
            <p:cNvSpPr/>
            <p:nvPr/>
          </p:nvSpPr>
          <p:spPr>
            <a:xfrm>
              <a:off x="2736749" y="5469582"/>
              <a:ext cx="114300" cy="1143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8" name="TextBox 347"/>
          <p:cNvSpPr txBox="1"/>
          <p:nvPr/>
        </p:nvSpPr>
        <p:spPr>
          <a:xfrm>
            <a:off x="4117979" y="4139451"/>
            <a:ext cx="705241" cy="276999"/>
          </a:xfrm>
          <a:prstGeom prst="rect">
            <a:avLst/>
          </a:prstGeom>
          <a:noFill/>
        </p:spPr>
        <p:txBody>
          <a:bodyPr wrap="none" rtlCol="0">
            <a:spAutoFit/>
          </a:bodyPr>
          <a:lstStyle/>
          <a:p>
            <a:r>
              <a:rPr lang="en-US" sz="1200" dirty="0" smtClean="0"/>
              <a:t>Transfer</a:t>
            </a:r>
            <a:endParaRPr lang="en-US" sz="1200" dirty="0"/>
          </a:p>
        </p:txBody>
      </p:sp>
    </p:spTree>
    <p:extLst>
      <p:ext uri="{BB962C8B-B14F-4D97-AF65-F5344CB8AC3E}">
        <p14:creationId xmlns:p14="http://schemas.microsoft.com/office/powerpoint/2010/main" val="442245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2400" y="1974850"/>
            <a:ext cx="1447800" cy="533400"/>
          </a:xfrm>
          <a:prstGeom prst="roundRect">
            <a:avLst/>
          </a:prstGeom>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functor</a:t>
            </a:r>
            <a:r>
              <a:rPr lang="en-US" dirty="0" smtClean="0"/>
              <a:t>()</a:t>
            </a:r>
            <a:endParaRPr lang="en-US" dirty="0"/>
          </a:p>
        </p:txBody>
      </p:sp>
      <p:grpSp>
        <p:nvGrpSpPr>
          <p:cNvPr id="176" name="Group 175"/>
          <p:cNvGrpSpPr/>
          <p:nvPr/>
        </p:nvGrpSpPr>
        <p:grpSpPr>
          <a:xfrm>
            <a:off x="2230317" y="2835975"/>
            <a:ext cx="2016860" cy="1806307"/>
            <a:chOff x="3722524" y="1525822"/>
            <a:chExt cx="2016860" cy="2408409"/>
          </a:xfrm>
        </p:grpSpPr>
        <p:grpSp>
          <p:nvGrpSpPr>
            <p:cNvPr id="3" name="Group 2"/>
            <p:cNvGrpSpPr/>
            <p:nvPr/>
          </p:nvGrpSpPr>
          <p:grpSpPr>
            <a:xfrm>
              <a:off x="4043668" y="1953031"/>
              <a:ext cx="1347482" cy="1574800"/>
              <a:chOff x="3967468" y="3009900"/>
              <a:chExt cx="1347482" cy="1181100"/>
            </a:xfrm>
          </p:grpSpPr>
          <p:cxnSp>
            <p:nvCxnSpPr>
              <p:cNvPr id="4" name="Straight Arrow Connector 3"/>
              <p:cNvCxnSpPr/>
              <p:nvPr/>
            </p:nvCxnSpPr>
            <p:spPr>
              <a:xfrm flipH="1" flipV="1">
                <a:off x="3967468" y="3299094"/>
                <a:ext cx="604532"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 name="Straight Arrow Connector 4"/>
              <p:cNvCxnSpPr/>
              <p:nvPr/>
            </p:nvCxnSpPr>
            <p:spPr>
              <a:xfrm flipH="1" flipV="1">
                <a:off x="4454729" y="3009900"/>
                <a:ext cx="117271"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p:nvPr/>
            </p:nvCxnSpPr>
            <p:spPr>
              <a:xfrm flipV="1">
                <a:off x="4572000" y="3009900"/>
                <a:ext cx="742950"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7" name="Straight Arrow Connector 6"/>
              <p:cNvCxnSpPr/>
              <p:nvPr/>
            </p:nvCxnSpPr>
            <p:spPr>
              <a:xfrm flipV="1">
                <a:off x="4572000" y="3299094"/>
                <a:ext cx="293789"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a:off x="4435679" y="3657600"/>
                <a:ext cx="136321"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9" name="Straight Arrow Connector 8"/>
              <p:cNvCxnSpPr/>
              <p:nvPr/>
            </p:nvCxnSpPr>
            <p:spPr>
              <a:xfrm flipH="1">
                <a:off x="3967468" y="3657600"/>
                <a:ext cx="604532"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0" name="Straight Arrow Connector 9"/>
              <p:cNvCxnSpPr/>
              <p:nvPr/>
            </p:nvCxnSpPr>
            <p:spPr>
              <a:xfrm>
                <a:off x="4572000" y="3657600"/>
                <a:ext cx="742950"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1" name="Straight Arrow Connector 10"/>
              <p:cNvCxnSpPr/>
              <p:nvPr/>
            </p:nvCxnSpPr>
            <p:spPr>
              <a:xfrm>
                <a:off x="4572000" y="3657600"/>
                <a:ext cx="282779"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grpSp>
          <p:nvGrpSpPr>
            <p:cNvPr id="13" name="Group 12"/>
            <p:cNvGrpSpPr/>
            <p:nvPr/>
          </p:nvGrpSpPr>
          <p:grpSpPr>
            <a:xfrm>
              <a:off x="4035644" y="1953031"/>
              <a:ext cx="1374571" cy="1574800"/>
              <a:chOff x="3959429" y="3009900"/>
              <a:chExt cx="1374571" cy="1181100"/>
            </a:xfrm>
          </p:grpSpPr>
          <p:sp>
            <p:nvSpPr>
              <p:cNvPr id="14" name="Rectangle 13"/>
              <p:cNvSpPr/>
              <p:nvPr/>
            </p:nvSpPr>
            <p:spPr>
              <a:xfrm>
                <a:off x="3962400" y="32766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4876800" y="30099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6" name="Rectangle 15"/>
              <p:cNvSpPr/>
              <p:nvPr/>
            </p:nvSpPr>
            <p:spPr>
              <a:xfrm>
                <a:off x="4419600" y="30099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4873829" y="39243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8" name="Straight Connector 17"/>
              <p:cNvCxnSpPr/>
              <p:nvPr/>
            </p:nvCxnSpPr>
            <p:spPr>
              <a:xfrm flipV="1">
                <a:off x="3959429" y="39243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p:nvCxnSpPr>
            <p:spPr>
              <a:xfrm flipV="1">
                <a:off x="3967468" y="30099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20" name="Group 19"/>
            <p:cNvGrpSpPr/>
            <p:nvPr/>
          </p:nvGrpSpPr>
          <p:grpSpPr>
            <a:xfrm>
              <a:off x="3842158" y="1775231"/>
              <a:ext cx="1796642" cy="1930400"/>
              <a:chOff x="3765958" y="2876550"/>
              <a:chExt cx="1796642" cy="1447800"/>
            </a:xfrm>
          </p:grpSpPr>
          <p:cxnSp>
            <p:nvCxnSpPr>
              <p:cNvPr id="22" name="Straight Connector 21"/>
              <p:cNvCxnSpPr>
                <a:cxnSpLocks noChangeAspect="1"/>
              </p:cNvCxnSpPr>
              <p:nvPr/>
            </p:nvCxnSpPr>
            <p:spPr>
              <a:xfrm flipV="1">
                <a:off x="5334000"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a:cxnSpLocks noChangeAspect="1"/>
              </p:cNvCxnSpPr>
              <p:nvPr/>
            </p:nvCxnSpPr>
            <p:spPr>
              <a:xfrm flipV="1">
                <a:off x="3765958" y="32766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4" name="Straight Connector 23"/>
              <p:cNvCxnSpPr>
                <a:cxnSpLocks noChangeAspect="1"/>
              </p:cNvCxnSpPr>
              <p:nvPr/>
            </p:nvCxnSpPr>
            <p:spPr>
              <a:xfrm flipV="1">
                <a:off x="4454729"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5" name="Straight Connector 24"/>
              <p:cNvCxnSpPr>
                <a:cxnSpLocks noChangeAspect="1"/>
              </p:cNvCxnSpPr>
              <p:nvPr/>
            </p:nvCxnSpPr>
            <p:spPr>
              <a:xfrm flipV="1">
                <a:off x="4645229"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7" name="Straight Connector 26"/>
              <p:cNvCxnSpPr>
                <a:cxnSpLocks noChangeAspect="1"/>
              </p:cNvCxnSpPr>
              <p:nvPr/>
            </p:nvCxnSpPr>
            <p:spPr>
              <a:xfrm flipV="1">
                <a:off x="3765958"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8" name="Straight Connector 27"/>
              <p:cNvCxnSpPr>
                <a:cxnSpLocks noChangeAspect="1"/>
              </p:cNvCxnSpPr>
              <p:nvPr/>
            </p:nvCxnSpPr>
            <p:spPr>
              <a:xfrm flipV="1">
                <a:off x="4454729" y="37909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9" name="Group 28"/>
            <p:cNvGrpSpPr/>
            <p:nvPr/>
          </p:nvGrpSpPr>
          <p:grpSpPr>
            <a:xfrm>
              <a:off x="3741574" y="1953031"/>
              <a:ext cx="1997810" cy="355600"/>
              <a:chOff x="3665374" y="3009900"/>
              <a:chExt cx="1997810" cy="266700"/>
            </a:xfrm>
          </p:grpSpPr>
          <p:cxnSp>
            <p:nvCxnSpPr>
              <p:cNvPr id="30" name="Straight Connector 29"/>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p:nvPr/>
            </p:nvCxnSpPr>
            <p:spPr>
              <a:xfrm>
                <a:off x="3665374"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p:nvPr/>
            </p:nvCxnSpPr>
            <p:spPr>
              <a:xfrm>
                <a:off x="4125545"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4" name="Group 33"/>
            <p:cNvGrpSpPr/>
            <p:nvPr/>
          </p:nvGrpSpPr>
          <p:grpSpPr>
            <a:xfrm>
              <a:off x="3722524" y="3172231"/>
              <a:ext cx="789355" cy="355600"/>
              <a:chOff x="3665374" y="3009900"/>
              <a:chExt cx="789355" cy="266700"/>
            </a:xfrm>
          </p:grpSpPr>
          <p:cxnSp>
            <p:nvCxnSpPr>
              <p:cNvPr id="36" name="Straight Connector 35"/>
              <p:cNvCxnSpPr/>
              <p:nvPr/>
            </p:nvCxnSpPr>
            <p:spPr>
              <a:xfrm>
                <a:off x="3665374"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8" name="Straight Connector 37"/>
              <p:cNvCxnSpPr/>
              <p:nvPr/>
            </p:nvCxnSpPr>
            <p:spPr>
              <a:xfrm>
                <a:off x="4125545"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9" name="Group 38"/>
            <p:cNvGrpSpPr/>
            <p:nvPr/>
          </p:nvGrpSpPr>
          <p:grpSpPr>
            <a:xfrm>
              <a:off x="4043668" y="1525822"/>
              <a:ext cx="1347482" cy="812800"/>
              <a:chOff x="3967468" y="2689493"/>
              <a:chExt cx="1347482" cy="609600"/>
            </a:xfrm>
          </p:grpSpPr>
          <p:grpSp>
            <p:nvGrpSpPr>
              <p:cNvPr id="40" name="Group 39"/>
              <p:cNvGrpSpPr/>
              <p:nvPr/>
            </p:nvGrpSpPr>
            <p:grpSpPr>
              <a:xfrm>
                <a:off x="4416629" y="2689493"/>
                <a:ext cx="898321" cy="304800"/>
                <a:chOff x="4416629" y="2689493"/>
                <a:chExt cx="898321" cy="304800"/>
              </a:xfrm>
            </p:grpSpPr>
            <p:cxnSp>
              <p:nvCxnSpPr>
                <p:cNvPr id="44" name="Straight Connector 43"/>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45" name="Straight Connector 44"/>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41" name="Group 40"/>
              <p:cNvGrpSpPr/>
              <p:nvPr/>
            </p:nvGrpSpPr>
            <p:grpSpPr>
              <a:xfrm>
                <a:off x="3967468" y="2994293"/>
                <a:ext cx="898321" cy="304800"/>
                <a:chOff x="4416629" y="2689493"/>
                <a:chExt cx="898321" cy="304800"/>
              </a:xfrm>
            </p:grpSpPr>
            <p:cxnSp>
              <p:nvCxnSpPr>
                <p:cNvPr id="42" name="Straight Connector 41"/>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43" name="Straight Connector 42"/>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grpSp>
          <p:nvGrpSpPr>
            <p:cNvPr id="46" name="Group 45"/>
            <p:cNvGrpSpPr/>
            <p:nvPr/>
          </p:nvGrpSpPr>
          <p:grpSpPr>
            <a:xfrm>
              <a:off x="4062718" y="3121431"/>
              <a:ext cx="1347482" cy="812800"/>
              <a:chOff x="3967468" y="2689493"/>
              <a:chExt cx="1347482" cy="609600"/>
            </a:xfrm>
          </p:grpSpPr>
          <p:grpSp>
            <p:nvGrpSpPr>
              <p:cNvPr id="47" name="Group 46"/>
              <p:cNvGrpSpPr/>
              <p:nvPr/>
            </p:nvGrpSpPr>
            <p:grpSpPr>
              <a:xfrm>
                <a:off x="4416629" y="2689493"/>
                <a:ext cx="898321" cy="304800"/>
                <a:chOff x="4416629" y="2689493"/>
                <a:chExt cx="898321" cy="304800"/>
              </a:xfrm>
            </p:grpSpPr>
            <p:cxnSp>
              <p:nvCxnSpPr>
                <p:cNvPr id="51" name="Straight Connector 50"/>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52" name="Straight Connector 51"/>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48" name="Group 47"/>
              <p:cNvGrpSpPr/>
              <p:nvPr/>
            </p:nvGrpSpPr>
            <p:grpSpPr>
              <a:xfrm>
                <a:off x="3967468" y="2994293"/>
                <a:ext cx="898321" cy="304800"/>
                <a:chOff x="4416629" y="2689493"/>
                <a:chExt cx="898321" cy="304800"/>
              </a:xfrm>
            </p:grpSpPr>
            <p:cxnSp>
              <p:nvCxnSpPr>
                <p:cNvPr id="49" name="Straight Connector 48"/>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50" name="Straight Connector 49"/>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grpSp>
      <p:cxnSp>
        <p:nvCxnSpPr>
          <p:cNvPr id="238" name="Curved Connector 237"/>
          <p:cNvCxnSpPr>
            <a:endCxn id="16" idx="0"/>
          </p:cNvCxnSpPr>
          <p:nvPr/>
        </p:nvCxnSpPr>
        <p:spPr>
          <a:xfrm>
            <a:off x="1603022" y="2233492"/>
            <a:ext cx="1857787" cy="92288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9" name="Curved Connector 238"/>
          <p:cNvCxnSpPr>
            <a:endCxn id="384" idx="0"/>
          </p:cNvCxnSpPr>
          <p:nvPr/>
        </p:nvCxnSpPr>
        <p:spPr>
          <a:xfrm>
            <a:off x="1603022" y="2245783"/>
            <a:ext cx="4625059" cy="91451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94" name="Group 293"/>
          <p:cNvGrpSpPr/>
          <p:nvPr/>
        </p:nvGrpSpPr>
        <p:grpSpPr>
          <a:xfrm>
            <a:off x="3468833" y="2839889"/>
            <a:ext cx="1700769" cy="1806307"/>
            <a:chOff x="4038615" y="1525822"/>
            <a:chExt cx="1700769" cy="2408409"/>
          </a:xfrm>
        </p:grpSpPr>
        <p:grpSp>
          <p:nvGrpSpPr>
            <p:cNvPr id="295" name="Group 294"/>
            <p:cNvGrpSpPr/>
            <p:nvPr/>
          </p:nvGrpSpPr>
          <p:grpSpPr>
            <a:xfrm>
              <a:off x="4043668" y="1953031"/>
              <a:ext cx="1347482" cy="1574800"/>
              <a:chOff x="3967468" y="3009900"/>
              <a:chExt cx="1347482" cy="1181100"/>
            </a:xfrm>
          </p:grpSpPr>
          <p:cxnSp>
            <p:nvCxnSpPr>
              <p:cNvPr id="320" name="Straight Arrow Connector 319"/>
              <p:cNvCxnSpPr/>
              <p:nvPr/>
            </p:nvCxnSpPr>
            <p:spPr>
              <a:xfrm flipH="1" flipV="1">
                <a:off x="3967468" y="3299094"/>
                <a:ext cx="604532"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21" name="Straight Arrow Connector 320"/>
              <p:cNvCxnSpPr/>
              <p:nvPr/>
            </p:nvCxnSpPr>
            <p:spPr>
              <a:xfrm flipH="1" flipV="1">
                <a:off x="4454729" y="3009900"/>
                <a:ext cx="117271"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22" name="Straight Arrow Connector 321"/>
              <p:cNvCxnSpPr/>
              <p:nvPr/>
            </p:nvCxnSpPr>
            <p:spPr>
              <a:xfrm flipV="1">
                <a:off x="4572000" y="3009900"/>
                <a:ext cx="742950"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23" name="Straight Arrow Connector 322"/>
              <p:cNvCxnSpPr/>
              <p:nvPr/>
            </p:nvCxnSpPr>
            <p:spPr>
              <a:xfrm flipV="1">
                <a:off x="4572000" y="3299094"/>
                <a:ext cx="293789"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24" name="Straight Arrow Connector 323"/>
              <p:cNvCxnSpPr/>
              <p:nvPr/>
            </p:nvCxnSpPr>
            <p:spPr>
              <a:xfrm flipH="1">
                <a:off x="4435679" y="3657600"/>
                <a:ext cx="136321"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25" name="Straight Arrow Connector 324"/>
              <p:cNvCxnSpPr/>
              <p:nvPr/>
            </p:nvCxnSpPr>
            <p:spPr>
              <a:xfrm flipH="1">
                <a:off x="3967468" y="3657600"/>
                <a:ext cx="604532"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26" name="Straight Arrow Connector 325"/>
              <p:cNvCxnSpPr/>
              <p:nvPr/>
            </p:nvCxnSpPr>
            <p:spPr>
              <a:xfrm>
                <a:off x="4572000" y="3657600"/>
                <a:ext cx="742950"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27" name="Straight Arrow Connector 326"/>
              <p:cNvCxnSpPr/>
              <p:nvPr/>
            </p:nvCxnSpPr>
            <p:spPr>
              <a:xfrm>
                <a:off x="4572000" y="3657600"/>
                <a:ext cx="282779"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grpSp>
          <p:nvGrpSpPr>
            <p:cNvPr id="296" name="Group 295"/>
            <p:cNvGrpSpPr/>
            <p:nvPr/>
          </p:nvGrpSpPr>
          <p:grpSpPr>
            <a:xfrm>
              <a:off x="4038615" y="1953031"/>
              <a:ext cx="1371600" cy="1574800"/>
              <a:chOff x="3962400" y="3009900"/>
              <a:chExt cx="1371600" cy="1181100"/>
            </a:xfrm>
          </p:grpSpPr>
          <p:sp>
            <p:nvSpPr>
              <p:cNvPr id="314" name="Rectangle 313"/>
              <p:cNvSpPr/>
              <p:nvPr/>
            </p:nvSpPr>
            <p:spPr>
              <a:xfrm>
                <a:off x="3962400" y="32766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5" name="Straight Connector 314"/>
              <p:cNvCxnSpPr/>
              <p:nvPr/>
            </p:nvCxnSpPr>
            <p:spPr>
              <a:xfrm flipV="1">
                <a:off x="4876800" y="30099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16" name="Rectangle 315"/>
              <p:cNvSpPr/>
              <p:nvPr/>
            </p:nvSpPr>
            <p:spPr>
              <a:xfrm>
                <a:off x="4419600" y="30099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7" name="Straight Connector 316"/>
              <p:cNvCxnSpPr/>
              <p:nvPr/>
            </p:nvCxnSpPr>
            <p:spPr>
              <a:xfrm flipV="1">
                <a:off x="4873829" y="39243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297" name="Group 296"/>
            <p:cNvGrpSpPr/>
            <p:nvPr/>
          </p:nvGrpSpPr>
          <p:grpSpPr>
            <a:xfrm>
              <a:off x="4721429" y="1775231"/>
              <a:ext cx="917371" cy="1930400"/>
              <a:chOff x="4645229" y="2876550"/>
              <a:chExt cx="917371" cy="1447800"/>
            </a:xfrm>
          </p:grpSpPr>
          <p:cxnSp>
            <p:nvCxnSpPr>
              <p:cNvPr id="311" name="Straight Connector 310"/>
              <p:cNvCxnSpPr>
                <a:cxnSpLocks noChangeAspect="1"/>
              </p:cNvCxnSpPr>
              <p:nvPr/>
            </p:nvCxnSpPr>
            <p:spPr>
              <a:xfrm flipV="1">
                <a:off x="5334000"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12" name="Straight Connector 311"/>
              <p:cNvCxnSpPr>
                <a:cxnSpLocks noChangeAspect="1"/>
              </p:cNvCxnSpPr>
              <p:nvPr/>
            </p:nvCxnSpPr>
            <p:spPr>
              <a:xfrm flipV="1">
                <a:off x="4645229"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98" name="Group 297"/>
            <p:cNvGrpSpPr/>
            <p:nvPr/>
          </p:nvGrpSpPr>
          <p:grpSpPr>
            <a:xfrm>
              <a:off x="4950029" y="1953031"/>
              <a:ext cx="789355" cy="355600"/>
              <a:chOff x="4873829" y="3009900"/>
              <a:chExt cx="789355" cy="266700"/>
            </a:xfrm>
          </p:grpSpPr>
          <p:cxnSp>
            <p:nvCxnSpPr>
              <p:cNvPr id="308" name="Straight Connector 307"/>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09" name="Straight Connector 308"/>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99" name="Group 298"/>
            <p:cNvGrpSpPr/>
            <p:nvPr/>
          </p:nvGrpSpPr>
          <p:grpSpPr>
            <a:xfrm>
              <a:off x="4930979" y="3172231"/>
              <a:ext cx="789355" cy="355600"/>
              <a:chOff x="4873829" y="3009900"/>
              <a:chExt cx="789355" cy="266700"/>
            </a:xfrm>
          </p:grpSpPr>
          <p:cxnSp>
            <p:nvCxnSpPr>
              <p:cNvPr id="306" name="Straight Connector 305"/>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07" name="Straight Connector 306"/>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00" name="Group 299"/>
            <p:cNvGrpSpPr/>
            <p:nvPr/>
          </p:nvGrpSpPr>
          <p:grpSpPr>
            <a:xfrm>
              <a:off x="4941989" y="1525822"/>
              <a:ext cx="449161" cy="812800"/>
              <a:chOff x="4865789" y="2689493"/>
              <a:chExt cx="449161" cy="609600"/>
            </a:xfrm>
          </p:grpSpPr>
          <p:cxnSp>
            <p:nvCxnSpPr>
              <p:cNvPr id="304" name="Straight Connector 303"/>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05" name="Straight Connector 304"/>
              <p:cNvCxnSpPr/>
              <p:nvPr/>
            </p:nvCxnSpPr>
            <p:spPr>
              <a:xfrm flipV="1">
                <a:off x="4865789" y="29942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01" name="Group 300"/>
            <p:cNvGrpSpPr/>
            <p:nvPr/>
          </p:nvGrpSpPr>
          <p:grpSpPr>
            <a:xfrm>
              <a:off x="4961039" y="3121431"/>
              <a:ext cx="449161" cy="812800"/>
              <a:chOff x="4865789" y="2689493"/>
              <a:chExt cx="449161" cy="609600"/>
            </a:xfrm>
          </p:grpSpPr>
          <p:cxnSp>
            <p:nvCxnSpPr>
              <p:cNvPr id="302" name="Straight Connector 301"/>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03" name="Straight Connector 302"/>
              <p:cNvCxnSpPr/>
              <p:nvPr/>
            </p:nvCxnSpPr>
            <p:spPr>
              <a:xfrm flipV="1">
                <a:off x="4865789" y="29942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grpSp>
        <p:nvGrpSpPr>
          <p:cNvPr id="328" name="Group 327"/>
          <p:cNvGrpSpPr/>
          <p:nvPr/>
        </p:nvGrpSpPr>
        <p:grpSpPr>
          <a:xfrm>
            <a:off x="4391257" y="2839889"/>
            <a:ext cx="1700769" cy="1806307"/>
            <a:chOff x="4038615" y="1525822"/>
            <a:chExt cx="1700769" cy="2408409"/>
          </a:xfrm>
        </p:grpSpPr>
        <p:grpSp>
          <p:nvGrpSpPr>
            <p:cNvPr id="329" name="Group 328"/>
            <p:cNvGrpSpPr/>
            <p:nvPr/>
          </p:nvGrpSpPr>
          <p:grpSpPr>
            <a:xfrm>
              <a:off x="4043668" y="1953031"/>
              <a:ext cx="1347482" cy="1574800"/>
              <a:chOff x="3967468" y="3009900"/>
              <a:chExt cx="1347482" cy="1181100"/>
            </a:xfrm>
          </p:grpSpPr>
          <p:cxnSp>
            <p:nvCxnSpPr>
              <p:cNvPr id="354" name="Straight Arrow Connector 353"/>
              <p:cNvCxnSpPr/>
              <p:nvPr/>
            </p:nvCxnSpPr>
            <p:spPr>
              <a:xfrm flipH="1" flipV="1">
                <a:off x="3967468" y="3299094"/>
                <a:ext cx="604532"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55" name="Straight Arrow Connector 354"/>
              <p:cNvCxnSpPr/>
              <p:nvPr/>
            </p:nvCxnSpPr>
            <p:spPr>
              <a:xfrm flipH="1" flipV="1">
                <a:off x="4454729" y="3009900"/>
                <a:ext cx="117271"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56" name="Straight Arrow Connector 355"/>
              <p:cNvCxnSpPr/>
              <p:nvPr/>
            </p:nvCxnSpPr>
            <p:spPr>
              <a:xfrm flipV="1">
                <a:off x="4572000" y="3009900"/>
                <a:ext cx="742950"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57" name="Straight Arrow Connector 356"/>
              <p:cNvCxnSpPr/>
              <p:nvPr/>
            </p:nvCxnSpPr>
            <p:spPr>
              <a:xfrm flipV="1">
                <a:off x="4572000" y="3299094"/>
                <a:ext cx="293789"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58" name="Straight Arrow Connector 357"/>
              <p:cNvCxnSpPr/>
              <p:nvPr/>
            </p:nvCxnSpPr>
            <p:spPr>
              <a:xfrm flipH="1">
                <a:off x="4435679" y="3657600"/>
                <a:ext cx="136321"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59" name="Straight Arrow Connector 358"/>
              <p:cNvCxnSpPr/>
              <p:nvPr/>
            </p:nvCxnSpPr>
            <p:spPr>
              <a:xfrm flipH="1">
                <a:off x="3967468" y="3657600"/>
                <a:ext cx="604532"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60" name="Straight Arrow Connector 359"/>
              <p:cNvCxnSpPr/>
              <p:nvPr/>
            </p:nvCxnSpPr>
            <p:spPr>
              <a:xfrm>
                <a:off x="4572000" y="3657600"/>
                <a:ext cx="742950"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61" name="Straight Arrow Connector 360"/>
              <p:cNvCxnSpPr/>
              <p:nvPr/>
            </p:nvCxnSpPr>
            <p:spPr>
              <a:xfrm>
                <a:off x="4572000" y="3657600"/>
                <a:ext cx="282779"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grpSp>
          <p:nvGrpSpPr>
            <p:cNvPr id="330" name="Group 329"/>
            <p:cNvGrpSpPr/>
            <p:nvPr/>
          </p:nvGrpSpPr>
          <p:grpSpPr>
            <a:xfrm>
              <a:off x="4038615" y="1953031"/>
              <a:ext cx="1371600" cy="1574800"/>
              <a:chOff x="3962400" y="3009900"/>
              <a:chExt cx="1371600" cy="1181100"/>
            </a:xfrm>
          </p:grpSpPr>
          <p:sp>
            <p:nvSpPr>
              <p:cNvPr id="348" name="Rectangle 347"/>
              <p:cNvSpPr/>
              <p:nvPr/>
            </p:nvSpPr>
            <p:spPr>
              <a:xfrm>
                <a:off x="3962400" y="32766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9" name="Straight Connector 348"/>
              <p:cNvCxnSpPr/>
              <p:nvPr/>
            </p:nvCxnSpPr>
            <p:spPr>
              <a:xfrm flipV="1">
                <a:off x="4876800" y="30099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50" name="Rectangle 349"/>
              <p:cNvSpPr/>
              <p:nvPr/>
            </p:nvSpPr>
            <p:spPr>
              <a:xfrm>
                <a:off x="4419600" y="30099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1" name="Straight Connector 350"/>
              <p:cNvCxnSpPr/>
              <p:nvPr/>
            </p:nvCxnSpPr>
            <p:spPr>
              <a:xfrm flipV="1">
                <a:off x="4873829" y="39243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331" name="Group 330"/>
            <p:cNvGrpSpPr/>
            <p:nvPr/>
          </p:nvGrpSpPr>
          <p:grpSpPr>
            <a:xfrm>
              <a:off x="4721429" y="1775231"/>
              <a:ext cx="917371" cy="1930400"/>
              <a:chOff x="4645229" y="2876550"/>
              <a:chExt cx="917371" cy="1447800"/>
            </a:xfrm>
          </p:grpSpPr>
          <p:cxnSp>
            <p:nvCxnSpPr>
              <p:cNvPr id="345" name="Straight Connector 344"/>
              <p:cNvCxnSpPr>
                <a:cxnSpLocks noChangeAspect="1"/>
              </p:cNvCxnSpPr>
              <p:nvPr/>
            </p:nvCxnSpPr>
            <p:spPr>
              <a:xfrm flipV="1">
                <a:off x="5334000"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46" name="Straight Connector 345"/>
              <p:cNvCxnSpPr>
                <a:cxnSpLocks noChangeAspect="1"/>
              </p:cNvCxnSpPr>
              <p:nvPr/>
            </p:nvCxnSpPr>
            <p:spPr>
              <a:xfrm flipV="1">
                <a:off x="4645229"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32" name="Group 331"/>
            <p:cNvGrpSpPr/>
            <p:nvPr/>
          </p:nvGrpSpPr>
          <p:grpSpPr>
            <a:xfrm>
              <a:off x="4950029" y="1953031"/>
              <a:ext cx="789355" cy="355600"/>
              <a:chOff x="4873829" y="3009900"/>
              <a:chExt cx="789355" cy="266700"/>
            </a:xfrm>
          </p:grpSpPr>
          <p:cxnSp>
            <p:nvCxnSpPr>
              <p:cNvPr id="342" name="Straight Connector 341"/>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43" name="Straight Connector 342"/>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33" name="Group 332"/>
            <p:cNvGrpSpPr/>
            <p:nvPr/>
          </p:nvGrpSpPr>
          <p:grpSpPr>
            <a:xfrm>
              <a:off x="4930979" y="3172231"/>
              <a:ext cx="789355" cy="355600"/>
              <a:chOff x="4873829" y="3009900"/>
              <a:chExt cx="789355" cy="266700"/>
            </a:xfrm>
          </p:grpSpPr>
          <p:cxnSp>
            <p:nvCxnSpPr>
              <p:cNvPr id="340" name="Straight Connector 339"/>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41" name="Straight Connector 340"/>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34" name="Group 333"/>
            <p:cNvGrpSpPr/>
            <p:nvPr/>
          </p:nvGrpSpPr>
          <p:grpSpPr>
            <a:xfrm>
              <a:off x="4941989" y="1525822"/>
              <a:ext cx="449161" cy="812800"/>
              <a:chOff x="4865789" y="2689493"/>
              <a:chExt cx="449161" cy="609600"/>
            </a:xfrm>
          </p:grpSpPr>
          <p:cxnSp>
            <p:nvCxnSpPr>
              <p:cNvPr id="338" name="Straight Connector 337"/>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39" name="Straight Connector 338"/>
              <p:cNvCxnSpPr/>
              <p:nvPr/>
            </p:nvCxnSpPr>
            <p:spPr>
              <a:xfrm flipV="1">
                <a:off x="4865789" y="29942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35" name="Group 334"/>
            <p:cNvGrpSpPr/>
            <p:nvPr/>
          </p:nvGrpSpPr>
          <p:grpSpPr>
            <a:xfrm>
              <a:off x="4961039" y="3121431"/>
              <a:ext cx="449161" cy="812800"/>
              <a:chOff x="4865789" y="2689493"/>
              <a:chExt cx="449161" cy="609600"/>
            </a:xfrm>
          </p:grpSpPr>
          <p:cxnSp>
            <p:nvCxnSpPr>
              <p:cNvPr id="336" name="Straight Connector 335"/>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37" name="Straight Connector 336"/>
              <p:cNvCxnSpPr/>
              <p:nvPr/>
            </p:nvCxnSpPr>
            <p:spPr>
              <a:xfrm flipV="1">
                <a:off x="4865789" y="29942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grpSp>
        <p:nvGrpSpPr>
          <p:cNvPr id="362" name="Group 361"/>
          <p:cNvGrpSpPr/>
          <p:nvPr/>
        </p:nvGrpSpPr>
        <p:grpSpPr>
          <a:xfrm>
            <a:off x="5313681" y="2839889"/>
            <a:ext cx="1700769" cy="1806307"/>
            <a:chOff x="4038615" y="1525822"/>
            <a:chExt cx="1700769" cy="2408409"/>
          </a:xfrm>
        </p:grpSpPr>
        <p:grpSp>
          <p:nvGrpSpPr>
            <p:cNvPr id="363" name="Group 362"/>
            <p:cNvGrpSpPr/>
            <p:nvPr/>
          </p:nvGrpSpPr>
          <p:grpSpPr>
            <a:xfrm>
              <a:off x="4043668" y="1953031"/>
              <a:ext cx="1347482" cy="1574800"/>
              <a:chOff x="3967468" y="3009900"/>
              <a:chExt cx="1347482" cy="1181100"/>
            </a:xfrm>
          </p:grpSpPr>
          <p:cxnSp>
            <p:nvCxnSpPr>
              <p:cNvPr id="386" name="Straight Arrow Connector 385"/>
              <p:cNvCxnSpPr/>
              <p:nvPr/>
            </p:nvCxnSpPr>
            <p:spPr>
              <a:xfrm flipH="1" flipV="1">
                <a:off x="3967468" y="3299094"/>
                <a:ext cx="604532"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87" name="Straight Arrow Connector 386"/>
              <p:cNvCxnSpPr/>
              <p:nvPr/>
            </p:nvCxnSpPr>
            <p:spPr>
              <a:xfrm flipH="1" flipV="1">
                <a:off x="4454729" y="3009900"/>
                <a:ext cx="117271"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88" name="Straight Arrow Connector 387"/>
              <p:cNvCxnSpPr/>
              <p:nvPr/>
            </p:nvCxnSpPr>
            <p:spPr>
              <a:xfrm flipV="1">
                <a:off x="4572000" y="3009900"/>
                <a:ext cx="742950" cy="647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89" name="Straight Arrow Connector 388"/>
              <p:cNvCxnSpPr/>
              <p:nvPr/>
            </p:nvCxnSpPr>
            <p:spPr>
              <a:xfrm flipV="1">
                <a:off x="4572000" y="3299094"/>
                <a:ext cx="293789" cy="35850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90" name="Straight Arrow Connector 389"/>
              <p:cNvCxnSpPr/>
              <p:nvPr/>
            </p:nvCxnSpPr>
            <p:spPr>
              <a:xfrm flipH="1">
                <a:off x="4435679" y="3657600"/>
                <a:ext cx="136321"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91" name="Straight Arrow Connector 390"/>
              <p:cNvCxnSpPr/>
              <p:nvPr/>
            </p:nvCxnSpPr>
            <p:spPr>
              <a:xfrm flipH="1">
                <a:off x="3967468" y="3657600"/>
                <a:ext cx="604532"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92" name="Straight Arrow Connector 391"/>
              <p:cNvCxnSpPr/>
              <p:nvPr/>
            </p:nvCxnSpPr>
            <p:spPr>
              <a:xfrm>
                <a:off x="4572000" y="3657600"/>
                <a:ext cx="742950" cy="2667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93" name="Straight Arrow Connector 392"/>
              <p:cNvCxnSpPr/>
              <p:nvPr/>
            </p:nvCxnSpPr>
            <p:spPr>
              <a:xfrm>
                <a:off x="4572000" y="3657600"/>
                <a:ext cx="282779" cy="533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grpSp>
        <p:grpSp>
          <p:nvGrpSpPr>
            <p:cNvPr id="364" name="Group 363"/>
            <p:cNvGrpSpPr/>
            <p:nvPr/>
          </p:nvGrpSpPr>
          <p:grpSpPr>
            <a:xfrm>
              <a:off x="4038615" y="1953031"/>
              <a:ext cx="1371600" cy="1574800"/>
              <a:chOff x="3962400" y="3009900"/>
              <a:chExt cx="1371600" cy="1181100"/>
            </a:xfrm>
          </p:grpSpPr>
          <p:sp>
            <p:nvSpPr>
              <p:cNvPr id="382" name="Rectangle 381"/>
              <p:cNvSpPr/>
              <p:nvPr/>
            </p:nvSpPr>
            <p:spPr>
              <a:xfrm>
                <a:off x="3962400" y="32766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3" name="Straight Connector 382"/>
              <p:cNvCxnSpPr/>
              <p:nvPr/>
            </p:nvCxnSpPr>
            <p:spPr>
              <a:xfrm flipV="1">
                <a:off x="4876800" y="30099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84" name="Rectangle 383"/>
              <p:cNvSpPr/>
              <p:nvPr/>
            </p:nvSpPr>
            <p:spPr>
              <a:xfrm>
                <a:off x="4419600" y="3009900"/>
                <a:ext cx="914400" cy="914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5" name="Straight Connector 384"/>
              <p:cNvCxnSpPr/>
              <p:nvPr/>
            </p:nvCxnSpPr>
            <p:spPr>
              <a:xfrm flipV="1">
                <a:off x="4873829" y="3924300"/>
                <a:ext cx="457200" cy="2667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365" name="Group 364"/>
            <p:cNvGrpSpPr/>
            <p:nvPr/>
          </p:nvGrpSpPr>
          <p:grpSpPr>
            <a:xfrm>
              <a:off x="4721429" y="1775231"/>
              <a:ext cx="917371" cy="1930400"/>
              <a:chOff x="4645229" y="2876550"/>
              <a:chExt cx="917371" cy="1447800"/>
            </a:xfrm>
          </p:grpSpPr>
          <p:cxnSp>
            <p:nvCxnSpPr>
              <p:cNvPr id="378" name="Straight Connector 377"/>
              <p:cNvCxnSpPr>
                <a:cxnSpLocks noChangeAspect="1"/>
              </p:cNvCxnSpPr>
              <p:nvPr/>
            </p:nvCxnSpPr>
            <p:spPr>
              <a:xfrm flipV="1">
                <a:off x="4645229" y="32766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79" name="Straight Connector 378"/>
              <p:cNvCxnSpPr>
                <a:cxnSpLocks noChangeAspect="1"/>
              </p:cNvCxnSpPr>
              <p:nvPr/>
            </p:nvCxnSpPr>
            <p:spPr>
              <a:xfrm flipV="1">
                <a:off x="5334000"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80" name="Straight Connector 379"/>
              <p:cNvCxnSpPr>
                <a:cxnSpLocks noChangeAspect="1"/>
              </p:cNvCxnSpPr>
              <p:nvPr/>
            </p:nvCxnSpPr>
            <p:spPr>
              <a:xfrm flipV="1">
                <a:off x="4645229"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81" name="Straight Connector 380"/>
              <p:cNvCxnSpPr>
                <a:cxnSpLocks noChangeAspect="1"/>
              </p:cNvCxnSpPr>
              <p:nvPr/>
            </p:nvCxnSpPr>
            <p:spPr>
              <a:xfrm flipV="1">
                <a:off x="5334000" y="37909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66" name="Group 365"/>
            <p:cNvGrpSpPr/>
            <p:nvPr/>
          </p:nvGrpSpPr>
          <p:grpSpPr>
            <a:xfrm>
              <a:off x="4950029" y="1953031"/>
              <a:ext cx="789355" cy="355600"/>
              <a:chOff x="4873829" y="3009900"/>
              <a:chExt cx="789355" cy="266700"/>
            </a:xfrm>
          </p:grpSpPr>
          <p:cxnSp>
            <p:nvCxnSpPr>
              <p:cNvPr id="376" name="Straight Connector 375"/>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77" name="Straight Connector 376"/>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67" name="Group 366"/>
            <p:cNvGrpSpPr/>
            <p:nvPr/>
          </p:nvGrpSpPr>
          <p:grpSpPr>
            <a:xfrm>
              <a:off x="4930979" y="3172231"/>
              <a:ext cx="789355" cy="355600"/>
              <a:chOff x="4873829" y="3009900"/>
              <a:chExt cx="789355" cy="266700"/>
            </a:xfrm>
          </p:grpSpPr>
          <p:cxnSp>
            <p:nvCxnSpPr>
              <p:cNvPr id="374" name="Straight Connector 373"/>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75" name="Straight Connector 374"/>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68" name="Group 367"/>
            <p:cNvGrpSpPr/>
            <p:nvPr/>
          </p:nvGrpSpPr>
          <p:grpSpPr>
            <a:xfrm>
              <a:off x="4941989" y="1525822"/>
              <a:ext cx="449161" cy="812800"/>
              <a:chOff x="4865789" y="2689493"/>
              <a:chExt cx="449161" cy="609600"/>
            </a:xfrm>
          </p:grpSpPr>
          <p:cxnSp>
            <p:nvCxnSpPr>
              <p:cNvPr id="372" name="Straight Connector 371"/>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73" name="Straight Connector 372"/>
              <p:cNvCxnSpPr/>
              <p:nvPr/>
            </p:nvCxnSpPr>
            <p:spPr>
              <a:xfrm flipV="1">
                <a:off x="4865789" y="29942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369" name="Group 368"/>
            <p:cNvGrpSpPr/>
            <p:nvPr/>
          </p:nvGrpSpPr>
          <p:grpSpPr>
            <a:xfrm>
              <a:off x="4961039" y="3121431"/>
              <a:ext cx="449161" cy="812800"/>
              <a:chOff x="4865789" y="2689493"/>
              <a:chExt cx="449161" cy="609600"/>
            </a:xfrm>
          </p:grpSpPr>
          <p:cxnSp>
            <p:nvCxnSpPr>
              <p:cNvPr id="370" name="Straight Connector 369"/>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371" name="Straight Connector 370"/>
              <p:cNvCxnSpPr/>
              <p:nvPr/>
            </p:nvCxnSpPr>
            <p:spPr>
              <a:xfrm flipV="1">
                <a:off x="4865789" y="29942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cxnSp>
        <p:nvCxnSpPr>
          <p:cNvPr id="394" name="Curved Connector 393"/>
          <p:cNvCxnSpPr>
            <a:endCxn id="316" idx="0"/>
          </p:cNvCxnSpPr>
          <p:nvPr/>
        </p:nvCxnSpPr>
        <p:spPr>
          <a:xfrm>
            <a:off x="1580986" y="2221799"/>
            <a:ext cx="2802247" cy="93849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6" name="Curved Connector 395"/>
          <p:cNvCxnSpPr>
            <a:stCxn id="12" idx="3"/>
            <a:endCxn id="350" idx="0"/>
          </p:cNvCxnSpPr>
          <p:nvPr/>
        </p:nvCxnSpPr>
        <p:spPr>
          <a:xfrm>
            <a:off x="1600200" y="2241550"/>
            <a:ext cx="3705456" cy="91874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02" name="Title 1"/>
          <p:cNvSpPr txBox="1">
            <a:spLocks/>
          </p:cNvSpPr>
          <p:nvPr/>
        </p:nvSpPr>
        <p:spPr>
          <a:xfrm>
            <a:off x="433433" y="500948"/>
            <a:ext cx="8229600" cy="857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Functor</a:t>
            </a:r>
            <a:r>
              <a:rPr lang="en-US" dirty="0" smtClean="0"/>
              <a:t> Mapping</a:t>
            </a:r>
          </a:p>
          <a:p>
            <a:r>
              <a:rPr lang="en-US" dirty="0" smtClean="0"/>
              <a:t>Applied </a:t>
            </a:r>
            <a:r>
              <a:rPr lang="en-US" dirty="0"/>
              <a:t>to Topologies</a:t>
            </a:r>
          </a:p>
        </p:txBody>
      </p:sp>
      <p:sp>
        <p:nvSpPr>
          <p:cNvPr id="403" name="TextBox 402"/>
          <p:cNvSpPr txBox="1"/>
          <p:nvPr/>
        </p:nvSpPr>
        <p:spPr>
          <a:xfrm>
            <a:off x="3200401" y="285750"/>
            <a:ext cx="1958739" cy="369332"/>
          </a:xfrm>
          <a:prstGeom prst="rect">
            <a:avLst/>
          </a:prstGeom>
          <a:noFill/>
        </p:spPr>
        <p:txBody>
          <a:bodyPr wrap="none" rtlCol="0">
            <a:spAutoFit/>
          </a:bodyPr>
          <a:lstStyle/>
          <a:p>
            <a:r>
              <a:rPr lang="en-US" dirty="0" smtClean="0"/>
              <a:t>[Baker, et al. 2010]</a:t>
            </a:r>
            <a:endParaRPr lang="en-US" dirty="0"/>
          </a:p>
        </p:txBody>
      </p:sp>
    </p:spTree>
    <p:extLst>
      <p:ext uri="{BB962C8B-B14F-4D97-AF65-F5344CB8AC3E}">
        <p14:creationId xmlns:p14="http://schemas.microsoft.com/office/powerpoint/2010/main" val="2287597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VTK-m Goals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single </a:t>
            </a:r>
            <a:r>
              <a:rPr lang="en-US" dirty="0" smtClean="0"/>
              <a:t>place for the </a:t>
            </a:r>
            <a:r>
              <a:rPr lang="en-US" dirty="0"/>
              <a:t>visualization </a:t>
            </a:r>
            <a:r>
              <a:rPr lang="en-US" dirty="0" smtClean="0"/>
              <a:t>community to </a:t>
            </a:r>
            <a:r>
              <a:rPr lang="en-US" dirty="0"/>
              <a:t>collaborate, contribute, and leverage massively threaded algorithms</a:t>
            </a:r>
            <a:r>
              <a:rPr lang="en-US" dirty="0" smtClean="0"/>
              <a:t>.</a:t>
            </a:r>
          </a:p>
          <a:p>
            <a:r>
              <a:rPr lang="en-US" dirty="0"/>
              <a:t>Reduce the challenges of writing highly concurrent </a:t>
            </a:r>
            <a:r>
              <a:rPr lang="en-US" dirty="0" smtClean="0"/>
              <a:t>algorithms by using data parallel algorithms</a:t>
            </a:r>
          </a:p>
          <a:p>
            <a:pPr marL="0" indent="0">
              <a:buNone/>
            </a:pPr>
            <a:endParaRPr lang="en-US" dirty="0" smtClean="0"/>
          </a:p>
          <a:p>
            <a:pPr marL="0" indent="0" algn="ctr">
              <a:buNone/>
            </a:pPr>
            <a:endParaRPr lang="en-US" dirty="0" smtClean="0"/>
          </a:p>
          <a:p>
            <a:pPr marL="0" indent="0" algn="ctr">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grpSp>
        <p:nvGrpSpPr>
          <p:cNvPr id="4" name="Group 3"/>
          <p:cNvGrpSpPr/>
          <p:nvPr/>
        </p:nvGrpSpPr>
        <p:grpSpPr>
          <a:xfrm>
            <a:off x="294034" y="3949391"/>
            <a:ext cx="8392766" cy="950974"/>
            <a:chOff x="294034" y="3949391"/>
            <a:chExt cx="8392766" cy="950974"/>
          </a:xfrm>
        </p:grpSpPr>
        <p:pic>
          <p:nvPicPr>
            <p:cNvPr id="5" name="Picture 4" descr="ExampleCellCenters.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376" y="3950355"/>
              <a:ext cx="1176572" cy="950010"/>
            </a:xfrm>
            <a:prstGeom prst="rect">
              <a:avLst/>
            </a:prstGeom>
            <a:ln>
              <a:noFill/>
            </a:ln>
          </p:spPr>
        </p:pic>
        <p:pic>
          <p:nvPicPr>
            <p:cNvPr id="6" name="Picture 5" descr="ExampleElevation.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34" y="3950355"/>
              <a:ext cx="1176572" cy="950010"/>
            </a:xfrm>
            <a:prstGeom prst="rect">
              <a:avLst/>
            </a:prstGeom>
            <a:ln>
              <a:noFill/>
            </a:ln>
          </p:spPr>
        </p:pic>
        <p:pic>
          <p:nvPicPr>
            <p:cNvPr id="7" name="Picture 6" descr="ExampleWarp.png"/>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907791" y="3950355"/>
              <a:ext cx="1176572" cy="950010"/>
            </a:xfrm>
            <a:prstGeom prst="rect">
              <a:avLst/>
            </a:prstGeom>
            <a:ln>
              <a:noFill/>
            </a:ln>
          </p:spPr>
        </p:pic>
        <p:pic>
          <p:nvPicPr>
            <p:cNvPr id="8" name="Picture 7" descr="ExampleThreshold.png"/>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948" y="3949391"/>
              <a:ext cx="1176572" cy="950010"/>
            </a:xfrm>
            <a:prstGeom prst="rect">
              <a:avLst/>
            </a:prstGeom>
            <a:ln>
              <a:noFill/>
            </a:ln>
          </p:spPr>
        </p:pic>
        <p:pic>
          <p:nvPicPr>
            <p:cNvPr id="9" name="Picture 8" descr="ExampleContour.png"/>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2612388" y="3949391"/>
              <a:ext cx="1176572" cy="950010"/>
            </a:xfrm>
            <a:prstGeom prst="rect">
              <a:avLst/>
            </a:prstGeom>
            <a:ln>
              <a:noFill/>
            </a:ln>
          </p:spPr>
        </p:pic>
        <p:pic>
          <p:nvPicPr>
            <p:cNvPr id="10" name="Picture 9" descr="ExampleExtractEdges.png"/>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7510228" y="3949391"/>
              <a:ext cx="1176572" cy="950010"/>
            </a:xfrm>
            <a:prstGeom prst="rect">
              <a:avLst/>
            </a:prstGeom>
            <a:ln>
              <a:noFill/>
            </a:ln>
          </p:spPr>
        </p:pic>
        <p:pic>
          <p:nvPicPr>
            <p:cNvPr id="11" name="Picture 10" descr="ExampleClip.png"/>
            <p:cNvPicPr preferRelativeResize="0">
              <a:picLocks noChangeAspect="1"/>
            </p:cNvPicPr>
            <p:nvPr/>
          </p:nvPicPr>
          <p:blipFill>
            <a:blip r:embed="rId9">
              <a:extLst>
                <a:ext uri="{28A0092B-C50C-407E-A947-70E740481C1C}">
                  <a14:useLocalDpi xmlns:a14="http://schemas.microsoft.com/office/drawing/2010/main" val="0"/>
                </a:ext>
              </a:extLst>
            </a:blip>
            <a:stretch>
              <a:fillRect/>
            </a:stretch>
          </p:blipFill>
          <p:spPr>
            <a:xfrm>
              <a:off x="1526633" y="3950355"/>
              <a:ext cx="1176572" cy="950010"/>
            </a:xfrm>
            <a:prstGeom prst="rect">
              <a:avLst/>
            </a:prstGeom>
            <a:ln>
              <a:noFill/>
            </a:ln>
          </p:spPr>
        </p:pic>
      </p:grpSp>
    </p:spTree>
    <p:extLst>
      <p:ext uri="{BB962C8B-B14F-4D97-AF65-F5344CB8AC3E}">
        <p14:creationId xmlns:p14="http://schemas.microsoft.com/office/powerpoint/2010/main" val="335741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2400" y="1974850"/>
            <a:ext cx="1447800" cy="533400"/>
          </a:xfrm>
          <a:prstGeom prst="roundRect">
            <a:avLst/>
          </a:prstGeom>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functor</a:t>
            </a:r>
            <a:r>
              <a:rPr lang="en-US" dirty="0" smtClean="0"/>
              <a:t>()</a:t>
            </a:r>
            <a:endParaRPr lang="en-US" dirty="0"/>
          </a:p>
        </p:txBody>
      </p:sp>
      <p:cxnSp>
        <p:nvCxnSpPr>
          <p:cNvPr id="238" name="Curved Connector 237"/>
          <p:cNvCxnSpPr/>
          <p:nvPr/>
        </p:nvCxnSpPr>
        <p:spPr>
          <a:xfrm>
            <a:off x="1603022" y="2233492"/>
            <a:ext cx="1857787" cy="92288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9" name="Curved Connector 238"/>
          <p:cNvCxnSpPr/>
          <p:nvPr/>
        </p:nvCxnSpPr>
        <p:spPr>
          <a:xfrm>
            <a:off x="1603022" y="2245783"/>
            <a:ext cx="4625059" cy="91451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4" name="Curved Connector 393"/>
          <p:cNvCxnSpPr/>
          <p:nvPr/>
        </p:nvCxnSpPr>
        <p:spPr>
          <a:xfrm>
            <a:off x="1580986" y="2221799"/>
            <a:ext cx="2802247" cy="93849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6" name="Curved Connector 395"/>
          <p:cNvCxnSpPr>
            <a:stCxn id="12" idx="3"/>
          </p:cNvCxnSpPr>
          <p:nvPr/>
        </p:nvCxnSpPr>
        <p:spPr>
          <a:xfrm>
            <a:off x="1600200" y="2241550"/>
            <a:ext cx="3705456" cy="91874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02" name="Title 1"/>
          <p:cNvSpPr txBox="1">
            <a:spLocks/>
          </p:cNvSpPr>
          <p:nvPr/>
        </p:nvSpPr>
        <p:spPr>
          <a:xfrm>
            <a:off x="433433" y="500948"/>
            <a:ext cx="8229600" cy="857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Functor</a:t>
            </a:r>
            <a:r>
              <a:rPr lang="en-US" dirty="0" smtClean="0"/>
              <a:t> Mapping</a:t>
            </a:r>
          </a:p>
          <a:p>
            <a:r>
              <a:rPr lang="en-US" dirty="0" smtClean="0"/>
              <a:t>Applied </a:t>
            </a:r>
            <a:r>
              <a:rPr lang="en-US" dirty="0"/>
              <a:t>to Topologies</a:t>
            </a:r>
          </a:p>
        </p:txBody>
      </p:sp>
      <p:sp>
        <p:nvSpPr>
          <p:cNvPr id="403" name="TextBox 402"/>
          <p:cNvSpPr txBox="1"/>
          <p:nvPr/>
        </p:nvSpPr>
        <p:spPr>
          <a:xfrm>
            <a:off x="3200401" y="285750"/>
            <a:ext cx="1958739" cy="369332"/>
          </a:xfrm>
          <a:prstGeom prst="rect">
            <a:avLst/>
          </a:prstGeom>
          <a:noFill/>
        </p:spPr>
        <p:txBody>
          <a:bodyPr wrap="none" rtlCol="0">
            <a:spAutoFit/>
          </a:bodyPr>
          <a:lstStyle/>
          <a:p>
            <a:r>
              <a:rPr lang="en-US" dirty="0" smtClean="0"/>
              <a:t>[Baker, et al. 2010]</a:t>
            </a:r>
            <a:endParaRPr lang="en-US" dirty="0"/>
          </a:p>
        </p:txBody>
      </p:sp>
      <p:grpSp>
        <p:nvGrpSpPr>
          <p:cNvPr id="147" name="Group 146"/>
          <p:cNvGrpSpPr/>
          <p:nvPr/>
        </p:nvGrpSpPr>
        <p:grpSpPr>
          <a:xfrm>
            <a:off x="2371400" y="2845470"/>
            <a:ext cx="2934256" cy="1806322"/>
            <a:chOff x="3722524" y="2205924"/>
            <a:chExt cx="2934256" cy="2408429"/>
          </a:xfrm>
        </p:grpSpPr>
        <p:cxnSp>
          <p:nvCxnSpPr>
            <p:cNvPr id="148" name="Straight Connector 147"/>
            <p:cNvCxnSpPr/>
            <p:nvPr/>
          </p:nvCxnSpPr>
          <p:spPr>
            <a:xfrm flipV="1">
              <a:off x="4953000" y="26331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49" name="Rectangle 148"/>
            <p:cNvSpPr/>
            <p:nvPr/>
          </p:nvSpPr>
          <p:spPr>
            <a:xfrm>
              <a:off x="4495800" y="26331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flipV="1">
              <a:off x="49500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1" name="Straight Connector 150"/>
            <p:cNvCxnSpPr/>
            <p:nvPr/>
          </p:nvCxnSpPr>
          <p:spPr>
            <a:xfrm flipV="1">
              <a:off x="40356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52" name="Straight Connector 151"/>
            <p:cNvCxnSpPr/>
            <p:nvPr/>
          </p:nvCxnSpPr>
          <p:spPr>
            <a:xfrm flipV="1">
              <a:off x="4045112" y="26331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nvGrpSpPr>
            <p:cNvPr id="153" name="Group 152"/>
            <p:cNvGrpSpPr/>
            <p:nvPr/>
          </p:nvGrpSpPr>
          <p:grpSpPr>
            <a:xfrm>
              <a:off x="3842158" y="2455333"/>
              <a:ext cx="1796642" cy="1930400"/>
              <a:chOff x="3765958" y="2876550"/>
              <a:chExt cx="1796642" cy="1447800"/>
            </a:xfrm>
          </p:grpSpPr>
          <p:cxnSp>
            <p:nvCxnSpPr>
              <p:cNvPr id="201" name="Straight Connector 200"/>
              <p:cNvCxnSpPr>
                <a:cxnSpLocks noChangeAspect="1"/>
              </p:cNvCxnSpPr>
              <p:nvPr/>
            </p:nvCxnSpPr>
            <p:spPr>
              <a:xfrm flipV="1">
                <a:off x="4645229" y="32766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2" name="Straight Connector 201"/>
              <p:cNvCxnSpPr>
                <a:cxnSpLocks noChangeAspect="1"/>
              </p:cNvCxnSpPr>
              <p:nvPr/>
            </p:nvCxnSpPr>
            <p:spPr>
              <a:xfrm flipV="1">
                <a:off x="5334000"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3" name="Straight Connector 202"/>
              <p:cNvCxnSpPr>
                <a:cxnSpLocks noChangeAspect="1"/>
              </p:cNvCxnSpPr>
              <p:nvPr/>
            </p:nvCxnSpPr>
            <p:spPr>
              <a:xfrm flipV="1">
                <a:off x="3765958" y="32766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4" name="Straight Connector 203"/>
              <p:cNvCxnSpPr>
                <a:cxnSpLocks noChangeAspect="1"/>
              </p:cNvCxnSpPr>
              <p:nvPr/>
            </p:nvCxnSpPr>
            <p:spPr>
              <a:xfrm flipV="1">
                <a:off x="4454729"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5" name="Straight Connector 204"/>
              <p:cNvCxnSpPr>
                <a:cxnSpLocks noChangeAspect="1"/>
              </p:cNvCxnSpPr>
              <p:nvPr/>
            </p:nvCxnSpPr>
            <p:spPr>
              <a:xfrm flipV="1">
                <a:off x="4645229"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6" name="Straight Connector 205"/>
              <p:cNvCxnSpPr>
                <a:cxnSpLocks noChangeAspect="1"/>
              </p:cNvCxnSpPr>
              <p:nvPr/>
            </p:nvCxnSpPr>
            <p:spPr>
              <a:xfrm flipV="1">
                <a:off x="5334000" y="37909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7" name="Straight Connector 206"/>
              <p:cNvCxnSpPr>
                <a:cxnSpLocks noChangeAspect="1"/>
              </p:cNvCxnSpPr>
              <p:nvPr/>
            </p:nvCxnSpPr>
            <p:spPr>
              <a:xfrm flipV="1">
                <a:off x="3765958"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8" name="Straight Connector 207"/>
              <p:cNvCxnSpPr>
                <a:cxnSpLocks noChangeAspect="1"/>
              </p:cNvCxnSpPr>
              <p:nvPr/>
            </p:nvCxnSpPr>
            <p:spPr>
              <a:xfrm flipV="1">
                <a:off x="4454729" y="37909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154" name="Group 153"/>
            <p:cNvGrpSpPr/>
            <p:nvPr/>
          </p:nvGrpSpPr>
          <p:grpSpPr>
            <a:xfrm>
              <a:off x="3741574" y="2633133"/>
              <a:ext cx="1997810" cy="355600"/>
              <a:chOff x="3665374" y="3009900"/>
              <a:chExt cx="1997810" cy="266700"/>
            </a:xfrm>
          </p:grpSpPr>
          <p:cxnSp>
            <p:nvCxnSpPr>
              <p:cNvPr id="197" name="Straight Connector 196"/>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98" name="Straight Connector 197"/>
              <p:cNvCxnSpPr/>
              <p:nvPr/>
            </p:nvCxnSpPr>
            <p:spPr>
              <a:xfrm>
                <a:off x="3665374"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99" name="Straight Connector 198"/>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00" name="Straight Connector 199"/>
              <p:cNvCxnSpPr/>
              <p:nvPr/>
            </p:nvCxnSpPr>
            <p:spPr>
              <a:xfrm>
                <a:off x="4125545"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155" name="Group 154"/>
            <p:cNvGrpSpPr/>
            <p:nvPr/>
          </p:nvGrpSpPr>
          <p:grpSpPr>
            <a:xfrm>
              <a:off x="3722524" y="3852333"/>
              <a:ext cx="1997810" cy="355600"/>
              <a:chOff x="3665374" y="3009900"/>
              <a:chExt cx="1997810" cy="266700"/>
            </a:xfrm>
          </p:grpSpPr>
          <p:cxnSp>
            <p:nvCxnSpPr>
              <p:cNvPr id="193" name="Straight Connector 192"/>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94" name="Straight Connector 193"/>
              <p:cNvCxnSpPr/>
              <p:nvPr/>
            </p:nvCxnSpPr>
            <p:spPr>
              <a:xfrm>
                <a:off x="3665374"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95" name="Straight Connector 194"/>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96" name="Straight Connector 195"/>
              <p:cNvCxnSpPr/>
              <p:nvPr/>
            </p:nvCxnSpPr>
            <p:spPr>
              <a:xfrm>
                <a:off x="4125545"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156" name="Group 155"/>
            <p:cNvGrpSpPr/>
            <p:nvPr/>
          </p:nvGrpSpPr>
          <p:grpSpPr>
            <a:xfrm>
              <a:off x="4043668" y="2205924"/>
              <a:ext cx="1347482" cy="812800"/>
              <a:chOff x="3967468" y="2689493"/>
              <a:chExt cx="1347482" cy="609600"/>
            </a:xfrm>
          </p:grpSpPr>
          <p:grpSp>
            <p:nvGrpSpPr>
              <p:cNvPr id="187" name="Group 186"/>
              <p:cNvGrpSpPr/>
              <p:nvPr/>
            </p:nvGrpSpPr>
            <p:grpSpPr>
              <a:xfrm>
                <a:off x="4416629" y="2689493"/>
                <a:ext cx="898321" cy="304800"/>
                <a:chOff x="4416629" y="2689493"/>
                <a:chExt cx="898321" cy="304800"/>
              </a:xfrm>
            </p:grpSpPr>
            <p:cxnSp>
              <p:nvCxnSpPr>
                <p:cNvPr id="191" name="Straight Connector 190"/>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92" name="Straight Connector 191"/>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188" name="Group 187"/>
              <p:cNvGrpSpPr/>
              <p:nvPr/>
            </p:nvGrpSpPr>
            <p:grpSpPr>
              <a:xfrm>
                <a:off x="3967468" y="2994293"/>
                <a:ext cx="898321" cy="304800"/>
                <a:chOff x="4416629" y="2689493"/>
                <a:chExt cx="898321" cy="304800"/>
              </a:xfrm>
            </p:grpSpPr>
            <p:cxnSp>
              <p:nvCxnSpPr>
                <p:cNvPr id="189" name="Straight Connector 188"/>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90" name="Straight Connector 189"/>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grpSp>
          <p:nvGrpSpPr>
            <p:cNvPr id="157" name="Group 156"/>
            <p:cNvGrpSpPr/>
            <p:nvPr/>
          </p:nvGrpSpPr>
          <p:grpSpPr>
            <a:xfrm>
              <a:off x="4062718" y="3801533"/>
              <a:ext cx="1347482" cy="812800"/>
              <a:chOff x="3967468" y="2689493"/>
              <a:chExt cx="1347482" cy="609600"/>
            </a:xfrm>
          </p:grpSpPr>
          <p:grpSp>
            <p:nvGrpSpPr>
              <p:cNvPr id="181" name="Group 180"/>
              <p:cNvGrpSpPr/>
              <p:nvPr/>
            </p:nvGrpSpPr>
            <p:grpSpPr>
              <a:xfrm>
                <a:off x="4416629" y="2689493"/>
                <a:ext cx="898321" cy="304800"/>
                <a:chOff x="4416629" y="2689493"/>
                <a:chExt cx="898321" cy="304800"/>
              </a:xfrm>
            </p:grpSpPr>
            <p:cxnSp>
              <p:nvCxnSpPr>
                <p:cNvPr id="185" name="Straight Connector 184"/>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86" name="Straight Connector 185"/>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182" name="Group 181"/>
              <p:cNvGrpSpPr/>
              <p:nvPr/>
            </p:nvGrpSpPr>
            <p:grpSpPr>
              <a:xfrm>
                <a:off x="3967468" y="2994293"/>
                <a:ext cx="898321" cy="304800"/>
                <a:chOff x="4416629" y="2689493"/>
                <a:chExt cx="898321" cy="304800"/>
              </a:xfrm>
            </p:grpSpPr>
            <p:cxnSp>
              <p:nvCxnSpPr>
                <p:cNvPr id="183" name="Straight Connector 182"/>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84" name="Straight Connector 183"/>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cxnSp>
          <p:nvCxnSpPr>
            <p:cNvPr id="158" name="Straight Connector 157"/>
            <p:cNvCxnSpPr/>
            <p:nvPr/>
          </p:nvCxnSpPr>
          <p:spPr>
            <a:xfrm flipV="1">
              <a:off x="5867400" y="26331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59" name="Rectangle 158"/>
            <p:cNvSpPr/>
            <p:nvPr/>
          </p:nvSpPr>
          <p:spPr>
            <a:xfrm>
              <a:off x="5410200" y="26331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0" name="Straight Connector 159"/>
            <p:cNvCxnSpPr/>
            <p:nvPr/>
          </p:nvCxnSpPr>
          <p:spPr>
            <a:xfrm flipV="1">
              <a:off x="58644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p:nvPr/>
          </p:nvCxnSpPr>
          <p:spPr>
            <a:xfrm flipV="1">
              <a:off x="49500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nvGrpSpPr>
            <p:cNvPr id="162" name="Group 161"/>
            <p:cNvGrpSpPr/>
            <p:nvPr/>
          </p:nvGrpSpPr>
          <p:grpSpPr>
            <a:xfrm>
              <a:off x="5638825" y="2205944"/>
              <a:ext cx="1017955" cy="2408409"/>
              <a:chOff x="1504950" y="4156343"/>
              <a:chExt cx="1017955" cy="1806307"/>
            </a:xfrm>
          </p:grpSpPr>
          <p:cxnSp>
            <p:nvCxnSpPr>
              <p:cNvPr id="168" name="Straight Connector 167"/>
              <p:cNvCxnSpPr>
                <a:cxnSpLocks noChangeAspect="1"/>
              </p:cNvCxnSpPr>
              <p:nvPr/>
            </p:nvCxnSpPr>
            <p:spPr>
              <a:xfrm flipV="1">
                <a:off x="1504950" y="47434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69" name="Straight Connector 168"/>
              <p:cNvCxnSpPr>
                <a:cxnSpLocks noChangeAspect="1"/>
              </p:cNvCxnSpPr>
              <p:nvPr/>
            </p:nvCxnSpPr>
            <p:spPr>
              <a:xfrm flipV="1">
                <a:off x="2193721" y="43434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0" name="Straight Connector 169"/>
              <p:cNvCxnSpPr>
                <a:cxnSpLocks noChangeAspect="1"/>
              </p:cNvCxnSpPr>
              <p:nvPr/>
            </p:nvCxnSpPr>
            <p:spPr>
              <a:xfrm flipV="1">
                <a:off x="1504950" y="56578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1" name="Straight Connector 170"/>
              <p:cNvCxnSpPr>
                <a:cxnSpLocks noChangeAspect="1"/>
              </p:cNvCxnSpPr>
              <p:nvPr/>
            </p:nvCxnSpPr>
            <p:spPr>
              <a:xfrm flipV="1">
                <a:off x="2193721" y="52578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2" name="Straight Connector 171"/>
              <p:cNvCxnSpPr/>
              <p:nvPr/>
            </p:nvCxnSpPr>
            <p:spPr>
              <a:xfrm>
                <a:off x="1733550" y="47434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3" name="Straight Connector 172"/>
              <p:cNvCxnSpPr/>
              <p:nvPr/>
            </p:nvCxnSpPr>
            <p:spPr>
              <a:xfrm>
                <a:off x="2193721" y="44767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p:cNvCxnSpPr/>
              <p:nvPr/>
            </p:nvCxnSpPr>
            <p:spPr>
              <a:xfrm>
                <a:off x="1714500" y="56578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5" name="Straight Connector 174"/>
              <p:cNvCxnSpPr/>
              <p:nvPr/>
            </p:nvCxnSpPr>
            <p:spPr>
              <a:xfrm>
                <a:off x="2174671" y="53911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7" name="Straight Connector 176"/>
              <p:cNvCxnSpPr/>
              <p:nvPr/>
            </p:nvCxnSpPr>
            <p:spPr>
              <a:xfrm flipV="1">
                <a:off x="2174671" y="415634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8" name="Straight Connector 177"/>
              <p:cNvCxnSpPr/>
              <p:nvPr/>
            </p:nvCxnSpPr>
            <p:spPr>
              <a:xfrm flipV="1">
                <a:off x="1725510" y="446114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79" name="Straight Connector 178"/>
              <p:cNvCxnSpPr/>
              <p:nvPr/>
            </p:nvCxnSpPr>
            <p:spPr>
              <a:xfrm flipV="1">
                <a:off x="2193721" y="5353050"/>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180" name="Straight Connector 179"/>
              <p:cNvCxnSpPr/>
              <p:nvPr/>
            </p:nvCxnSpPr>
            <p:spPr>
              <a:xfrm flipV="1">
                <a:off x="1744560" y="5657850"/>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sp>
          <p:nvSpPr>
            <p:cNvPr id="163" name="Freeform 162"/>
            <p:cNvSpPr/>
            <p:nvPr/>
          </p:nvSpPr>
          <p:spPr>
            <a:xfrm>
              <a:off x="5178442" y="3056469"/>
              <a:ext cx="860425" cy="973667"/>
            </a:xfrm>
            <a:custGeom>
              <a:avLst/>
              <a:gdLst>
                <a:gd name="connsiteX0" fmla="*/ 225425 w 860425"/>
                <a:gd name="connsiteY0" fmla="*/ 0 h 730250"/>
                <a:gd name="connsiteX1" fmla="*/ 0 w 860425"/>
                <a:gd name="connsiteY1" fmla="*/ 730250 h 730250"/>
                <a:gd name="connsiteX2" fmla="*/ 860425 w 860425"/>
                <a:gd name="connsiteY2" fmla="*/ 596900 h 730250"/>
                <a:gd name="connsiteX3" fmla="*/ 225425 w 860425"/>
                <a:gd name="connsiteY3" fmla="*/ 0 h 730250"/>
              </a:gdLst>
              <a:ahLst/>
              <a:cxnLst>
                <a:cxn ang="0">
                  <a:pos x="connsiteX0" y="connsiteY0"/>
                </a:cxn>
                <a:cxn ang="0">
                  <a:pos x="connsiteX1" y="connsiteY1"/>
                </a:cxn>
                <a:cxn ang="0">
                  <a:pos x="connsiteX2" y="connsiteY2"/>
                </a:cxn>
                <a:cxn ang="0">
                  <a:pos x="connsiteX3" y="connsiteY3"/>
                </a:cxn>
              </a:cxnLst>
              <a:rect l="l" t="t" r="r" b="b"/>
              <a:pathLst>
                <a:path w="860425" h="730250">
                  <a:moveTo>
                    <a:pt x="225425" y="0"/>
                  </a:moveTo>
                  <a:lnTo>
                    <a:pt x="0" y="730250"/>
                  </a:lnTo>
                  <a:lnTo>
                    <a:pt x="860425" y="596900"/>
                  </a:lnTo>
                  <a:lnTo>
                    <a:pt x="225425" y="0"/>
                  </a:lnTo>
                  <a:close/>
                </a:path>
              </a:pathLst>
            </a:custGeom>
            <a:solidFill>
              <a:srgbClr val="1EE706"/>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Freeform 163"/>
            <p:cNvSpPr/>
            <p:nvPr/>
          </p:nvSpPr>
          <p:spPr>
            <a:xfrm>
              <a:off x="4492653" y="2895601"/>
              <a:ext cx="911225" cy="1126067"/>
            </a:xfrm>
            <a:custGeom>
              <a:avLst/>
              <a:gdLst>
                <a:gd name="connsiteX0" fmla="*/ 911225 w 911225"/>
                <a:gd name="connsiteY0" fmla="*/ 117475 h 844550"/>
                <a:gd name="connsiteX1" fmla="*/ 0 w 911225"/>
                <a:gd name="connsiteY1" fmla="*/ 0 h 844550"/>
                <a:gd name="connsiteX2" fmla="*/ 679450 w 911225"/>
                <a:gd name="connsiteY2" fmla="*/ 844550 h 844550"/>
                <a:gd name="connsiteX3" fmla="*/ 911225 w 911225"/>
                <a:gd name="connsiteY3" fmla="*/ 117475 h 844550"/>
              </a:gdLst>
              <a:ahLst/>
              <a:cxnLst>
                <a:cxn ang="0">
                  <a:pos x="connsiteX0" y="connsiteY0"/>
                </a:cxn>
                <a:cxn ang="0">
                  <a:pos x="connsiteX1" y="connsiteY1"/>
                </a:cxn>
                <a:cxn ang="0">
                  <a:pos x="connsiteX2" y="connsiteY2"/>
                </a:cxn>
                <a:cxn ang="0">
                  <a:pos x="connsiteX3" y="connsiteY3"/>
                </a:cxn>
              </a:cxnLst>
              <a:rect l="l" t="t" r="r" b="b"/>
              <a:pathLst>
                <a:path w="911225" h="844550">
                  <a:moveTo>
                    <a:pt x="911225" y="117475"/>
                  </a:moveTo>
                  <a:lnTo>
                    <a:pt x="0" y="0"/>
                  </a:lnTo>
                  <a:lnTo>
                    <a:pt x="679450" y="844550"/>
                  </a:lnTo>
                  <a:lnTo>
                    <a:pt x="911225" y="117475"/>
                  </a:lnTo>
                  <a:close/>
                </a:path>
              </a:pathLst>
            </a:custGeom>
            <a:solidFill>
              <a:schemeClr val="accent3"/>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Freeform 164"/>
            <p:cNvSpPr/>
            <p:nvPr/>
          </p:nvSpPr>
          <p:spPr>
            <a:xfrm>
              <a:off x="4162446" y="2891380"/>
              <a:ext cx="1012825" cy="1214967"/>
            </a:xfrm>
            <a:custGeom>
              <a:avLst/>
              <a:gdLst>
                <a:gd name="connsiteX0" fmla="*/ 323850 w 1012825"/>
                <a:gd name="connsiteY0" fmla="*/ 0 h 911225"/>
                <a:gd name="connsiteX1" fmla="*/ 0 w 1012825"/>
                <a:gd name="connsiteY1" fmla="*/ 911225 h 911225"/>
                <a:gd name="connsiteX2" fmla="*/ 1012825 w 1012825"/>
                <a:gd name="connsiteY2" fmla="*/ 854075 h 911225"/>
                <a:gd name="connsiteX3" fmla="*/ 323850 w 1012825"/>
                <a:gd name="connsiteY3" fmla="*/ 0 h 911225"/>
              </a:gdLst>
              <a:ahLst/>
              <a:cxnLst>
                <a:cxn ang="0">
                  <a:pos x="connsiteX0" y="connsiteY0"/>
                </a:cxn>
                <a:cxn ang="0">
                  <a:pos x="connsiteX1" y="connsiteY1"/>
                </a:cxn>
                <a:cxn ang="0">
                  <a:pos x="connsiteX2" y="connsiteY2"/>
                </a:cxn>
                <a:cxn ang="0">
                  <a:pos x="connsiteX3" y="connsiteY3"/>
                </a:cxn>
              </a:cxnLst>
              <a:rect l="l" t="t" r="r" b="b"/>
              <a:pathLst>
                <a:path w="1012825" h="911225">
                  <a:moveTo>
                    <a:pt x="323850" y="0"/>
                  </a:moveTo>
                  <a:lnTo>
                    <a:pt x="0" y="911225"/>
                  </a:lnTo>
                  <a:lnTo>
                    <a:pt x="1012825" y="854075"/>
                  </a:lnTo>
                  <a:lnTo>
                    <a:pt x="323850" y="0"/>
                  </a:lnTo>
                  <a:close/>
                </a:path>
              </a:pathLst>
            </a:custGeom>
            <a:solidFill>
              <a:schemeClr val="accent3"/>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4953000" y="29887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4038600" y="29887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4211476" y="2845455"/>
            <a:ext cx="2934256" cy="1806322"/>
            <a:chOff x="3722524" y="2205924"/>
            <a:chExt cx="2934256" cy="2408429"/>
          </a:xfrm>
        </p:grpSpPr>
        <p:cxnSp>
          <p:nvCxnSpPr>
            <p:cNvPr id="210" name="Straight Connector 209"/>
            <p:cNvCxnSpPr/>
            <p:nvPr/>
          </p:nvCxnSpPr>
          <p:spPr>
            <a:xfrm flipV="1">
              <a:off x="4953000" y="26331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11" name="Rectangle 210"/>
            <p:cNvSpPr/>
            <p:nvPr/>
          </p:nvSpPr>
          <p:spPr>
            <a:xfrm>
              <a:off x="4495800" y="26331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2" name="Straight Connector 211"/>
            <p:cNvCxnSpPr/>
            <p:nvPr/>
          </p:nvCxnSpPr>
          <p:spPr>
            <a:xfrm flipV="1">
              <a:off x="49500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13" name="Straight Connector 212"/>
            <p:cNvCxnSpPr/>
            <p:nvPr/>
          </p:nvCxnSpPr>
          <p:spPr>
            <a:xfrm flipV="1">
              <a:off x="40356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14" name="Straight Connector 213"/>
            <p:cNvCxnSpPr/>
            <p:nvPr/>
          </p:nvCxnSpPr>
          <p:spPr>
            <a:xfrm flipV="1">
              <a:off x="4045112" y="26331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nvGrpSpPr>
            <p:cNvPr id="215" name="Group 214"/>
            <p:cNvGrpSpPr/>
            <p:nvPr/>
          </p:nvGrpSpPr>
          <p:grpSpPr>
            <a:xfrm>
              <a:off x="3842158" y="2455333"/>
              <a:ext cx="1796642" cy="1930400"/>
              <a:chOff x="3765958" y="2876550"/>
              <a:chExt cx="1796642" cy="1447800"/>
            </a:xfrm>
          </p:grpSpPr>
          <p:cxnSp>
            <p:nvCxnSpPr>
              <p:cNvPr id="264" name="Straight Connector 263"/>
              <p:cNvCxnSpPr>
                <a:cxnSpLocks noChangeAspect="1"/>
              </p:cNvCxnSpPr>
              <p:nvPr/>
            </p:nvCxnSpPr>
            <p:spPr>
              <a:xfrm flipV="1">
                <a:off x="4645229" y="32766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5" name="Straight Connector 264"/>
              <p:cNvCxnSpPr>
                <a:cxnSpLocks noChangeAspect="1"/>
              </p:cNvCxnSpPr>
              <p:nvPr/>
            </p:nvCxnSpPr>
            <p:spPr>
              <a:xfrm flipV="1">
                <a:off x="5334000"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6" name="Straight Connector 265"/>
              <p:cNvCxnSpPr>
                <a:cxnSpLocks noChangeAspect="1"/>
              </p:cNvCxnSpPr>
              <p:nvPr/>
            </p:nvCxnSpPr>
            <p:spPr>
              <a:xfrm flipV="1">
                <a:off x="3765958" y="32766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7" name="Straight Connector 266"/>
              <p:cNvCxnSpPr>
                <a:cxnSpLocks noChangeAspect="1"/>
              </p:cNvCxnSpPr>
              <p:nvPr/>
            </p:nvCxnSpPr>
            <p:spPr>
              <a:xfrm flipV="1">
                <a:off x="4454729" y="28765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8" name="Straight Connector 267"/>
              <p:cNvCxnSpPr>
                <a:cxnSpLocks noChangeAspect="1"/>
              </p:cNvCxnSpPr>
              <p:nvPr/>
            </p:nvCxnSpPr>
            <p:spPr>
              <a:xfrm flipV="1">
                <a:off x="4645229"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9" name="Straight Connector 268"/>
              <p:cNvCxnSpPr>
                <a:cxnSpLocks noChangeAspect="1"/>
              </p:cNvCxnSpPr>
              <p:nvPr/>
            </p:nvCxnSpPr>
            <p:spPr>
              <a:xfrm flipV="1">
                <a:off x="5334000" y="37909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70" name="Straight Connector 269"/>
              <p:cNvCxnSpPr>
                <a:cxnSpLocks noChangeAspect="1"/>
              </p:cNvCxnSpPr>
              <p:nvPr/>
            </p:nvCxnSpPr>
            <p:spPr>
              <a:xfrm flipV="1">
                <a:off x="3765958" y="41910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71" name="Straight Connector 270"/>
              <p:cNvCxnSpPr>
                <a:cxnSpLocks noChangeAspect="1"/>
              </p:cNvCxnSpPr>
              <p:nvPr/>
            </p:nvCxnSpPr>
            <p:spPr>
              <a:xfrm flipV="1">
                <a:off x="4454729" y="37909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16" name="Group 215"/>
            <p:cNvGrpSpPr/>
            <p:nvPr/>
          </p:nvGrpSpPr>
          <p:grpSpPr>
            <a:xfrm>
              <a:off x="3741574" y="2633133"/>
              <a:ext cx="1997810" cy="355600"/>
              <a:chOff x="3665374" y="3009900"/>
              <a:chExt cx="1997810" cy="266700"/>
            </a:xfrm>
          </p:grpSpPr>
          <p:cxnSp>
            <p:nvCxnSpPr>
              <p:cNvPr id="260" name="Straight Connector 259"/>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1" name="Straight Connector 260"/>
              <p:cNvCxnSpPr/>
              <p:nvPr/>
            </p:nvCxnSpPr>
            <p:spPr>
              <a:xfrm>
                <a:off x="3665374"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2" name="Straight Connector 261"/>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63" name="Straight Connector 262"/>
              <p:cNvCxnSpPr/>
              <p:nvPr/>
            </p:nvCxnSpPr>
            <p:spPr>
              <a:xfrm>
                <a:off x="4125545"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17" name="Group 216"/>
            <p:cNvGrpSpPr/>
            <p:nvPr/>
          </p:nvGrpSpPr>
          <p:grpSpPr>
            <a:xfrm>
              <a:off x="3722524" y="3852333"/>
              <a:ext cx="1997810" cy="355600"/>
              <a:chOff x="3665374" y="3009900"/>
              <a:chExt cx="1997810" cy="266700"/>
            </a:xfrm>
          </p:grpSpPr>
          <p:cxnSp>
            <p:nvCxnSpPr>
              <p:cNvPr id="256" name="Straight Connector 255"/>
              <p:cNvCxnSpPr/>
              <p:nvPr/>
            </p:nvCxnSpPr>
            <p:spPr>
              <a:xfrm>
                <a:off x="4873829"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57" name="Straight Connector 256"/>
              <p:cNvCxnSpPr/>
              <p:nvPr/>
            </p:nvCxnSpPr>
            <p:spPr>
              <a:xfrm>
                <a:off x="3665374" y="32766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58" name="Straight Connector 257"/>
              <p:cNvCxnSpPr/>
              <p:nvPr/>
            </p:nvCxnSpPr>
            <p:spPr>
              <a:xfrm>
                <a:off x="5334000"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59" name="Straight Connector 258"/>
              <p:cNvCxnSpPr/>
              <p:nvPr/>
            </p:nvCxnSpPr>
            <p:spPr>
              <a:xfrm>
                <a:off x="4125545" y="300990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18" name="Group 217"/>
            <p:cNvGrpSpPr/>
            <p:nvPr/>
          </p:nvGrpSpPr>
          <p:grpSpPr>
            <a:xfrm>
              <a:off x="4043668" y="2205924"/>
              <a:ext cx="1347482" cy="812800"/>
              <a:chOff x="3967468" y="2689493"/>
              <a:chExt cx="1347482" cy="609600"/>
            </a:xfrm>
          </p:grpSpPr>
          <p:grpSp>
            <p:nvGrpSpPr>
              <p:cNvPr id="250" name="Group 249"/>
              <p:cNvGrpSpPr/>
              <p:nvPr/>
            </p:nvGrpSpPr>
            <p:grpSpPr>
              <a:xfrm>
                <a:off x="4416629" y="2689493"/>
                <a:ext cx="898321" cy="304800"/>
                <a:chOff x="4416629" y="2689493"/>
                <a:chExt cx="898321" cy="304800"/>
              </a:xfrm>
            </p:grpSpPr>
            <p:cxnSp>
              <p:nvCxnSpPr>
                <p:cNvPr id="254" name="Straight Connector 253"/>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55" name="Straight Connector 254"/>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51" name="Group 250"/>
              <p:cNvGrpSpPr/>
              <p:nvPr/>
            </p:nvGrpSpPr>
            <p:grpSpPr>
              <a:xfrm>
                <a:off x="3967468" y="2994293"/>
                <a:ext cx="898321" cy="304800"/>
                <a:chOff x="4416629" y="2689493"/>
                <a:chExt cx="898321" cy="304800"/>
              </a:xfrm>
            </p:grpSpPr>
            <p:cxnSp>
              <p:nvCxnSpPr>
                <p:cNvPr id="252" name="Straight Connector 251"/>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53" name="Straight Connector 252"/>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grpSp>
          <p:nvGrpSpPr>
            <p:cNvPr id="219" name="Group 218"/>
            <p:cNvGrpSpPr/>
            <p:nvPr/>
          </p:nvGrpSpPr>
          <p:grpSpPr>
            <a:xfrm>
              <a:off x="4062718" y="3801533"/>
              <a:ext cx="1347482" cy="812800"/>
              <a:chOff x="3967468" y="2689493"/>
              <a:chExt cx="1347482" cy="609600"/>
            </a:xfrm>
          </p:grpSpPr>
          <p:grpSp>
            <p:nvGrpSpPr>
              <p:cNvPr id="244" name="Group 243"/>
              <p:cNvGrpSpPr/>
              <p:nvPr/>
            </p:nvGrpSpPr>
            <p:grpSpPr>
              <a:xfrm>
                <a:off x="4416629" y="2689493"/>
                <a:ext cx="898321" cy="304800"/>
                <a:chOff x="4416629" y="2689493"/>
                <a:chExt cx="898321" cy="304800"/>
              </a:xfrm>
            </p:grpSpPr>
            <p:cxnSp>
              <p:nvCxnSpPr>
                <p:cNvPr id="248" name="Straight Connector 247"/>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49" name="Straight Connector 248"/>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nvGrpSpPr>
              <p:cNvPr id="245" name="Group 244"/>
              <p:cNvGrpSpPr/>
              <p:nvPr/>
            </p:nvGrpSpPr>
            <p:grpSpPr>
              <a:xfrm>
                <a:off x="3967468" y="2994293"/>
                <a:ext cx="898321" cy="304800"/>
                <a:chOff x="4416629" y="2689493"/>
                <a:chExt cx="898321" cy="304800"/>
              </a:xfrm>
            </p:grpSpPr>
            <p:cxnSp>
              <p:nvCxnSpPr>
                <p:cNvPr id="246" name="Straight Connector 245"/>
                <p:cNvCxnSpPr/>
                <p:nvPr/>
              </p:nvCxnSpPr>
              <p:spPr>
                <a:xfrm flipV="1">
                  <a:off x="4416629"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47" name="Straight Connector 246"/>
                <p:cNvCxnSpPr/>
                <p:nvPr/>
              </p:nvCxnSpPr>
              <p:spPr>
                <a:xfrm flipV="1">
                  <a:off x="5314950" y="268949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grpSp>
        <p:cxnSp>
          <p:nvCxnSpPr>
            <p:cNvPr id="220" name="Straight Connector 219"/>
            <p:cNvCxnSpPr/>
            <p:nvPr/>
          </p:nvCxnSpPr>
          <p:spPr>
            <a:xfrm flipV="1">
              <a:off x="5867400" y="26331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21" name="Rectangle 220"/>
            <p:cNvSpPr/>
            <p:nvPr/>
          </p:nvSpPr>
          <p:spPr>
            <a:xfrm>
              <a:off x="5410200" y="26331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2" name="Straight Connector 221"/>
            <p:cNvCxnSpPr/>
            <p:nvPr/>
          </p:nvCxnSpPr>
          <p:spPr>
            <a:xfrm flipV="1">
              <a:off x="58644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23" name="Straight Connector 222"/>
            <p:cNvCxnSpPr/>
            <p:nvPr/>
          </p:nvCxnSpPr>
          <p:spPr>
            <a:xfrm flipV="1">
              <a:off x="4950029" y="3852333"/>
              <a:ext cx="457200" cy="35560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grpSp>
          <p:nvGrpSpPr>
            <p:cNvPr id="224" name="Group 223"/>
            <p:cNvGrpSpPr/>
            <p:nvPr/>
          </p:nvGrpSpPr>
          <p:grpSpPr>
            <a:xfrm>
              <a:off x="5638825" y="2205944"/>
              <a:ext cx="1017955" cy="2408409"/>
              <a:chOff x="1504950" y="4156343"/>
              <a:chExt cx="1017955" cy="1806307"/>
            </a:xfrm>
          </p:grpSpPr>
          <p:cxnSp>
            <p:nvCxnSpPr>
              <p:cNvPr id="230" name="Straight Connector 229"/>
              <p:cNvCxnSpPr>
                <a:cxnSpLocks noChangeAspect="1"/>
              </p:cNvCxnSpPr>
              <p:nvPr/>
            </p:nvCxnSpPr>
            <p:spPr>
              <a:xfrm flipV="1">
                <a:off x="1504950" y="47434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1" name="Straight Connector 230"/>
              <p:cNvCxnSpPr>
                <a:cxnSpLocks noChangeAspect="1"/>
              </p:cNvCxnSpPr>
              <p:nvPr/>
            </p:nvCxnSpPr>
            <p:spPr>
              <a:xfrm flipV="1">
                <a:off x="2193721" y="43434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2" name="Straight Connector 231"/>
              <p:cNvCxnSpPr>
                <a:cxnSpLocks noChangeAspect="1"/>
              </p:cNvCxnSpPr>
              <p:nvPr/>
            </p:nvCxnSpPr>
            <p:spPr>
              <a:xfrm flipV="1">
                <a:off x="1504950" y="565785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3" name="Straight Connector 232"/>
              <p:cNvCxnSpPr>
                <a:cxnSpLocks noChangeAspect="1"/>
              </p:cNvCxnSpPr>
              <p:nvPr/>
            </p:nvCxnSpPr>
            <p:spPr>
              <a:xfrm flipV="1">
                <a:off x="2193721" y="5257800"/>
                <a:ext cx="228600" cy="13335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4" name="Straight Connector 233"/>
              <p:cNvCxnSpPr/>
              <p:nvPr/>
            </p:nvCxnSpPr>
            <p:spPr>
              <a:xfrm>
                <a:off x="1733550" y="47434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5" name="Straight Connector 234"/>
              <p:cNvCxnSpPr/>
              <p:nvPr/>
            </p:nvCxnSpPr>
            <p:spPr>
              <a:xfrm>
                <a:off x="2193721" y="44767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6" name="Straight Connector 235"/>
              <p:cNvCxnSpPr/>
              <p:nvPr/>
            </p:nvCxnSpPr>
            <p:spPr>
              <a:xfrm>
                <a:off x="1714500" y="56578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37" name="Straight Connector 236"/>
              <p:cNvCxnSpPr/>
              <p:nvPr/>
            </p:nvCxnSpPr>
            <p:spPr>
              <a:xfrm>
                <a:off x="2174671" y="5391150"/>
                <a:ext cx="329184" cy="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40" name="Straight Connector 239"/>
              <p:cNvCxnSpPr/>
              <p:nvPr/>
            </p:nvCxnSpPr>
            <p:spPr>
              <a:xfrm flipV="1">
                <a:off x="2174671" y="415634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41" name="Straight Connector 240"/>
              <p:cNvCxnSpPr/>
              <p:nvPr/>
            </p:nvCxnSpPr>
            <p:spPr>
              <a:xfrm flipV="1">
                <a:off x="1725510" y="4461143"/>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42" name="Straight Connector 241"/>
              <p:cNvCxnSpPr/>
              <p:nvPr/>
            </p:nvCxnSpPr>
            <p:spPr>
              <a:xfrm flipV="1">
                <a:off x="2193721" y="5353050"/>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cxnSp>
            <p:nvCxnSpPr>
              <p:cNvPr id="243" name="Straight Connector 242"/>
              <p:cNvCxnSpPr/>
              <p:nvPr/>
            </p:nvCxnSpPr>
            <p:spPr>
              <a:xfrm flipV="1">
                <a:off x="1744560" y="5657850"/>
                <a:ext cx="0" cy="304800"/>
              </a:xfrm>
              <a:prstGeom prst="line">
                <a:avLst/>
              </a:prstGeom>
              <a:no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cxnSp>
        </p:grpSp>
        <p:sp>
          <p:nvSpPr>
            <p:cNvPr id="228" name="Rectangle 227"/>
            <p:cNvSpPr/>
            <p:nvPr/>
          </p:nvSpPr>
          <p:spPr>
            <a:xfrm>
              <a:off x="4953000" y="29887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4038600" y="2988733"/>
              <a:ext cx="914400" cy="1219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980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8454" y="121935"/>
            <a:ext cx="6674949" cy="400110"/>
          </a:xfrm>
          <a:prstGeom prst="rect">
            <a:avLst/>
          </a:prstGeom>
          <a:noFill/>
        </p:spPr>
        <p:txBody>
          <a:bodyPr wrap="none" rtlCol="0">
            <a:spAutoFit/>
          </a:bodyPr>
          <a:lstStyle/>
          <a:p>
            <a:r>
              <a:rPr lang="en-US" sz="2000" dirty="0"/>
              <a:t>2 x </a:t>
            </a:r>
            <a:r>
              <a:rPr lang="fr-FR" sz="2000" dirty="0"/>
              <a:t>Intel Xeon CPU E5-2620 v3 @ 2.40GHz </a:t>
            </a:r>
            <a:r>
              <a:rPr lang="en-US" sz="2000" dirty="0"/>
              <a:t>+ NVIDIA Tesla K40c</a:t>
            </a:r>
          </a:p>
        </p:txBody>
      </p:sp>
      <p:graphicFrame>
        <p:nvGraphicFramePr>
          <p:cNvPr id="2" name="Chart 1" title="Marching Cubes"/>
          <p:cNvGraphicFramePr/>
          <p:nvPr>
            <p:extLst>
              <p:ext uri="{D42A27DB-BD31-4B8C-83A1-F6EECF244321}">
                <p14:modId xmlns:p14="http://schemas.microsoft.com/office/powerpoint/2010/main" val="910537683"/>
              </p:ext>
            </p:extLst>
          </p:nvPr>
        </p:nvGraphicFramePr>
        <p:xfrm>
          <a:off x="518535" y="889005"/>
          <a:ext cx="8434074" cy="4123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2481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8454" y="121936"/>
            <a:ext cx="6674949" cy="1015663"/>
          </a:xfrm>
          <a:prstGeom prst="rect">
            <a:avLst/>
          </a:prstGeom>
          <a:noFill/>
        </p:spPr>
        <p:txBody>
          <a:bodyPr wrap="none" rtlCol="0">
            <a:spAutoFit/>
          </a:bodyPr>
          <a:lstStyle/>
          <a:p>
            <a:r>
              <a:rPr lang="en-US" sz="2000" dirty="0"/>
              <a:t>2 x </a:t>
            </a:r>
            <a:r>
              <a:rPr lang="fr-FR" sz="2000" dirty="0"/>
              <a:t>Intel Xeon CPU E5-2620 v3 @ 2.40GHz </a:t>
            </a:r>
            <a:r>
              <a:rPr lang="en-US" sz="2000" dirty="0"/>
              <a:t>+ NVIDIA Tesla </a:t>
            </a:r>
            <a:r>
              <a:rPr lang="en-US" sz="2000" dirty="0" smtClean="0"/>
              <a:t>K40c</a:t>
            </a:r>
          </a:p>
          <a:p>
            <a:endParaRPr lang="en-US" sz="2000" dirty="0" smtClean="0"/>
          </a:p>
          <a:p>
            <a:r>
              <a:rPr lang="en-US" sz="2000" dirty="0" smtClean="0"/>
              <a:t>Data: 432^3</a:t>
            </a:r>
            <a:endParaRPr lang="en-US" sz="2000" dirty="0"/>
          </a:p>
        </p:txBody>
      </p:sp>
      <p:graphicFrame>
        <p:nvGraphicFramePr>
          <p:cNvPr id="2" name="Chart 1" title="Marching Cubes"/>
          <p:cNvGraphicFramePr/>
          <p:nvPr>
            <p:extLst>
              <p:ext uri="{D42A27DB-BD31-4B8C-83A1-F6EECF244321}">
                <p14:modId xmlns:p14="http://schemas.microsoft.com/office/powerpoint/2010/main" val="1635498200"/>
              </p:ext>
            </p:extLst>
          </p:nvPr>
        </p:nvGraphicFramePr>
        <p:xfrm>
          <a:off x="518535" y="889005"/>
          <a:ext cx="8434074" cy="4123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467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So Far</a:t>
            </a:r>
            <a:endParaRPr lang="en-US" dirty="0"/>
          </a:p>
        </p:txBody>
      </p:sp>
      <p:sp>
        <p:nvSpPr>
          <p:cNvPr id="3" name="Content Placeholder 2"/>
          <p:cNvSpPr>
            <a:spLocks noGrp="1"/>
          </p:cNvSpPr>
          <p:nvPr>
            <p:ph idx="1"/>
          </p:nvPr>
        </p:nvSpPr>
        <p:spPr/>
        <p:txBody>
          <a:bodyPr>
            <a:noAutofit/>
          </a:bodyPr>
          <a:lstStyle/>
          <a:p>
            <a:r>
              <a:rPr lang="en-US" sz="3200" dirty="0" smtClean="0"/>
              <a:t>Features</a:t>
            </a:r>
          </a:p>
          <a:p>
            <a:pPr lvl="1"/>
            <a:r>
              <a:rPr lang="en-US" dirty="0" smtClean="0"/>
              <a:t>Core Types</a:t>
            </a:r>
          </a:p>
          <a:p>
            <a:pPr lvl="1"/>
            <a:r>
              <a:rPr lang="en-US" dirty="0" smtClean="0"/>
              <a:t>Statically Typed Arrays</a:t>
            </a:r>
          </a:p>
          <a:p>
            <a:pPr lvl="1"/>
            <a:r>
              <a:rPr lang="en-US" dirty="0" smtClean="0"/>
              <a:t>Dynamically Typed Arrays</a:t>
            </a:r>
          </a:p>
          <a:p>
            <a:pPr lvl="1"/>
            <a:r>
              <a:rPr lang="en-US" dirty="0" smtClean="0"/>
              <a:t>Device Interface (Serial, </a:t>
            </a:r>
            <a:r>
              <a:rPr lang="en-US" dirty="0" smtClean="0"/>
              <a:t>CUDA, </a:t>
            </a:r>
            <a:r>
              <a:rPr lang="en-US" dirty="0" smtClean="0"/>
              <a:t>and TBB)</a:t>
            </a:r>
          </a:p>
          <a:p>
            <a:pPr lvl="1"/>
            <a:r>
              <a:rPr lang="en-US" dirty="0" smtClean="0"/>
              <a:t>Basic </a:t>
            </a:r>
            <a:r>
              <a:rPr lang="en-US" dirty="0" err="1" smtClean="0"/>
              <a:t>Worklet</a:t>
            </a:r>
            <a:r>
              <a:rPr lang="en-US" dirty="0" smtClean="0"/>
              <a:t> and Dispatcher</a:t>
            </a:r>
          </a:p>
        </p:txBody>
      </p:sp>
    </p:spTree>
    <p:extLst>
      <p:ext uri="{BB962C8B-B14F-4D97-AF65-F5344CB8AC3E}">
        <p14:creationId xmlns:p14="http://schemas.microsoft.com/office/powerpoint/2010/main" val="1415954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So Far</a:t>
            </a:r>
            <a:endParaRPr lang="en-US" dirty="0"/>
          </a:p>
        </p:txBody>
      </p:sp>
      <p:sp>
        <p:nvSpPr>
          <p:cNvPr id="3" name="Content Placeholder 2"/>
          <p:cNvSpPr>
            <a:spLocks noGrp="1"/>
          </p:cNvSpPr>
          <p:nvPr>
            <p:ph idx="1"/>
          </p:nvPr>
        </p:nvSpPr>
        <p:spPr/>
        <p:txBody>
          <a:bodyPr>
            <a:noAutofit/>
          </a:bodyPr>
          <a:lstStyle/>
          <a:p>
            <a:r>
              <a:rPr lang="en-US" sz="3600" dirty="0" smtClean="0"/>
              <a:t>Compiles with</a:t>
            </a:r>
          </a:p>
          <a:p>
            <a:pPr lvl="1"/>
            <a:r>
              <a:rPr lang="en-US" dirty="0" err="1" smtClean="0"/>
              <a:t>gcc</a:t>
            </a:r>
            <a:r>
              <a:rPr lang="en-US" dirty="0" smtClean="0"/>
              <a:t> (4.8+), clang, </a:t>
            </a:r>
            <a:r>
              <a:rPr lang="en-US" dirty="0" err="1" smtClean="0"/>
              <a:t>msvc</a:t>
            </a:r>
            <a:r>
              <a:rPr lang="en-US" dirty="0" smtClean="0"/>
              <a:t> (2010+), </a:t>
            </a:r>
            <a:r>
              <a:rPr lang="en-US" dirty="0" err="1" smtClean="0"/>
              <a:t>icc</a:t>
            </a:r>
            <a:r>
              <a:rPr lang="en-US" dirty="0" smtClean="0"/>
              <a:t>, and </a:t>
            </a:r>
            <a:r>
              <a:rPr lang="en-US" dirty="0" err="1" smtClean="0"/>
              <a:t>pgi</a:t>
            </a:r>
            <a:endParaRPr lang="en-US" dirty="0" smtClean="0"/>
          </a:p>
          <a:p>
            <a:endParaRPr lang="en-US" sz="3600" dirty="0" smtClean="0"/>
          </a:p>
          <a:p>
            <a:r>
              <a:rPr lang="en-US" sz="2800" dirty="0"/>
              <a:t>User Guide work in progress</a:t>
            </a:r>
          </a:p>
          <a:p>
            <a:r>
              <a:rPr lang="en-US" sz="2800" dirty="0"/>
              <a:t>Ready for larger collaboration</a:t>
            </a:r>
          </a:p>
          <a:p>
            <a:pPr lvl="1"/>
            <a:endParaRPr lang="en-US" sz="3200" dirty="0" smtClean="0"/>
          </a:p>
        </p:txBody>
      </p:sp>
    </p:spTree>
    <p:extLst>
      <p:ext uri="{BB962C8B-B14F-4D97-AF65-F5344CB8AC3E}">
        <p14:creationId xmlns:p14="http://schemas.microsoft.com/office/powerpoint/2010/main" val="1061310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b="1" dirty="0" smtClean="0">
                <a:solidFill>
                  <a:schemeClr val="accent1"/>
                </a:solidFill>
                <a:effectLst>
                  <a:outerShdw blurRad="38100" dist="38100" dir="2700000" algn="tl">
                    <a:srgbClr val="000000">
                      <a:alpha val="43137"/>
                    </a:srgbClr>
                  </a:outerShdw>
                </a:effectLst>
              </a:rPr>
              <a:t>m.vtk.org</a:t>
            </a:r>
            <a:endParaRPr lang="en-US" sz="36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4243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VTK-m </a:t>
            </a:r>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a:t>Make it easier for simulation codes to take advantage </a:t>
            </a:r>
            <a:r>
              <a:rPr lang="en-US" dirty="0" smtClean="0"/>
              <a:t>these parallel </a:t>
            </a:r>
            <a:r>
              <a:rPr lang="en-US" dirty="0"/>
              <a:t>visualization and analysis </a:t>
            </a:r>
            <a:r>
              <a:rPr lang="en-US" dirty="0" smtClean="0"/>
              <a:t>tasks </a:t>
            </a:r>
            <a:r>
              <a:rPr lang="en-US" dirty="0"/>
              <a:t>on a wide range of current and next-generation </a:t>
            </a:r>
            <a:r>
              <a:rPr lang="en-US" dirty="0" smtClean="0"/>
              <a:t>hardware.</a:t>
            </a:r>
          </a:p>
          <a:p>
            <a:pPr marL="0" indent="0">
              <a:buNone/>
            </a:pPr>
            <a:endParaRPr lang="en-US" dirty="0" smtClean="0"/>
          </a:p>
          <a:p>
            <a:pPr marL="0" indent="0">
              <a:buNone/>
            </a:pPr>
            <a:endParaRPr lang="en-US" dirty="0" smtClean="0"/>
          </a:p>
          <a:p>
            <a:pPr marL="0" indent="0">
              <a:buNone/>
            </a:pPr>
            <a:endParaRPr lang="en-US" dirty="0"/>
          </a:p>
        </p:txBody>
      </p:sp>
      <p:grpSp>
        <p:nvGrpSpPr>
          <p:cNvPr id="4" name="Group 3"/>
          <p:cNvGrpSpPr/>
          <p:nvPr/>
        </p:nvGrpSpPr>
        <p:grpSpPr>
          <a:xfrm>
            <a:off x="294034" y="3949391"/>
            <a:ext cx="8392766" cy="950974"/>
            <a:chOff x="294034" y="3949391"/>
            <a:chExt cx="8392766" cy="950974"/>
          </a:xfrm>
        </p:grpSpPr>
        <p:pic>
          <p:nvPicPr>
            <p:cNvPr id="5" name="Picture 4" descr="ExampleCellCenters.png"/>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376" y="3950355"/>
              <a:ext cx="1176572" cy="950010"/>
            </a:xfrm>
            <a:prstGeom prst="rect">
              <a:avLst/>
            </a:prstGeom>
            <a:ln>
              <a:noFill/>
            </a:ln>
          </p:spPr>
        </p:pic>
        <p:pic>
          <p:nvPicPr>
            <p:cNvPr id="6" name="Picture 5" descr="ExampleElevation.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34" y="3950355"/>
              <a:ext cx="1176572" cy="950010"/>
            </a:xfrm>
            <a:prstGeom prst="rect">
              <a:avLst/>
            </a:prstGeom>
            <a:ln>
              <a:noFill/>
            </a:ln>
          </p:spPr>
        </p:pic>
        <p:pic>
          <p:nvPicPr>
            <p:cNvPr id="7" name="Picture 6" descr="ExampleWarp.png"/>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907791" y="3950355"/>
              <a:ext cx="1176572" cy="950010"/>
            </a:xfrm>
            <a:prstGeom prst="rect">
              <a:avLst/>
            </a:prstGeom>
            <a:ln>
              <a:noFill/>
            </a:ln>
          </p:spPr>
        </p:pic>
        <p:pic>
          <p:nvPicPr>
            <p:cNvPr id="8" name="Picture 7" descr="ExampleThreshold.png"/>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948" y="3949391"/>
              <a:ext cx="1176572" cy="950010"/>
            </a:xfrm>
            <a:prstGeom prst="rect">
              <a:avLst/>
            </a:prstGeom>
            <a:ln>
              <a:noFill/>
            </a:ln>
          </p:spPr>
        </p:pic>
        <p:pic>
          <p:nvPicPr>
            <p:cNvPr id="9" name="Picture 8" descr="ExampleContour.png"/>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2612388" y="3949391"/>
              <a:ext cx="1176572" cy="950010"/>
            </a:xfrm>
            <a:prstGeom prst="rect">
              <a:avLst/>
            </a:prstGeom>
            <a:ln>
              <a:noFill/>
            </a:ln>
          </p:spPr>
        </p:pic>
        <p:pic>
          <p:nvPicPr>
            <p:cNvPr id="10" name="Picture 9" descr="ExampleExtractEdges.png"/>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7510228" y="3949391"/>
              <a:ext cx="1176572" cy="950010"/>
            </a:xfrm>
            <a:prstGeom prst="rect">
              <a:avLst/>
            </a:prstGeom>
            <a:ln>
              <a:noFill/>
            </a:ln>
          </p:spPr>
        </p:pic>
        <p:pic>
          <p:nvPicPr>
            <p:cNvPr id="11" name="Picture 10" descr="ExampleClip.png"/>
            <p:cNvPicPr preferRelativeResize="0">
              <a:picLocks noChangeAspect="1"/>
            </p:cNvPicPr>
            <p:nvPr/>
          </p:nvPicPr>
          <p:blipFill>
            <a:blip r:embed="rId9">
              <a:extLst>
                <a:ext uri="{28A0092B-C50C-407E-A947-70E740481C1C}">
                  <a14:useLocalDpi xmlns:a14="http://schemas.microsoft.com/office/drawing/2010/main" val="0"/>
                </a:ext>
              </a:extLst>
            </a:blip>
            <a:stretch>
              <a:fillRect/>
            </a:stretch>
          </p:blipFill>
          <p:spPr>
            <a:xfrm>
              <a:off x="1526633" y="3950355"/>
              <a:ext cx="1176572" cy="950010"/>
            </a:xfrm>
            <a:prstGeom prst="rect">
              <a:avLst/>
            </a:prstGeom>
            <a:ln>
              <a:noFill/>
            </a:ln>
          </p:spPr>
        </p:pic>
      </p:grpSp>
    </p:spTree>
    <p:extLst>
      <p:ext uri="{BB962C8B-B14F-4D97-AF65-F5344CB8AC3E}">
        <p14:creationId xmlns:p14="http://schemas.microsoft.com/office/powerpoint/2010/main" val="2817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09600" y="22288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In-Situ</a:t>
            </a:r>
            <a:endParaRPr lang="en-US" spc="-150" dirty="0"/>
          </a:p>
        </p:txBody>
      </p:sp>
      <p:sp>
        <p:nvSpPr>
          <p:cNvPr id="32" name="Rounded Rectangle 4"/>
          <p:cNvSpPr/>
          <p:nvPr/>
        </p:nvSpPr>
        <p:spPr>
          <a:xfrm>
            <a:off x="3962400" y="2857500"/>
            <a:ext cx="1600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Execution</a:t>
            </a:r>
            <a:endParaRPr lang="en-US" sz="2200" kern="1200" dirty="0"/>
          </a:p>
        </p:txBody>
      </p:sp>
      <p:sp>
        <p:nvSpPr>
          <p:cNvPr id="30" name="Rounded Rectangle 6"/>
          <p:cNvSpPr/>
          <p:nvPr/>
        </p:nvSpPr>
        <p:spPr>
          <a:xfrm>
            <a:off x="838200" y="2857500"/>
            <a:ext cx="3048000" cy="457714"/>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Data Parallel Algorithms</a:t>
            </a:r>
            <a:endParaRPr lang="en-US" sz="2200" kern="1200" dirty="0"/>
          </a:p>
        </p:txBody>
      </p:sp>
      <p:sp>
        <p:nvSpPr>
          <p:cNvPr id="63" name="Rounded Rectangle 10"/>
          <p:cNvSpPr/>
          <p:nvPr/>
        </p:nvSpPr>
        <p:spPr>
          <a:xfrm>
            <a:off x="5638800" y="2857500"/>
            <a:ext cx="1324356" cy="457200"/>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Arrays</a:t>
            </a:r>
          </a:p>
        </p:txBody>
      </p:sp>
      <p:sp>
        <p:nvSpPr>
          <p:cNvPr id="100" name="Rectangle 99"/>
          <p:cNvSpPr/>
          <p:nvPr/>
        </p:nvSpPr>
        <p:spPr>
          <a:xfrm>
            <a:off x="6477000" y="2914650"/>
            <a:ext cx="3810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6096000" y="2914650"/>
            <a:ext cx="3810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5715000" y="2914650"/>
            <a:ext cx="3810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8" name="Rounded Rectangle 107"/>
          <p:cNvSpPr/>
          <p:nvPr/>
        </p:nvSpPr>
        <p:spPr>
          <a:xfrm>
            <a:off x="609600" y="15430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Post Processing</a:t>
            </a:r>
            <a:endParaRPr lang="en-US" spc="-150" dirty="0"/>
          </a:p>
        </p:txBody>
      </p:sp>
      <p:sp>
        <p:nvSpPr>
          <p:cNvPr id="2" name="Title 1"/>
          <p:cNvSpPr>
            <a:spLocks noGrp="1"/>
          </p:cNvSpPr>
          <p:nvPr>
            <p:ph type="title"/>
          </p:nvPr>
        </p:nvSpPr>
        <p:spPr/>
        <p:txBody>
          <a:bodyPr>
            <a:normAutofit/>
          </a:bodyPr>
          <a:lstStyle/>
          <a:p>
            <a:r>
              <a:rPr lang="en-US" dirty="0" smtClean="0"/>
              <a:t>VTK-m </a:t>
            </a:r>
            <a:r>
              <a:rPr lang="en-US" sz="4400" dirty="0"/>
              <a:t>Architecture</a:t>
            </a:r>
            <a:endParaRPr lang="en-US" dirty="0"/>
          </a:p>
        </p:txBody>
      </p:sp>
      <p:sp>
        <p:nvSpPr>
          <p:cNvPr id="38" name="Rounded Rectangle 4"/>
          <p:cNvSpPr/>
          <p:nvPr/>
        </p:nvSpPr>
        <p:spPr>
          <a:xfrm>
            <a:off x="838200" y="2114551"/>
            <a:ext cx="3821736" cy="52930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t>Worklets</a:t>
            </a:r>
            <a:endParaRPr lang="en-US" sz="2700" kern="1200" dirty="0"/>
          </a:p>
        </p:txBody>
      </p:sp>
      <p:sp>
        <p:nvSpPr>
          <p:cNvPr id="35" name="Rounded Rectangle 34"/>
          <p:cNvSpPr/>
          <p:nvPr/>
        </p:nvSpPr>
        <p:spPr>
          <a:xfrm>
            <a:off x="4953000" y="1428750"/>
            <a:ext cx="2018764" cy="1257300"/>
          </a:xfrm>
          <a:prstGeom prst="roundRect">
            <a:avLst>
              <a:gd name="adj" fmla="val 10000"/>
            </a:avLst>
          </a:prstGeom>
        </p:spPr>
        <p:style>
          <a:lnRef idx="2">
            <a:schemeClr val="dk1">
              <a:shade val="50000"/>
            </a:schemeClr>
          </a:lnRef>
          <a:fillRef idx="1">
            <a:schemeClr val="dk1"/>
          </a:fillRef>
          <a:effectRef idx="0">
            <a:schemeClr val="dk1"/>
          </a:effectRef>
          <a:fontRef idx="minor">
            <a:schemeClr val="lt1"/>
          </a:fontRef>
        </p:style>
        <p:txBody>
          <a:bodyPr/>
          <a:lstStyle/>
          <a:p>
            <a:endParaRPr lang="en-US" sz="2400" dirty="0" smtClean="0"/>
          </a:p>
          <a:p>
            <a:pPr algn="ctr"/>
            <a:r>
              <a:rPr lang="en-US" sz="2400" dirty="0" smtClean="0"/>
              <a:t>Data Model</a:t>
            </a:r>
            <a:endParaRPr lang="en-US" sz="2400" dirty="0"/>
          </a:p>
        </p:txBody>
      </p:sp>
      <p:sp>
        <p:nvSpPr>
          <p:cNvPr id="41" name="Rounded Rectangle 4"/>
          <p:cNvSpPr/>
          <p:nvPr/>
        </p:nvSpPr>
        <p:spPr>
          <a:xfrm>
            <a:off x="838200" y="1428751"/>
            <a:ext cx="3821736" cy="529301"/>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Filters</a:t>
            </a:r>
            <a:endParaRPr lang="en-US" sz="2700" kern="1200" dirty="0"/>
          </a:p>
        </p:txBody>
      </p:sp>
      <p:sp>
        <p:nvSpPr>
          <p:cNvPr id="88" name="Rectangle 87"/>
          <p:cNvSpPr/>
          <p:nvPr/>
        </p:nvSpPr>
        <p:spPr>
          <a:xfrm>
            <a:off x="5105400" y="1485900"/>
            <a:ext cx="17526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9" name="Rectangle 88"/>
          <p:cNvSpPr/>
          <p:nvPr/>
        </p:nvSpPr>
        <p:spPr>
          <a:xfrm>
            <a:off x="2743200" y="217170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0" name="Rectangle 89"/>
          <p:cNvSpPr/>
          <p:nvPr/>
        </p:nvSpPr>
        <p:spPr>
          <a:xfrm>
            <a:off x="914400" y="21717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1" name="Rectangle 90"/>
          <p:cNvSpPr/>
          <p:nvPr/>
        </p:nvSpPr>
        <p:spPr>
          <a:xfrm>
            <a:off x="914400" y="1485900"/>
            <a:ext cx="1828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2" name="Rectangle 91"/>
          <p:cNvSpPr/>
          <p:nvPr/>
        </p:nvSpPr>
        <p:spPr>
          <a:xfrm>
            <a:off x="2743200" y="14859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3" name="Rectangle 142"/>
          <p:cNvSpPr/>
          <p:nvPr/>
        </p:nvSpPr>
        <p:spPr>
          <a:xfrm>
            <a:off x="1981200" y="291465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4" name="Rectangle 143"/>
          <p:cNvSpPr/>
          <p:nvPr/>
        </p:nvSpPr>
        <p:spPr>
          <a:xfrm>
            <a:off x="914400" y="2914650"/>
            <a:ext cx="1447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5" name="Rectangle 144"/>
          <p:cNvSpPr/>
          <p:nvPr/>
        </p:nvSpPr>
        <p:spPr>
          <a:xfrm>
            <a:off x="4038600" y="2914650"/>
            <a:ext cx="1447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923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09600" y="22288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In-Situ</a:t>
            </a:r>
            <a:endParaRPr lang="en-US" spc="-150" dirty="0"/>
          </a:p>
        </p:txBody>
      </p:sp>
      <p:sp>
        <p:nvSpPr>
          <p:cNvPr id="32" name="Rounded Rectangle 4"/>
          <p:cNvSpPr/>
          <p:nvPr/>
        </p:nvSpPr>
        <p:spPr>
          <a:xfrm>
            <a:off x="3962400" y="2857500"/>
            <a:ext cx="1600200" cy="457200"/>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50000"/>
                    <a:lumOff val="50000"/>
                  </a:schemeClr>
                </a:solidFill>
              </a:rPr>
              <a:t>Execution</a:t>
            </a:r>
            <a:endParaRPr lang="en-US" sz="2200" kern="1200" dirty="0">
              <a:solidFill>
                <a:schemeClr val="tx1">
                  <a:lumMod val="50000"/>
                  <a:lumOff val="50000"/>
                </a:schemeClr>
              </a:solidFill>
            </a:endParaRPr>
          </a:p>
        </p:txBody>
      </p:sp>
      <p:sp>
        <p:nvSpPr>
          <p:cNvPr id="30" name="Rounded Rectangle 6"/>
          <p:cNvSpPr/>
          <p:nvPr/>
        </p:nvSpPr>
        <p:spPr>
          <a:xfrm>
            <a:off x="838200" y="2857500"/>
            <a:ext cx="3048000" cy="457714"/>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50000"/>
                    <a:lumOff val="50000"/>
                  </a:schemeClr>
                </a:solidFill>
              </a:rPr>
              <a:t>Data Parallel Algorithms</a:t>
            </a:r>
            <a:endParaRPr lang="en-US" sz="2200" kern="1200" dirty="0">
              <a:solidFill>
                <a:schemeClr val="tx1">
                  <a:lumMod val="50000"/>
                  <a:lumOff val="50000"/>
                </a:schemeClr>
              </a:solidFill>
            </a:endParaRPr>
          </a:p>
        </p:txBody>
      </p:sp>
      <p:sp>
        <p:nvSpPr>
          <p:cNvPr id="63" name="Rounded Rectangle 10"/>
          <p:cNvSpPr/>
          <p:nvPr/>
        </p:nvSpPr>
        <p:spPr>
          <a:xfrm>
            <a:off x="5638800" y="2857500"/>
            <a:ext cx="1324356" cy="457200"/>
          </a:xfrm>
          <a:prstGeom prst="rect">
            <a:avLst/>
          </a:prstGeom>
          <a:solidFill>
            <a:schemeClr val="bg1">
              <a:lumMod val="7500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50000"/>
                    <a:lumOff val="50000"/>
                  </a:schemeClr>
                </a:solidFill>
              </a:rPr>
              <a:t>Arrays</a:t>
            </a:r>
          </a:p>
        </p:txBody>
      </p:sp>
      <p:sp>
        <p:nvSpPr>
          <p:cNvPr id="100" name="Rectangle 99"/>
          <p:cNvSpPr/>
          <p:nvPr/>
        </p:nvSpPr>
        <p:spPr>
          <a:xfrm>
            <a:off x="6477000" y="2914650"/>
            <a:ext cx="3810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6096000" y="2914650"/>
            <a:ext cx="3810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5715000" y="2914650"/>
            <a:ext cx="3810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8" name="Rounded Rectangle 107"/>
          <p:cNvSpPr/>
          <p:nvPr/>
        </p:nvSpPr>
        <p:spPr>
          <a:xfrm>
            <a:off x="609600" y="1543050"/>
            <a:ext cx="8153400" cy="342900"/>
          </a:xfrm>
          <a:prstGeom prst="roundRect">
            <a:avLst/>
          </a:prstGeom>
          <a:solidFill>
            <a:srgbClr val="65AF0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spc="-150" dirty="0" smtClean="0"/>
              <a:t>Post Processing</a:t>
            </a:r>
            <a:endParaRPr lang="en-US" spc="-150" dirty="0"/>
          </a:p>
        </p:txBody>
      </p:sp>
      <p:sp>
        <p:nvSpPr>
          <p:cNvPr id="2" name="Title 1"/>
          <p:cNvSpPr>
            <a:spLocks noGrp="1"/>
          </p:cNvSpPr>
          <p:nvPr>
            <p:ph type="title"/>
          </p:nvPr>
        </p:nvSpPr>
        <p:spPr/>
        <p:txBody>
          <a:bodyPr>
            <a:normAutofit/>
          </a:bodyPr>
          <a:lstStyle/>
          <a:p>
            <a:r>
              <a:rPr lang="en-US" dirty="0" smtClean="0"/>
              <a:t>VTK-m </a:t>
            </a:r>
            <a:r>
              <a:rPr lang="en-US" sz="4400" dirty="0"/>
              <a:t>Architecture</a:t>
            </a:r>
            <a:endParaRPr lang="en-US" dirty="0"/>
          </a:p>
        </p:txBody>
      </p:sp>
      <p:sp>
        <p:nvSpPr>
          <p:cNvPr id="38" name="Rounded Rectangle 4"/>
          <p:cNvSpPr/>
          <p:nvPr/>
        </p:nvSpPr>
        <p:spPr>
          <a:xfrm>
            <a:off x="838200" y="2114551"/>
            <a:ext cx="3821736" cy="529301"/>
          </a:xfrm>
          <a:prstGeom prst="rect">
            <a:avLst/>
          </a:prstGeom>
          <a:solidFill>
            <a:schemeClr val="bg1">
              <a:lumMod val="7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tx1">
                    <a:lumMod val="50000"/>
                    <a:lumOff val="50000"/>
                  </a:schemeClr>
                </a:solidFill>
              </a:rPr>
              <a:t>Worklets</a:t>
            </a:r>
            <a:endParaRPr lang="en-US" sz="2700" kern="1200" dirty="0">
              <a:solidFill>
                <a:schemeClr val="tx1">
                  <a:lumMod val="50000"/>
                  <a:lumOff val="50000"/>
                </a:schemeClr>
              </a:solidFill>
            </a:endParaRPr>
          </a:p>
        </p:txBody>
      </p:sp>
      <p:sp>
        <p:nvSpPr>
          <p:cNvPr id="35" name="Rounded Rectangle 34"/>
          <p:cNvSpPr/>
          <p:nvPr/>
        </p:nvSpPr>
        <p:spPr>
          <a:xfrm>
            <a:off x="4953000" y="1428750"/>
            <a:ext cx="2018764" cy="1257300"/>
          </a:xfrm>
          <a:prstGeom prst="roundRect">
            <a:avLst>
              <a:gd name="adj" fmla="val 10000"/>
            </a:avLst>
          </a:prstGeom>
        </p:spPr>
        <p:style>
          <a:lnRef idx="2">
            <a:schemeClr val="dk1">
              <a:shade val="50000"/>
            </a:schemeClr>
          </a:lnRef>
          <a:fillRef idx="1">
            <a:schemeClr val="dk1"/>
          </a:fillRef>
          <a:effectRef idx="0">
            <a:schemeClr val="dk1"/>
          </a:effectRef>
          <a:fontRef idx="minor">
            <a:schemeClr val="lt1"/>
          </a:fontRef>
        </p:style>
        <p:txBody>
          <a:bodyPr/>
          <a:lstStyle/>
          <a:p>
            <a:endParaRPr lang="en-US" sz="2400" dirty="0" smtClean="0"/>
          </a:p>
          <a:p>
            <a:pPr algn="ctr"/>
            <a:r>
              <a:rPr lang="en-US" sz="2400" dirty="0" smtClean="0"/>
              <a:t>Data Model</a:t>
            </a:r>
            <a:endParaRPr lang="en-US" sz="2400" dirty="0"/>
          </a:p>
        </p:txBody>
      </p:sp>
      <p:sp>
        <p:nvSpPr>
          <p:cNvPr id="41" name="Rounded Rectangle 4"/>
          <p:cNvSpPr/>
          <p:nvPr/>
        </p:nvSpPr>
        <p:spPr>
          <a:xfrm>
            <a:off x="838200" y="1428751"/>
            <a:ext cx="3821736" cy="529301"/>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50000"/>
                    <a:lumOff val="50000"/>
                  </a:schemeClr>
                </a:solidFill>
              </a:rPr>
              <a:t>Filters</a:t>
            </a:r>
            <a:endParaRPr lang="en-US" sz="2700" kern="1200" dirty="0">
              <a:solidFill>
                <a:schemeClr val="tx1">
                  <a:lumMod val="50000"/>
                  <a:lumOff val="50000"/>
                </a:schemeClr>
              </a:solidFill>
            </a:endParaRPr>
          </a:p>
        </p:txBody>
      </p:sp>
      <p:sp>
        <p:nvSpPr>
          <p:cNvPr id="88" name="Rectangle 87"/>
          <p:cNvSpPr/>
          <p:nvPr/>
        </p:nvSpPr>
        <p:spPr>
          <a:xfrm>
            <a:off x="5105400" y="1485900"/>
            <a:ext cx="17526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9" name="Rectangle 88"/>
          <p:cNvSpPr/>
          <p:nvPr/>
        </p:nvSpPr>
        <p:spPr>
          <a:xfrm>
            <a:off x="2743200" y="217170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0" name="Rectangle 89"/>
          <p:cNvSpPr/>
          <p:nvPr/>
        </p:nvSpPr>
        <p:spPr>
          <a:xfrm>
            <a:off x="914400" y="21717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1" name="Rectangle 90"/>
          <p:cNvSpPr/>
          <p:nvPr/>
        </p:nvSpPr>
        <p:spPr>
          <a:xfrm>
            <a:off x="914400" y="1485900"/>
            <a:ext cx="1828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2" name="Rectangle 91"/>
          <p:cNvSpPr/>
          <p:nvPr/>
        </p:nvSpPr>
        <p:spPr>
          <a:xfrm>
            <a:off x="2743200" y="1485900"/>
            <a:ext cx="1828800" cy="57150"/>
          </a:xfrm>
          <a:prstGeom prst="rect">
            <a:avLst/>
          </a:prstGeom>
          <a:solidFill>
            <a:srgbClr val="0E994F"/>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3" name="Rectangle 142"/>
          <p:cNvSpPr/>
          <p:nvPr/>
        </p:nvSpPr>
        <p:spPr>
          <a:xfrm>
            <a:off x="1981200" y="2914650"/>
            <a:ext cx="1828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4" name="Rectangle 143"/>
          <p:cNvSpPr/>
          <p:nvPr/>
        </p:nvSpPr>
        <p:spPr>
          <a:xfrm>
            <a:off x="914400" y="2914650"/>
            <a:ext cx="1447800" cy="57150"/>
          </a:xfrm>
          <a:prstGeom prst="rect">
            <a:avLst/>
          </a:prstGeom>
          <a:solidFill>
            <a:srgbClr val="FF0000"/>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5" name="Rectangle 144"/>
          <p:cNvSpPr/>
          <p:nvPr/>
        </p:nvSpPr>
        <p:spPr>
          <a:xfrm>
            <a:off x="4038600" y="2914650"/>
            <a:ext cx="1447800" cy="57150"/>
          </a:xfrm>
          <a:prstGeom prst="rect">
            <a:avLst/>
          </a:prstGeom>
          <a:solidFill>
            <a:srgbClr val="0033CC"/>
          </a:solidFill>
          <a:ln>
            <a:noFill/>
          </a:ln>
          <a:effectLst/>
          <a:scene3d>
            <a:camera prst="orthographicFront" fov="0">
              <a:rot lat="0" lon="0" rev="0"/>
            </a:camera>
            <a:lightRig rig="threePt" dir="t">
              <a:rot lat="0" lon="0" rev="0"/>
            </a:lightRig>
          </a:scene3d>
          <a:sp3d prstMaterial="matte">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Freeform 2"/>
          <p:cNvSpPr/>
          <p:nvPr/>
        </p:nvSpPr>
        <p:spPr>
          <a:xfrm>
            <a:off x="4796790" y="1264979"/>
            <a:ext cx="2369820" cy="1535776"/>
          </a:xfrm>
          <a:custGeom>
            <a:avLst/>
            <a:gdLst>
              <a:gd name="connsiteX0" fmla="*/ 2762324 w 3988356"/>
              <a:gd name="connsiteY0" fmla="*/ 113835 h 2100061"/>
              <a:gd name="connsiteX1" fmla="*/ 650891 w 3988356"/>
              <a:gd name="connsiteY1" fmla="*/ 72271 h 2100061"/>
              <a:gd name="connsiteX2" fmla="*/ 2498 w 3988356"/>
              <a:gd name="connsiteY2" fmla="*/ 953420 h 2100061"/>
              <a:gd name="connsiteX3" fmla="*/ 576076 w 3988356"/>
              <a:gd name="connsiteY3" fmla="*/ 1967573 h 2100061"/>
              <a:gd name="connsiteX4" fmla="*/ 3443967 w 3988356"/>
              <a:gd name="connsiteY4" fmla="*/ 1934322 h 2100061"/>
              <a:gd name="connsiteX5" fmla="*/ 3867916 w 3988356"/>
              <a:gd name="connsiteY5" fmla="*/ 562722 h 2100061"/>
              <a:gd name="connsiteX6" fmla="*/ 1980927 w 3988356"/>
              <a:gd name="connsiteY6" fmla="*/ 97209 h 2100061"/>
              <a:gd name="connsiteX0" fmla="*/ 2762324 w 3990818"/>
              <a:gd name="connsiteY0" fmla="*/ 113835 h 2100061"/>
              <a:gd name="connsiteX1" fmla="*/ 650891 w 3990818"/>
              <a:gd name="connsiteY1" fmla="*/ 72271 h 2100061"/>
              <a:gd name="connsiteX2" fmla="*/ 2498 w 3990818"/>
              <a:gd name="connsiteY2" fmla="*/ 953420 h 2100061"/>
              <a:gd name="connsiteX3" fmla="*/ 576076 w 3990818"/>
              <a:gd name="connsiteY3" fmla="*/ 1967573 h 2100061"/>
              <a:gd name="connsiteX4" fmla="*/ 3443967 w 3990818"/>
              <a:gd name="connsiteY4" fmla="*/ 1934322 h 2100061"/>
              <a:gd name="connsiteX5" fmla="*/ 3867916 w 3990818"/>
              <a:gd name="connsiteY5" fmla="*/ 562722 h 2100061"/>
              <a:gd name="connsiteX6" fmla="*/ 1947676 w 3990818"/>
              <a:gd name="connsiteY6" fmla="*/ 138773 h 2100061"/>
              <a:gd name="connsiteX0" fmla="*/ 2762324 w 3952351"/>
              <a:gd name="connsiteY0" fmla="*/ 113835 h 2106388"/>
              <a:gd name="connsiteX1" fmla="*/ 650891 w 3952351"/>
              <a:gd name="connsiteY1" fmla="*/ 72271 h 2106388"/>
              <a:gd name="connsiteX2" fmla="*/ 2498 w 3952351"/>
              <a:gd name="connsiteY2" fmla="*/ 953420 h 2106388"/>
              <a:gd name="connsiteX3" fmla="*/ 576076 w 3952351"/>
              <a:gd name="connsiteY3" fmla="*/ 1967573 h 2106388"/>
              <a:gd name="connsiteX4" fmla="*/ 3443967 w 3952351"/>
              <a:gd name="connsiteY4" fmla="*/ 1934322 h 2106388"/>
              <a:gd name="connsiteX5" fmla="*/ 3818040 w 3952351"/>
              <a:gd name="connsiteY5" fmla="*/ 462969 h 2106388"/>
              <a:gd name="connsiteX6" fmla="*/ 1947676 w 3952351"/>
              <a:gd name="connsiteY6" fmla="*/ 138773 h 21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351" h="2106388">
                <a:moveTo>
                  <a:pt x="2762324" y="113835"/>
                </a:moveTo>
                <a:cubicBezTo>
                  <a:pt x="1936593" y="23087"/>
                  <a:pt x="1110862" y="-67660"/>
                  <a:pt x="650891" y="72271"/>
                </a:cubicBezTo>
                <a:cubicBezTo>
                  <a:pt x="190920" y="212202"/>
                  <a:pt x="14967" y="637536"/>
                  <a:pt x="2498" y="953420"/>
                </a:cubicBezTo>
                <a:cubicBezTo>
                  <a:pt x="-9971" y="1269304"/>
                  <a:pt x="2498" y="1804089"/>
                  <a:pt x="576076" y="1967573"/>
                </a:cubicBezTo>
                <a:cubicBezTo>
                  <a:pt x="1149654" y="2131057"/>
                  <a:pt x="2903640" y="2185089"/>
                  <a:pt x="3443967" y="1934322"/>
                </a:cubicBezTo>
                <a:cubicBezTo>
                  <a:pt x="3984294" y="1683555"/>
                  <a:pt x="4067422" y="762227"/>
                  <a:pt x="3818040" y="462969"/>
                </a:cubicBezTo>
                <a:cubicBezTo>
                  <a:pt x="3568658" y="163711"/>
                  <a:pt x="1947676" y="138773"/>
                  <a:pt x="1947676" y="138773"/>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35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js9\Desktop\Dropbox (ORNL)\exavis\crotamine_4_b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8080" y="4472"/>
            <a:ext cx="1454348" cy="12959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s9\Desktop\Dropbox (ORNL)\exavis\specfm3d.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4499" y="0"/>
            <a:ext cx="1628402" cy="1300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57400" y="171450"/>
            <a:ext cx="5105400" cy="857250"/>
          </a:xfrm>
        </p:spPr>
        <p:txBody>
          <a:bodyPr>
            <a:noAutofit/>
          </a:bodyPr>
          <a:lstStyle/>
          <a:p>
            <a:pPr algn="ctr"/>
            <a:r>
              <a:rPr lang="en-US" sz="3200" dirty="0" smtClean="0"/>
              <a:t>Extreme-scale Analysis and Visualization Library  (</a:t>
            </a:r>
            <a:r>
              <a:rPr lang="en-US" sz="3200" b="1" dirty="0" smtClean="0"/>
              <a:t>EAVL</a:t>
            </a:r>
            <a:r>
              <a:rPr lang="en-US" sz="3200" dirty="0" smtClean="0"/>
              <a:t>)</a:t>
            </a:r>
            <a:endParaRPr lang="en-US" sz="3200" dirty="0"/>
          </a:p>
        </p:txBody>
      </p:sp>
      <p:sp>
        <p:nvSpPr>
          <p:cNvPr id="3" name="Content Placeholder 2"/>
          <p:cNvSpPr>
            <a:spLocks noGrp="1"/>
          </p:cNvSpPr>
          <p:nvPr>
            <p:ph idx="1"/>
          </p:nvPr>
        </p:nvSpPr>
        <p:spPr>
          <a:xfrm>
            <a:off x="452670" y="4538298"/>
            <a:ext cx="5948131" cy="349444"/>
          </a:xfrm>
        </p:spPr>
        <p:txBody>
          <a:bodyPr>
            <a:noAutofit/>
          </a:bodyPr>
          <a:lstStyle/>
          <a:p>
            <a:pPr marL="0" indent="0">
              <a:spcBef>
                <a:spcPts val="0"/>
              </a:spcBef>
              <a:spcAft>
                <a:spcPts val="400"/>
              </a:spcAft>
              <a:buNone/>
              <a:tabLst>
                <a:tab pos="55563" algn="l"/>
                <a:tab pos="5486400" algn="l"/>
              </a:tabLst>
            </a:pPr>
            <a:r>
              <a:rPr lang="en-US" sz="1100" dirty="0" smtClean="0"/>
              <a:t>J.S. Meredith, S. Ahern, D. Pugmire, R. Sisneros, "EAVL: The Extreme-scale Analysis and Visualization Library", </a:t>
            </a:r>
            <a:r>
              <a:rPr lang="en-US" sz="1100" dirty="0" err="1" smtClean="0"/>
              <a:t>Eurographics</a:t>
            </a:r>
            <a:r>
              <a:rPr lang="en-US" sz="1100" dirty="0" smtClean="0"/>
              <a:t> Symposium on Parallel Graphics and Visualization (EGPGV), 2012. </a:t>
            </a:r>
          </a:p>
        </p:txBody>
      </p:sp>
      <p:sp>
        <p:nvSpPr>
          <p:cNvPr id="5" name="Rounded Rectangle 4"/>
          <p:cNvSpPr/>
          <p:nvPr/>
        </p:nvSpPr>
        <p:spPr>
          <a:xfrm>
            <a:off x="533400" y="2060478"/>
            <a:ext cx="3886200" cy="971550"/>
          </a:xfrm>
          <a:prstGeom prst="roundRect">
            <a:avLst>
              <a:gd name="adj" fmla="val 10317"/>
            </a:avLst>
          </a:prstGeom>
          <a:gradFill>
            <a:gsLst>
              <a:gs pos="0">
                <a:srgbClr val="464800"/>
              </a:gs>
              <a:gs pos="100000">
                <a:schemeClr val="tx1"/>
              </a:gs>
            </a:gsLst>
            <a:lin ang="5400000" scaled="0"/>
          </a:gra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4625" lvl="1" indent="-171450">
              <a:spcAft>
                <a:spcPts val="600"/>
              </a:spcAft>
              <a:buFont typeface="Arial" panose="020B0604020202020204" pitchFamily="34" charset="0"/>
              <a:buChar char="•"/>
            </a:pPr>
            <a:r>
              <a:rPr lang="en-US" dirty="0" smtClean="0"/>
              <a:t>More accurately represent simulation data in analysis results</a:t>
            </a:r>
          </a:p>
          <a:p>
            <a:pPr marL="174625" lvl="1" indent="-171450">
              <a:spcAft>
                <a:spcPts val="600"/>
              </a:spcAft>
              <a:buFont typeface="Arial" panose="020B0604020202020204" pitchFamily="34" charset="0"/>
              <a:buChar char="•"/>
            </a:pPr>
            <a:r>
              <a:rPr lang="en-US" dirty="0" smtClean="0"/>
              <a:t>Support novel simulation applications</a:t>
            </a:r>
            <a:endParaRPr lang="en-US" dirty="0"/>
          </a:p>
        </p:txBody>
      </p:sp>
      <p:sp>
        <p:nvSpPr>
          <p:cNvPr id="11" name="Rounded Rectangle 10"/>
          <p:cNvSpPr/>
          <p:nvPr/>
        </p:nvSpPr>
        <p:spPr>
          <a:xfrm>
            <a:off x="533400" y="1781272"/>
            <a:ext cx="3886200" cy="279206"/>
          </a:xfrm>
          <a:prstGeom prst="roundRect">
            <a:avLst>
              <a:gd name="adj" fmla="val 28235"/>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New Mesh Layouts</a:t>
            </a:r>
            <a:endParaRPr lang="en-US" sz="2000" b="1" dirty="0">
              <a:solidFill>
                <a:schemeClr val="tx1"/>
              </a:solidFill>
            </a:endParaRPr>
          </a:p>
        </p:txBody>
      </p:sp>
      <p:sp>
        <p:nvSpPr>
          <p:cNvPr id="12" name="Rounded Rectangle 11"/>
          <p:cNvSpPr/>
          <p:nvPr/>
        </p:nvSpPr>
        <p:spPr>
          <a:xfrm>
            <a:off x="4800600" y="2060478"/>
            <a:ext cx="3886200" cy="971550"/>
          </a:xfrm>
          <a:prstGeom prst="roundRect">
            <a:avLst>
              <a:gd name="adj" fmla="val 10317"/>
            </a:avLst>
          </a:prstGeom>
          <a:gradFill>
            <a:gsLst>
              <a:gs pos="100000">
                <a:schemeClr val="tx1"/>
              </a:gs>
              <a:gs pos="0">
                <a:srgbClr val="000074"/>
              </a:gs>
            </a:gsLst>
            <a:lin ang="5400000" scaled="0"/>
          </a:gra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4625" lvl="1" indent="-171450">
              <a:spcAft>
                <a:spcPts val="600"/>
              </a:spcAft>
              <a:buFont typeface="Arial" panose="020B0604020202020204" pitchFamily="34" charset="0"/>
              <a:buChar char="•"/>
            </a:pPr>
            <a:r>
              <a:rPr lang="en-US" dirty="0" smtClean="0"/>
              <a:t>Support future low-memory systems</a:t>
            </a:r>
          </a:p>
          <a:p>
            <a:pPr marL="174625" lvl="1" indent="-171450">
              <a:spcAft>
                <a:spcPts val="600"/>
              </a:spcAft>
              <a:buFont typeface="Arial" panose="020B0604020202020204" pitchFamily="34" charset="0"/>
              <a:buChar char="•"/>
            </a:pPr>
            <a:r>
              <a:rPr lang="en-US" dirty="0" smtClean="0"/>
              <a:t>Minimize data movement and transformation costs</a:t>
            </a:r>
          </a:p>
        </p:txBody>
      </p:sp>
      <p:sp>
        <p:nvSpPr>
          <p:cNvPr id="13" name="Rounded Rectangle 12"/>
          <p:cNvSpPr/>
          <p:nvPr/>
        </p:nvSpPr>
        <p:spPr>
          <a:xfrm>
            <a:off x="4800600" y="1781272"/>
            <a:ext cx="3886200" cy="279206"/>
          </a:xfrm>
          <a:prstGeom prst="roundRect">
            <a:avLst>
              <a:gd name="adj" fmla="val 28235"/>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Greater Memory Efficiency</a:t>
            </a:r>
            <a:endParaRPr lang="en-US" sz="2000" b="1" dirty="0">
              <a:solidFill>
                <a:schemeClr val="tx1"/>
              </a:solidFill>
            </a:endParaRPr>
          </a:p>
        </p:txBody>
      </p:sp>
      <p:sp>
        <p:nvSpPr>
          <p:cNvPr id="14" name="Rounded Rectangle 13"/>
          <p:cNvSpPr/>
          <p:nvPr/>
        </p:nvSpPr>
        <p:spPr>
          <a:xfrm>
            <a:off x="533400" y="3489228"/>
            <a:ext cx="3886200" cy="971550"/>
          </a:xfrm>
          <a:prstGeom prst="roundRect">
            <a:avLst>
              <a:gd name="adj" fmla="val 10317"/>
            </a:avLst>
          </a:prstGeom>
          <a:gradFill>
            <a:gsLst>
              <a:gs pos="0">
                <a:srgbClr val="004813"/>
              </a:gs>
              <a:gs pos="100000">
                <a:schemeClr val="tx1"/>
              </a:gs>
            </a:gsLst>
            <a:lin ang="5400000" scaled="0"/>
          </a:gra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4625" lvl="1" indent="-171450">
              <a:spcAft>
                <a:spcPts val="600"/>
              </a:spcAft>
              <a:buFont typeface="Arial" panose="020B0604020202020204" pitchFamily="34" charset="0"/>
              <a:buChar char="•"/>
            </a:pPr>
            <a:r>
              <a:rPr lang="en-US" dirty="0" smtClean="0"/>
              <a:t>Accelerator-based system support</a:t>
            </a:r>
          </a:p>
          <a:p>
            <a:pPr marL="174625" lvl="1" indent="-171450">
              <a:spcAft>
                <a:spcPts val="600"/>
              </a:spcAft>
              <a:buFont typeface="Arial" panose="020B0604020202020204" pitchFamily="34" charset="0"/>
              <a:buChar char="•"/>
            </a:pPr>
            <a:r>
              <a:rPr lang="en-US" dirty="0" smtClean="0"/>
              <a:t>Pervasive parallelism for multi-core and many-core processors</a:t>
            </a:r>
          </a:p>
        </p:txBody>
      </p:sp>
      <p:sp>
        <p:nvSpPr>
          <p:cNvPr id="15" name="Rounded Rectangle 14"/>
          <p:cNvSpPr/>
          <p:nvPr/>
        </p:nvSpPr>
        <p:spPr>
          <a:xfrm>
            <a:off x="533400" y="3210022"/>
            <a:ext cx="3886200" cy="279206"/>
          </a:xfrm>
          <a:prstGeom prst="roundRect">
            <a:avLst>
              <a:gd name="adj" fmla="val 28235"/>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Parallel Algorithm Framework</a:t>
            </a:r>
            <a:endParaRPr lang="en-US" sz="2000" b="1" dirty="0">
              <a:solidFill>
                <a:schemeClr val="tx1"/>
              </a:solidFill>
            </a:endParaRPr>
          </a:p>
        </p:txBody>
      </p:sp>
      <p:sp>
        <p:nvSpPr>
          <p:cNvPr id="16" name="Rounded Rectangle 15"/>
          <p:cNvSpPr/>
          <p:nvPr/>
        </p:nvSpPr>
        <p:spPr>
          <a:xfrm>
            <a:off x="4800600" y="3489228"/>
            <a:ext cx="3886200" cy="971550"/>
          </a:xfrm>
          <a:prstGeom prst="roundRect">
            <a:avLst>
              <a:gd name="adj" fmla="val 10317"/>
            </a:avLst>
          </a:prstGeom>
          <a:gradFill>
            <a:gsLst>
              <a:gs pos="0">
                <a:srgbClr val="480000"/>
              </a:gs>
              <a:gs pos="100000">
                <a:schemeClr val="tx1"/>
              </a:gs>
            </a:gsLst>
            <a:lin ang="5400000" scaled="0"/>
          </a:gra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4625" lvl="1" indent="-171450">
              <a:spcAft>
                <a:spcPts val="600"/>
              </a:spcAft>
              <a:buFont typeface="Arial" panose="020B0604020202020204" pitchFamily="34" charset="0"/>
              <a:buChar char="•"/>
            </a:pPr>
            <a:r>
              <a:rPr lang="en-US" dirty="0" smtClean="0"/>
              <a:t>Direct zero-copy mapping of data  from simulation to analysis codes</a:t>
            </a:r>
          </a:p>
          <a:p>
            <a:pPr marL="174625" lvl="1" indent="-171450">
              <a:spcAft>
                <a:spcPts val="600"/>
              </a:spcAft>
              <a:buFont typeface="Arial" panose="020B0604020202020204" pitchFamily="34" charset="0"/>
              <a:buChar char="•"/>
            </a:pPr>
            <a:r>
              <a:rPr lang="en-US" dirty="0" smtClean="0"/>
              <a:t>Heterogeneous processing models </a:t>
            </a:r>
          </a:p>
        </p:txBody>
      </p:sp>
      <p:sp>
        <p:nvSpPr>
          <p:cNvPr id="17" name="Rounded Rectangle 16"/>
          <p:cNvSpPr/>
          <p:nvPr/>
        </p:nvSpPr>
        <p:spPr>
          <a:xfrm>
            <a:off x="4800600" y="3210022"/>
            <a:ext cx="3886200" cy="279206"/>
          </a:xfrm>
          <a:prstGeom prst="roundRect">
            <a:avLst>
              <a:gd name="adj" fmla="val 28235"/>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 Situ Support</a:t>
            </a:r>
            <a:endParaRPr lang="en-US" sz="2000" b="1" dirty="0">
              <a:solidFill>
                <a:schemeClr val="tx1"/>
              </a:solidFill>
            </a:endParaRPr>
          </a:p>
        </p:txBody>
      </p:sp>
      <p:sp>
        <p:nvSpPr>
          <p:cNvPr id="18" name="Content Placeholder 2"/>
          <p:cNvSpPr txBox="1">
            <a:spLocks/>
          </p:cNvSpPr>
          <p:nvPr/>
        </p:nvSpPr>
        <p:spPr>
          <a:xfrm>
            <a:off x="457200" y="1303029"/>
            <a:ext cx="8229600" cy="50257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EAVL enables advanced visualization and analysis for the next generation of scientific simulations, supercomputing systems, and end-user analysis tools.</a:t>
            </a:r>
          </a:p>
        </p:txBody>
      </p:sp>
      <p:sp>
        <p:nvSpPr>
          <p:cNvPr id="4" name="TextBox 3"/>
          <p:cNvSpPr txBox="1"/>
          <p:nvPr/>
        </p:nvSpPr>
        <p:spPr>
          <a:xfrm>
            <a:off x="6400800" y="4560927"/>
            <a:ext cx="2319156" cy="369332"/>
          </a:xfrm>
          <a:prstGeom prst="rect">
            <a:avLst/>
          </a:prstGeom>
          <a:noFill/>
        </p:spPr>
        <p:txBody>
          <a:bodyPr wrap="square" rtlCol="0">
            <a:spAutoFit/>
          </a:bodyPr>
          <a:lstStyle/>
          <a:p>
            <a:r>
              <a:rPr lang="en-US" dirty="0" smtClean="0">
                <a:hlinkClick r:id="rId5"/>
              </a:rPr>
              <a:t>http://ft.ornl.gov/eavl</a:t>
            </a:r>
            <a:r>
              <a:rPr lang="en-US" dirty="0" smtClean="0"/>
              <a:t> </a:t>
            </a:r>
          </a:p>
        </p:txBody>
      </p:sp>
    </p:spTree>
    <p:extLst>
      <p:ext uri="{BB962C8B-B14F-4D97-AF65-F5344CB8AC3E}">
        <p14:creationId xmlns:p14="http://schemas.microsoft.com/office/powerpoint/2010/main" val="540343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8839200" cy="514350"/>
          </a:xfrm>
        </p:spPr>
        <p:txBody>
          <a:bodyPr>
            <a:noAutofit/>
          </a:bodyPr>
          <a:lstStyle/>
          <a:p>
            <a:r>
              <a:rPr lang="en-US" sz="3600" dirty="0" smtClean="0"/>
              <a:t>Gaps in Current Data Models</a:t>
            </a:r>
            <a:endParaRPr lang="en-US" sz="3600" dirty="0"/>
          </a:p>
        </p:txBody>
      </p:sp>
      <p:sp>
        <p:nvSpPr>
          <p:cNvPr id="5" name="Content Placeholder 4"/>
          <p:cNvSpPr txBox="1">
            <a:spLocks/>
          </p:cNvSpPr>
          <p:nvPr/>
        </p:nvSpPr>
        <p:spPr>
          <a:xfrm>
            <a:off x="152401" y="942975"/>
            <a:ext cx="8839199" cy="111442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625" indent="-174625"/>
            <a:r>
              <a:rPr lang="en-US" dirty="0" smtClean="0"/>
              <a:t>Traditional data set models target only common combinations of cell and point arrangements</a:t>
            </a:r>
          </a:p>
          <a:p>
            <a:pPr marL="174625" indent="-174625"/>
            <a:r>
              <a:rPr lang="en-US" dirty="0" smtClean="0"/>
              <a:t>This limits their expressiveness and flexibility</a:t>
            </a:r>
          </a:p>
        </p:txBody>
      </p:sp>
      <p:graphicFrame>
        <p:nvGraphicFramePr>
          <p:cNvPr id="6" name="Content Placeholder 3"/>
          <p:cNvGraphicFramePr>
            <a:graphicFrameLocks/>
          </p:cNvGraphicFramePr>
          <p:nvPr>
            <p:extLst>
              <p:ext uri="{D42A27DB-BD31-4B8C-83A1-F6EECF244321}">
                <p14:modId xmlns:p14="http://schemas.microsoft.com/office/powerpoint/2010/main" val="3519145348"/>
              </p:ext>
            </p:extLst>
          </p:nvPr>
        </p:nvGraphicFramePr>
        <p:xfrm>
          <a:off x="304800" y="2060626"/>
          <a:ext cx="8747760" cy="2968574"/>
        </p:xfrm>
        <a:graphic>
          <a:graphicData uri="http://schemas.openxmlformats.org/drawingml/2006/table">
            <a:tbl>
              <a:tblPr firstCol="1" bandRow="1">
                <a:tableStyleId>{00A15C55-8517-42AA-B614-E9B94910E393}</a:tableStyleId>
              </a:tblPr>
              <a:tblGrid>
                <a:gridCol w="1357818"/>
                <a:gridCol w="1604284"/>
                <a:gridCol w="1685145"/>
                <a:gridCol w="1366837"/>
                <a:gridCol w="1366838"/>
                <a:gridCol w="1366838"/>
              </a:tblGrid>
              <a:tr h="296857">
                <a:tc>
                  <a:txBody>
                    <a:bodyPr/>
                    <a:lstStyle/>
                    <a:p>
                      <a:endParaRPr lang="en-US" sz="18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rtl="0" eaLnBrk="1" latinLnBrk="0" hangingPunct="1"/>
                      <a:endParaRPr kumimoji="0" lang="en-US" sz="1800" b="1" kern="1200" dirty="0">
                        <a:solidFill>
                          <a:schemeClr val="tx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marL="0" algn="ctr" rtl="0" eaLnBrk="1" latinLnBrk="0" hangingPunct="1"/>
                      <a:r>
                        <a:rPr kumimoji="0" lang="en-US" sz="1800" b="1" kern="1200" dirty="0" smtClean="0">
                          <a:solidFill>
                            <a:schemeClr val="tx1"/>
                          </a:solidFill>
                          <a:latin typeface="+mn-lt"/>
                          <a:ea typeface="+mn-ea"/>
                          <a:cs typeface="+mn-cs"/>
                        </a:rPr>
                        <a:t>Point Arrangement</a:t>
                      </a:r>
                      <a:endParaRPr kumimoji="0" lang="en-US" sz="1800" b="1" kern="1200" dirty="0">
                        <a:solidFill>
                          <a:schemeClr val="tx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dirty="0"/>
                    </a:p>
                  </a:txBody>
                  <a:tcPr/>
                </a:tc>
                <a:tc hMerge="1">
                  <a:txBody>
                    <a:bodyPr/>
                    <a:lstStyle/>
                    <a:p>
                      <a:pPr algn="ctr"/>
                      <a:endParaRPr lang="en-US" dirty="0"/>
                    </a:p>
                  </a:txBody>
                  <a:tcPr/>
                </a:tc>
                <a:tc hMerge="1">
                  <a:txBody>
                    <a:bodyPr/>
                    <a:lstStyle/>
                    <a:p>
                      <a:pPr marL="0" algn="ctr" rtl="0" eaLnBrk="1" latinLnBrk="0" hangingPunct="1"/>
                      <a:endParaRPr kumimoji="0" lang="en-US" sz="2000" b="1" kern="1200" dirty="0">
                        <a:solidFill>
                          <a:schemeClr val="tx1"/>
                        </a:solidFill>
                        <a:latin typeface="+mn-lt"/>
                        <a:ea typeface="+mn-ea"/>
                        <a:cs typeface="+mn-cs"/>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6857">
                <a:tc>
                  <a:txBody>
                    <a:bodyPr/>
                    <a:lstStyle/>
                    <a:p>
                      <a:pPr algn="ctr"/>
                      <a:r>
                        <a:rPr lang="en-US" sz="1800" dirty="0" smtClean="0">
                          <a:solidFill>
                            <a:schemeClr val="tx1"/>
                          </a:solidFill>
                        </a:rPr>
                        <a:t>Cells</a:t>
                      </a:r>
                      <a:endParaRPr lang="en-US" sz="18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rtl="0" eaLnBrk="1" latinLnBrk="0" hangingPunct="1"/>
                      <a:r>
                        <a:rPr kumimoji="0" lang="en-US" sz="1800" b="1" kern="1200" dirty="0" smtClean="0">
                          <a:solidFill>
                            <a:schemeClr val="tx1"/>
                          </a:solidFill>
                          <a:latin typeface="+mn-lt"/>
                          <a:ea typeface="+mn-ea"/>
                          <a:cs typeface="+mn-cs"/>
                        </a:rPr>
                        <a:t>Coordinates</a:t>
                      </a:r>
                      <a:endParaRPr kumimoji="0" lang="en-US" sz="1800" b="1" kern="1200" dirty="0">
                        <a:solidFill>
                          <a:schemeClr val="tx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rtl="0" eaLnBrk="1" latinLnBrk="0" hangingPunct="1"/>
                      <a:r>
                        <a:rPr kumimoji="0" lang="en-US" sz="1800" b="1" kern="1200" dirty="0" smtClean="0">
                          <a:solidFill>
                            <a:schemeClr val="bg1"/>
                          </a:solidFill>
                          <a:latin typeface="+mn-lt"/>
                          <a:ea typeface="+mn-ea"/>
                          <a:cs typeface="+mn-cs"/>
                        </a:rPr>
                        <a:t>Explicit </a:t>
                      </a:r>
                      <a:endParaRPr kumimoji="0" lang="en-US" sz="1800" b="1" kern="1200" dirty="0">
                        <a:solidFill>
                          <a:schemeClr val="bg1"/>
                        </a:solidFill>
                        <a:latin typeface="+mn-lt"/>
                        <a:ea typeface="+mn-ea"/>
                        <a:cs typeface="+mn-cs"/>
                      </a:endParaRPr>
                    </a:p>
                  </a:txBody>
                  <a:tcPr marL="0" marR="0" marT="0" marB="0" anchor="ctr">
                    <a:lnL w="12700" cmpd="sng">
                      <a:noFill/>
                    </a:lnL>
                    <a:lnT w="12700" cmpd="sng">
                      <a:noFill/>
                    </a:lnT>
                    <a:solidFill>
                      <a:srgbClr val="6585CF"/>
                    </a:solidFill>
                  </a:tcPr>
                </a:tc>
                <a:tc>
                  <a:txBody>
                    <a:bodyPr/>
                    <a:lstStyle/>
                    <a:p>
                      <a:pPr marL="0" algn="ctr" rtl="0" eaLnBrk="1" latinLnBrk="0" hangingPunct="1"/>
                      <a:r>
                        <a:rPr kumimoji="0" lang="en-US" sz="1800" b="1" kern="1200" dirty="0" smtClean="0">
                          <a:solidFill>
                            <a:schemeClr val="bg1"/>
                          </a:solidFill>
                          <a:latin typeface="+mn-lt"/>
                          <a:ea typeface="+mn-ea"/>
                          <a:cs typeface="+mn-cs"/>
                        </a:rPr>
                        <a:t>Logical </a:t>
                      </a:r>
                      <a:endParaRPr kumimoji="0" lang="en-US" sz="1800" b="1" kern="1200" dirty="0">
                        <a:solidFill>
                          <a:schemeClr val="bg1"/>
                        </a:solidFill>
                        <a:latin typeface="+mn-lt"/>
                        <a:ea typeface="+mn-ea"/>
                        <a:cs typeface="+mn-cs"/>
                      </a:endParaRPr>
                    </a:p>
                  </a:txBody>
                  <a:tcPr marL="0" marR="0" marT="0" marB="0" anchor="ctr">
                    <a:lnT w="12700" cmpd="sng">
                      <a:noFill/>
                    </a:lnT>
                    <a:solidFill>
                      <a:srgbClr val="6585CF"/>
                    </a:solidFill>
                  </a:tcPr>
                </a:tc>
                <a:tc>
                  <a:txBody>
                    <a:bodyPr/>
                    <a:lstStyle/>
                    <a:p>
                      <a:pPr marL="0" algn="ctr" rtl="0" eaLnBrk="1" latinLnBrk="0" hangingPunct="1"/>
                      <a:r>
                        <a:rPr kumimoji="0" lang="en-US" sz="1800" b="1" kern="1200" dirty="0" smtClean="0">
                          <a:solidFill>
                            <a:schemeClr val="bg1"/>
                          </a:solidFill>
                          <a:latin typeface="+mn-lt"/>
                          <a:ea typeface="+mn-ea"/>
                          <a:cs typeface="+mn-cs"/>
                        </a:rPr>
                        <a:t>Implicit </a:t>
                      </a:r>
                      <a:endParaRPr kumimoji="0" lang="en-US" sz="1800" b="1" kern="1200" dirty="0">
                        <a:solidFill>
                          <a:schemeClr val="bg1"/>
                        </a:solidFill>
                        <a:latin typeface="+mn-lt"/>
                        <a:ea typeface="+mn-ea"/>
                        <a:cs typeface="+mn-cs"/>
                      </a:endParaRPr>
                    </a:p>
                  </a:txBody>
                  <a:tcPr marL="0" marR="0" marT="0" marB="0" anchor="ctr">
                    <a:lnT w="12700" cmpd="sng">
                      <a:noFill/>
                    </a:lnT>
                    <a:solidFill>
                      <a:srgbClr val="6585CF"/>
                    </a:solidFill>
                  </a:tcPr>
                </a:tc>
                <a:tc>
                  <a:txBody>
                    <a:bodyPr/>
                    <a:lstStyle/>
                    <a:p>
                      <a:pPr marL="0" algn="ctr" rtl="0" eaLnBrk="1" latinLnBrk="0" hangingPunct="1"/>
                      <a:r>
                        <a:rPr kumimoji="0" lang="en-US" sz="1800" b="1" kern="1200" dirty="0" smtClean="0">
                          <a:solidFill>
                            <a:schemeClr val="bg1"/>
                          </a:solidFill>
                          <a:latin typeface="+mn-lt"/>
                          <a:ea typeface="+mn-ea"/>
                          <a:cs typeface="+mn-cs"/>
                        </a:rPr>
                        <a:t>Hybrid</a:t>
                      </a:r>
                      <a:endParaRPr kumimoji="0" lang="en-US" sz="1800" b="1" kern="1200" dirty="0">
                        <a:solidFill>
                          <a:schemeClr val="bg1"/>
                        </a:solidFill>
                        <a:latin typeface="+mn-lt"/>
                        <a:ea typeface="+mn-ea"/>
                        <a:cs typeface="+mn-cs"/>
                      </a:endParaRPr>
                    </a:p>
                  </a:txBody>
                  <a:tcPr marL="0" marR="0" marT="0" marB="0" anchor="ctr">
                    <a:lnT w="12700" cmpd="sng">
                      <a:noFill/>
                    </a:lnT>
                    <a:solidFill>
                      <a:srgbClr val="6585CF"/>
                    </a:solidFill>
                  </a:tcPr>
                </a:tc>
              </a:tr>
              <a:tr h="395810">
                <a:tc rowSpan="3">
                  <a:txBody>
                    <a:bodyPr/>
                    <a:lstStyle/>
                    <a:p>
                      <a:pPr algn="ctr"/>
                      <a:r>
                        <a:rPr lang="en-US" sz="1800" b="1" dirty="0" smtClean="0">
                          <a:solidFill>
                            <a:schemeClr val="bg1"/>
                          </a:solidFill>
                        </a:rPr>
                        <a:t>Structured </a:t>
                      </a:r>
                      <a:endParaRPr lang="en-US" sz="1800" b="1" dirty="0">
                        <a:solidFill>
                          <a:schemeClr val="bg1"/>
                        </a:solidFill>
                      </a:endParaRPr>
                    </a:p>
                  </a:txBody>
                  <a:tcPr marL="0" marR="0" marT="0" marB="0" anchor="ctr">
                    <a:lnT w="12700" cmpd="sng">
                      <a:noFill/>
                    </a:lnT>
                    <a:solidFill>
                      <a:srgbClr val="6585CF"/>
                    </a:solidFill>
                  </a:tcPr>
                </a:tc>
                <a:tc>
                  <a:txBody>
                    <a:bodyPr/>
                    <a:lstStyle/>
                    <a:p>
                      <a:pPr algn="ctr"/>
                      <a:r>
                        <a:rPr lang="en-US" sz="1800" b="1" dirty="0" err="1" smtClean="0">
                          <a:solidFill>
                            <a:schemeClr val="bg1"/>
                          </a:solidFill>
                        </a:rPr>
                        <a:t>Strided</a:t>
                      </a:r>
                      <a:r>
                        <a:rPr lang="en-US" sz="1800" b="1" dirty="0" smtClean="0">
                          <a:solidFill>
                            <a:schemeClr val="bg1"/>
                          </a:solidFill>
                        </a:rPr>
                        <a:t> </a:t>
                      </a:r>
                      <a:endParaRPr lang="en-US" sz="1800" b="1" dirty="0">
                        <a:solidFill>
                          <a:schemeClr val="bg1"/>
                        </a:solidFill>
                      </a:endParaRPr>
                    </a:p>
                  </a:txBody>
                  <a:tcPr marL="0" marR="0" marT="0" marB="0" anchor="ctr">
                    <a:lnT w="12700" cmpd="sng">
                      <a:noFill/>
                    </a:lnT>
                    <a:solidFill>
                      <a:srgbClr val="6585CF"/>
                    </a:solidFill>
                  </a:tcPr>
                </a:tc>
                <a:tc>
                  <a:txBody>
                    <a:bodyPr/>
                    <a:lstStyle/>
                    <a:p>
                      <a:pPr algn="ctr"/>
                      <a:r>
                        <a:rPr lang="en-US" sz="1600" dirty="0" smtClean="0">
                          <a:solidFill>
                            <a:schemeClr val="bg1"/>
                          </a:solidFill>
                        </a:rPr>
                        <a:t>Structured </a:t>
                      </a:r>
                      <a:r>
                        <a:rPr lang="en-US" sz="1600" dirty="0" smtClean="0">
                          <a:solidFill>
                            <a:schemeClr val="bg1"/>
                          </a:solidFill>
                        </a:rPr>
                        <a:t>Grid</a:t>
                      </a:r>
                      <a:endParaRPr lang="en-US" sz="1600" dirty="0">
                        <a:solidFill>
                          <a:schemeClr val="bg1"/>
                        </a:solidFill>
                      </a:endParaRPr>
                    </a:p>
                  </a:txBody>
                  <a:tcPr marL="0" marR="0" marT="0" marB="0" anchor="ctr">
                    <a:solidFill>
                      <a:srgbClr val="274B81"/>
                    </a:solidFill>
                  </a:tcPr>
                </a:tc>
                <a:tc>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c rowSpan="3">
                  <a:txBody>
                    <a:bodyPr/>
                    <a:lstStyle/>
                    <a:p>
                      <a:pPr algn="ctr"/>
                      <a:r>
                        <a:rPr lang="en-US" sz="1600" dirty="0" smtClean="0">
                          <a:solidFill>
                            <a:schemeClr val="bg1"/>
                          </a:solidFill>
                        </a:rPr>
                        <a:t>Image</a:t>
                      </a:r>
                      <a:br>
                        <a:rPr lang="en-US" sz="1600" dirty="0" smtClean="0">
                          <a:solidFill>
                            <a:schemeClr val="bg1"/>
                          </a:solidFill>
                        </a:rPr>
                      </a:br>
                      <a:r>
                        <a:rPr lang="en-US" sz="1600" dirty="0" smtClean="0">
                          <a:solidFill>
                            <a:schemeClr val="bg1"/>
                          </a:solidFill>
                        </a:rPr>
                        <a:t>Data</a:t>
                      </a:r>
                      <a:endParaRPr lang="en-US" sz="1600" dirty="0">
                        <a:solidFill>
                          <a:schemeClr val="bg1"/>
                        </a:solidFill>
                      </a:endParaRPr>
                    </a:p>
                  </a:txBody>
                  <a:tcPr marL="0" marR="0" marT="0" marB="0" anchor="ctr">
                    <a:solidFill>
                      <a:srgbClr val="274B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r>
              <a:tr h="395810">
                <a:tc vMerge="1">
                  <a:txBody>
                    <a:bodyPr/>
                    <a:lstStyle/>
                    <a:p>
                      <a:endParaRPr lang="en-US" dirty="0"/>
                    </a:p>
                  </a:txBody>
                  <a:tcPr/>
                </a:tc>
                <a:tc>
                  <a:txBody>
                    <a:bodyPr/>
                    <a:lstStyle/>
                    <a:p>
                      <a:pPr algn="ctr"/>
                      <a:r>
                        <a:rPr lang="en-US" sz="1800" b="1" dirty="0" smtClean="0">
                          <a:solidFill>
                            <a:schemeClr val="bg1"/>
                          </a:solidFill>
                        </a:rPr>
                        <a:t>Separated </a:t>
                      </a:r>
                      <a:endParaRPr lang="en-US" sz="1800" b="1" dirty="0">
                        <a:solidFill>
                          <a:schemeClr val="bg1"/>
                        </a:solidFill>
                      </a:endParaRPr>
                    </a:p>
                  </a:txBody>
                  <a:tcPr marL="0" marR="0" marT="0" marB="0" anchor="ctr">
                    <a:solidFill>
                      <a:srgbClr val="6585CF"/>
                    </a:solidFill>
                  </a:tcPr>
                </a:tc>
                <a:tc>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c>
                  <a:txBody>
                    <a:bodyPr/>
                    <a:lstStyle/>
                    <a:p>
                      <a:pPr algn="ctr"/>
                      <a:r>
                        <a:rPr lang="en-US" sz="1600" dirty="0" smtClean="0">
                          <a:solidFill>
                            <a:schemeClr val="bg1"/>
                          </a:solidFill>
                        </a:rPr>
                        <a:t>Rectilinear </a:t>
                      </a:r>
                      <a:r>
                        <a:rPr lang="en-US" sz="1600" dirty="0" smtClean="0">
                          <a:solidFill>
                            <a:schemeClr val="bg1"/>
                          </a:solidFill>
                        </a:rPr>
                        <a:t>Grid</a:t>
                      </a:r>
                      <a:endParaRPr lang="en-US" sz="1600" dirty="0">
                        <a:solidFill>
                          <a:schemeClr val="bg1"/>
                        </a:solidFill>
                      </a:endParaRPr>
                    </a:p>
                  </a:txBody>
                  <a:tcPr marL="0" marR="0" marT="0" marB="0" anchor="ctr">
                    <a:solidFill>
                      <a:srgbClr val="274B81"/>
                    </a:solidFill>
                  </a:tcPr>
                </a:tc>
                <a:tc vMerge="1">
                  <a:txBody>
                    <a:bodyPr/>
                    <a:lstStyle/>
                    <a:p>
                      <a:pPr algn="ctr"/>
                      <a:endParaRPr lang="en-US" sz="1800" dirty="0">
                        <a:solidFill>
                          <a:schemeClr val="bg1"/>
                        </a:solidFill>
                      </a:endParaRPr>
                    </a:p>
                  </a:txBody>
                  <a:tcPr marL="0" marR="0" anchor="ctr">
                    <a:solidFill>
                      <a:srgbClr val="274B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r>
              <a:tr h="395810">
                <a:tc vMerge="1">
                  <a:txBody>
                    <a:bodyPr/>
                    <a:lstStyle/>
                    <a:p>
                      <a:pPr algn="ctr"/>
                      <a:endParaRPr lang="en-US" sz="2000" b="1" dirty="0">
                        <a:solidFill>
                          <a:schemeClr val="bg1"/>
                        </a:solidFill>
                      </a:endParaRPr>
                    </a:p>
                  </a:txBody>
                  <a:tcPr marL="0" marR="0" anchor="ctr">
                    <a:solidFill>
                      <a:srgbClr val="6585CF"/>
                    </a:solidFill>
                  </a:tcPr>
                </a:tc>
                <a:tc>
                  <a:txBody>
                    <a:bodyPr/>
                    <a:lstStyle/>
                    <a:p>
                      <a:pPr algn="ctr"/>
                      <a:r>
                        <a:rPr lang="en-US" sz="1800" b="1" dirty="0" smtClean="0">
                          <a:solidFill>
                            <a:schemeClr val="bg1"/>
                          </a:solidFill>
                        </a:rPr>
                        <a:t>Hybrid</a:t>
                      </a:r>
                      <a:endParaRPr lang="en-US" sz="1800" b="1" dirty="0">
                        <a:solidFill>
                          <a:schemeClr val="bg1"/>
                        </a:solidFill>
                      </a:endParaRPr>
                    </a:p>
                  </a:txBody>
                  <a:tcPr marL="0" marR="0" marT="0" marB="0" anchor="ctr">
                    <a:solidFill>
                      <a:srgbClr val="6585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solidFill>
                          <a:srgbClr val="FFC000"/>
                        </a:solidFill>
                      </a:endParaRPr>
                    </a:p>
                  </a:txBody>
                  <a:tcPr marL="0" marR="0" anchor="ctr">
                    <a:solidFill>
                      <a:srgbClr val="274B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r>
              <a:tr h="395810">
                <a:tc rowSpan="3">
                  <a:txBody>
                    <a:bodyPr/>
                    <a:lstStyle/>
                    <a:p>
                      <a:pPr algn="ctr"/>
                      <a:r>
                        <a:rPr lang="en-US" sz="1800" b="1" dirty="0" smtClean="0">
                          <a:solidFill>
                            <a:schemeClr val="bg1"/>
                          </a:solidFill>
                        </a:rPr>
                        <a:t>Unstructured </a:t>
                      </a:r>
                      <a:endParaRPr lang="en-US" sz="1800" b="1" dirty="0">
                        <a:solidFill>
                          <a:schemeClr val="bg1"/>
                        </a:solidFill>
                      </a:endParaRPr>
                    </a:p>
                  </a:txBody>
                  <a:tcPr marL="0" marR="0" marT="0" marB="0" anchor="ctr">
                    <a:solidFill>
                      <a:srgbClr val="6585CF"/>
                    </a:solidFill>
                  </a:tcPr>
                </a:tc>
                <a:tc>
                  <a:txBody>
                    <a:bodyPr/>
                    <a:lstStyle/>
                    <a:p>
                      <a:pPr algn="ctr"/>
                      <a:r>
                        <a:rPr lang="en-US" sz="1800" b="1" dirty="0" err="1" smtClean="0">
                          <a:solidFill>
                            <a:schemeClr val="bg1"/>
                          </a:solidFill>
                        </a:rPr>
                        <a:t>Strided</a:t>
                      </a:r>
                      <a:r>
                        <a:rPr lang="en-US" sz="1800" b="1" dirty="0" smtClean="0">
                          <a:solidFill>
                            <a:schemeClr val="bg1"/>
                          </a:solidFill>
                        </a:rPr>
                        <a:t> </a:t>
                      </a:r>
                      <a:endParaRPr lang="en-US" sz="1800" b="1" dirty="0">
                        <a:solidFill>
                          <a:schemeClr val="bg1"/>
                        </a:solidFill>
                      </a:endParaRPr>
                    </a:p>
                  </a:txBody>
                  <a:tcPr marL="0" marR="0" marT="0" marB="0" anchor="ctr">
                    <a:solidFill>
                      <a:srgbClr val="6585CF"/>
                    </a:solidFill>
                  </a:tcPr>
                </a:tc>
                <a:tc>
                  <a:txBody>
                    <a:bodyPr/>
                    <a:lstStyle/>
                    <a:p>
                      <a:pPr algn="ctr"/>
                      <a:r>
                        <a:rPr lang="en-US" sz="1600" dirty="0" smtClean="0">
                          <a:solidFill>
                            <a:schemeClr val="bg1"/>
                          </a:solidFill>
                        </a:rPr>
                        <a:t>Unstructured Grid</a:t>
                      </a:r>
                      <a:endParaRPr lang="en-US" sz="1600" dirty="0">
                        <a:solidFill>
                          <a:schemeClr val="bg1"/>
                        </a:solidFill>
                      </a:endParaRPr>
                    </a:p>
                  </a:txBody>
                  <a:tcPr marL="0" marR="0" marT="0" marB="0" anchor="ctr">
                    <a:solidFill>
                      <a:srgbClr val="274B81"/>
                    </a:solidFill>
                  </a:tcPr>
                </a:tc>
                <a:tc>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c rowSpan="3">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c>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r>
              <a:tr h="395810">
                <a:tc vMerge="1">
                  <a:txBody>
                    <a:bodyPr/>
                    <a:lstStyle/>
                    <a:p>
                      <a:endParaRPr lang="en-US" dirty="0"/>
                    </a:p>
                  </a:txBody>
                  <a:tcPr/>
                </a:tc>
                <a:tc>
                  <a:txBody>
                    <a:bodyPr/>
                    <a:lstStyle/>
                    <a:p>
                      <a:pPr algn="ctr"/>
                      <a:r>
                        <a:rPr lang="en-US" sz="1800" b="1" dirty="0" smtClean="0">
                          <a:solidFill>
                            <a:schemeClr val="bg1"/>
                          </a:solidFill>
                        </a:rPr>
                        <a:t>Separated </a:t>
                      </a:r>
                      <a:endParaRPr lang="en-US" sz="1800" b="1" dirty="0">
                        <a:solidFill>
                          <a:schemeClr val="bg1"/>
                        </a:solidFill>
                      </a:endParaRPr>
                    </a:p>
                  </a:txBody>
                  <a:tcPr marL="0" marR="0" marT="0" marB="0" anchor="ctr">
                    <a:solidFill>
                      <a:srgbClr val="6585CF"/>
                    </a:solidFill>
                  </a:tcPr>
                </a:tc>
                <a:tc>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c>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c vMerge="1">
                  <a:txBody>
                    <a:bodyPr/>
                    <a:lstStyle/>
                    <a:p>
                      <a:pPr algn="ctr"/>
                      <a:endParaRPr lang="en-US" sz="3200" dirty="0">
                        <a:solidFill>
                          <a:srgbClr val="FFC000"/>
                        </a:solidFill>
                      </a:endParaRPr>
                    </a:p>
                  </a:txBody>
                  <a:tcPr marL="0" marR="0" anchor="ctr">
                    <a:solidFill>
                      <a:srgbClr val="274B81"/>
                    </a:solidFill>
                  </a:tcPr>
                </a:tc>
                <a:tc>
                  <a:txBody>
                    <a:bodyPr/>
                    <a:lstStyle/>
                    <a:p>
                      <a:pPr algn="ctr"/>
                      <a:r>
                        <a:rPr lang="en-US" sz="2400" dirty="0" smtClean="0">
                          <a:solidFill>
                            <a:srgbClr val="FFC000"/>
                          </a:solidFill>
                        </a:rPr>
                        <a:t>?</a:t>
                      </a:r>
                      <a:endParaRPr lang="en-US" sz="2400" dirty="0">
                        <a:solidFill>
                          <a:srgbClr val="FFC000"/>
                        </a:solidFill>
                      </a:endParaRPr>
                    </a:p>
                  </a:txBody>
                  <a:tcPr marL="0" marR="0" marT="0" marB="0" anchor="ctr">
                    <a:solidFill>
                      <a:srgbClr val="274B81"/>
                    </a:solidFill>
                  </a:tcPr>
                </a:tc>
              </a:tr>
              <a:tr h="395810">
                <a:tc vMerge="1">
                  <a:txBody>
                    <a:bodyPr/>
                    <a:lstStyle/>
                    <a:p>
                      <a:pPr algn="ctr"/>
                      <a:endParaRPr lang="en-US" sz="2000" b="1" dirty="0">
                        <a:solidFill>
                          <a:schemeClr val="bg1"/>
                        </a:solidFill>
                      </a:endParaRPr>
                    </a:p>
                  </a:txBody>
                  <a:tcPr marL="0" marR="0" anchor="ctr">
                    <a:solidFill>
                      <a:srgbClr val="6585CF"/>
                    </a:solidFill>
                  </a:tcPr>
                </a:tc>
                <a:tc>
                  <a:txBody>
                    <a:bodyPr/>
                    <a:lstStyle/>
                    <a:p>
                      <a:pPr algn="ctr"/>
                      <a:r>
                        <a:rPr lang="en-US" sz="1800" b="1" dirty="0" smtClean="0">
                          <a:solidFill>
                            <a:schemeClr val="bg1"/>
                          </a:solidFill>
                        </a:rPr>
                        <a:t>Hybrid</a:t>
                      </a:r>
                      <a:endParaRPr lang="en-US" sz="1800" b="1" dirty="0">
                        <a:solidFill>
                          <a:schemeClr val="bg1"/>
                        </a:solidFill>
                      </a:endParaRPr>
                    </a:p>
                  </a:txBody>
                  <a:tcPr marL="0" marR="0" marT="0" marB="0" anchor="ctr">
                    <a:solidFill>
                      <a:srgbClr val="6585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solidFill>
                          <a:srgbClr val="FFC000"/>
                        </a:solidFill>
                      </a:endParaRPr>
                    </a:p>
                  </a:txBody>
                  <a:tcPr marL="0" marR="0" anchor="ctr">
                    <a:solidFill>
                      <a:srgbClr val="274B8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C000"/>
                          </a:solidFill>
                        </a:rPr>
                        <a:t>?</a:t>
                      </a:r>
                    </a:p>
                  </a:txBody>
                  <a:tcPr marL="0" marR="0" marT="0" marB="0" anchor="ctr">
                    <a:solidFill>
                      <a:srgbClr val="274B81"/>
                    </a:solidFill>
                  </a:tcPr>
                </a:tc>
              </a:tr>
            </a:tbl>
          </a:graphicData>
        </a:graphic>
      </p:graphicFrame>
    </p:spTree>
    <p:extLst>
      <p:ext uri="{BB962C8B-B14F-4D97-AF65-F5344CB8AC3E}">
        <p14:creationId xmlns:p14="http://schemas.microsoft.com/office/powerpoint/2010/main" val="160877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3861</TotalTime>
  <Words>3838</Words>
  <Application>Microsoft Office PowerPoint</Application>
  <PresentationFormat>On-screen Show (16:9)</PresentationFormat>
  <Paragraphs>641</Paragraphs>
  <Slides>45</Slides>
  <Notes>25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Roadmap for Many-core Visualization Software in DOE</vt:lpstr>
      <vt:lpstr>Supercomputers!</vt:lpstr>
      <vt:lpstr>VTK-m Project</vt:lpstr>
      <vt:lpstr>VTK-m Goals</vt:lpstr>
      <vt:lpstr>VTK-m Goals</vt:lpstr>
      <vt:lpstr>VTK-m Architecture</vt:lpstr>
      <vt:lpstr>VTK-m Architecture</vt:lpstr>
      <vt:lpstr>Extreme-scale Analysis and Visualization Library  (EAVL)</vt:lpstr>
      <vt:lpstr>Gaps in Current Data Models</vt:lpstr>
      <vt:lpstr>Arbitrary Compositions for Flexibility</vt:lpstr>
      <vt:lpstr>Other Data Model Gaps Addressed in EAVL</vt:lpstr>
      <vt:lpstr>Memory Efficiency in EAVL</vt:lpstr>
      <vt:lpstr>Tightly Coupled In Situ with EAVL</vt:lpstr>
      <vt:lpstr>Loosely coupled In Situ with EAVL</vt:lpstr>
      <vt:lpstr>VTK-m Architecture</vt:lpstr>
      <vt:lpstr>Data Parallelism in EAVL</vt:lpstr>
      <vt:lpstr>Advanced Rendering in EAVL</vt:lpstr>
      <vt:lpstr>Dax: Data Analysis Toolkit for Extreme Scale</vt:lpstr>
      <vt:lpstr>Dax Success</vt:lpstr>
      <vt:lpstr>Dax Success</vt:lpstr>
      <vt:lpstr>PowerPoint Presentation</vt:lpstr>
      <vt:lpstr>VTK-m Architecture</vt:lpstr>
      <vt:lpstr>Results: Visual comparison of halos</vt:lpstr>
      <vt:lpstr>PowerPoint Presentation</vt:lpstr>
      <vt:lpstr>Integration with VTK and ParaView</vt:lpstr>
      <vt:lpstr>Distributed Parallel Halo Finder</vt:lpstr>
      <vt:lpstr>Distributed Parallel Halo Finder</vt:lpstr>
      <vt:lpstr>PISTON In-Situ</vt:lpstr>
      <vt:lpstr>VTK-m Combines Dax, PISTON, EAVL</vt:lpstr>
      <vt:lpstr>A Traditional Data Set Model </vt:lpstr>
      <vt:lpstr>The VTK-m Data Set Model</vt:lpstr>
      <vt:lpstr>VTK-m Framework</vt:lpstr>
      <vt:lpstr>VTK-m Framework</vt:lpstr>
      <vt:lpstr>VTK-m Framework</vt:lpstr>
      <vt:lpstr>VTK-m Framework</vt:lpstr>
      <vt:lpstr>VTK-m Framework</vt:lpstr>
      <vt:lpstr>Device Adapter Contents</vt:lpstr>
      <vt:lpstr>VTK-m Arbitrary Composition</vt:lpstr>
      <vt:lpstr>PowerPoint Presentation</vt:lpstr>
      <vt:lpstr>PowerPoint Presentation</vt:lpstr>
      <vt:lpstr>PowerPoint Presentation</vt:lpstr>
      <vt:lpstr>PowerPoint Presentation</vt:lpstr>
      <vt:lpstr>What We Have So Far</vt:lpstr>
      <vt:lpstr>What We Have So Far</vt:lpstr>
      <vt:lpstr>Questions?</vt:lpstr>
    </vt:vector>
  </TitlesOfParts>
  <Company>Kitware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Maynard</dc:creator>
  <cp:lastModifiedBy>Jeremy Meredith</cp:lastModifiedBy>
  <cp:revision>249</cp:revision>
  <dcterms:created xsi:type="dcterms:W3CDTF">2014-11-12T18:12:15Z</dcterms:created>
  <dcterms:modified xsi:type="dcterms:W3CDTF">2015-03-18T19:57:11Z</dcterms:modified>
</cp:coreProperties>
</file>