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7" r:id="rId6"/>
    <p:sldId id="268" r:id="rId7"/>
    <p:sldId id="259" r:id="rId8"/>
    <p:sldId id="260" r:id="rId9"/>
    <p:sldId id="269" r:id="rId10"/>
    <p:sldId id="270" r:id="rId11"/>
    <p:sldId id="263" r:id="rId12"/>
    <p:sldId id="271" r:id="rId13"/>
    <p:sldId id="276" r:id="rId14"/>
    <p:sldId id="277" r:id="rId15"/>
    <p:sldId id="278" r:id="rId16"/>
    <p:sldId id="279" r:id="rId17"/>
    <p:sldId id="265" r:id="rId18"/>
    <p:sldId id="266" r:id="rId19"/>
    <p:sldId id="267" r:id="rId20"/>
    <p:sldId id="272" r:id="rId21"/>
    <p:sldId id="273" r:id="rId22"/>
    <p:sldId id="274" r:id="rId23"/>
    <p:sldId id="275" r:id="rId24"/>
    <p:sldId id="281" r:id="rId25"/>
    <p:sldId id="280" r:id="rId2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0959" autoAdjust="0"/>
  </p:normalViewPr>
  <p:slideViewPr>
    <p:cSldViewPr snapToObjects="1">
      <p:cViewPr varScale="1">
        <p:scale>
          <a:sx n="127" d="100"/>
          <a:sy n="127" d="100"/>
        </p:scale>
        <p:origin x="252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4/19/2018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4/19/2018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Why is this happening now?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In</a:t>
            </a:r>
            <a:r>
              <a:rPr lang="en-US" baseline="0" dirty="0"/>
              <a:t> previous years we enjoyed a doubling of clock rate every 18 months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Frustrating to computer buyers but great for HPC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/>
              <a:t>(Technically, </a:t>
            </a:r>
            <a:r>
              <a:rPr lang="en-US" baseline="0" noProof="0" dirty="0"/>
              <a:t>it’s </a:t>
            </a:r>
            <a:r>
              <a:rPr lang="en-US" baseline="0" noProof="0" dirty="0" err="1"/>
              <a:t>Dennard</a:t>
            </a:r>
            <a:r>
              <a:rPr lang="en-US" baseline="0" noProof="0" dirty="0"/>
              <a:t> scaling, that power in transistors drops as they shrink, that is dead</a:t>
            </a:r>
            <a:r>
              <a:rPr lang="fr-FR" baseline="0" dirty="0"/>
              <a:t>.)</a:t>
            </a:r>
            <a:endParaRPr lang="en-US" baseline="0" dirty="0"/>
          </a:p>
          <a:p>
            <a:pPr marL="171450" lvl="0" indent="-171450">
              <a:buFont typeface="Arial"/>
              <a:buChar char="•"/>
            </a:pPr>
            <a:r>
              <a:rPr lang="en-US" dirty="0"/>
              <a:t>Now,</a:t>
            </a:r>
            <a:r>
              <a:rPr lang="en-US" baseline="0" dirty="0"/>
              <a:t> clock rates have leveled off at 2-4 GHz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Manufactures compensate by adding more cores, more parallelism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2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82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46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The source code of Marching Cubes in three different packages. Case tables removed (all essentially the same).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CUDA</a:t>
            </a:r>
            <a:r>
              <a:rPr lang="en-US" baseline="0" dirty="0"/>
              <a:t> SDK: </a:t>
            </a:r>
            <a:r>
              <a:rPr lang="en-US" baseline="0" dirty="0" err="1"/>
              <a:t>marchingCubes_kernel.cu</a:t>
            </a:r>
            <a:endParaRPr lang="en-US" baseline="0" dirty="0"/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VTK-m: </a:t>
            </a:r>
            <a:r>
              <a:rPr lang="en-US" baseline="0" dirty="0" err="1"/>
              <a:t>IsosurfaceUniformGrid.h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62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70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Current examples: Histogram, redistribute points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More to come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0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195388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86400"/>
            <a:ext cx="9144000" cy="2286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410200"/>
            <a:ext cx="9144000" cy="57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2628900"/>
            <a:ext cx="8228489" cy="616743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3245643"/>
            <a:ext cx="8228489" cy="1809834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5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304801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SNL_Mott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445294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 userDrawn="1"/>
        </p:nvSpPr>
        <p:spPr>
          <a:xfrm>
            <a:off x="2857203" y="5104626"/>
            <a:ext cx="62377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97575" algn="r"/>
              </a:tabLst>
              <a:defRPr/>
            </a:pPr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multi-mission laboratory managed and operated by National Technology and Engineering Solutions of Sandia, LLC., a wholly owned subsidiary of Honeywell International, Inc., for the U.S. Department of Energy’s National Nuclear Security Administration under contract DE-NA0003525.	SAND NO. 2018-4246 PE</a:t>
            </a:r>
          </a:p>
        </p:txBody>
      </p:sp>
      <p:pic>
        <p:nvPicPr>
          <p:cNvPr id="23" name="Picture 22" descr="New_DOE_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" y="5134737"/>
            <a:ext cx="981012" cy="246888"/>
          </a:xfrm>
          <a:prstGeom prst="rect">
            <a:avLst/>
          </a:prstGeom>
        </p:spPr>
      </p:pic>
      <p:pic>
        <p:nvPicPr>
          <p:cNvPr id="24" name="Picture 23" descr="NNSA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00" y="5134737"/>
            <a:ext cx="888456" cy="246888"/>
          </a:xfrm>
          <a:prstGeom prst="rect">
            <a:avLst/>
          </a:prstGeom>
        </p:spPr>
      </p:pic>
      <p:pic>
        <p:nvPicPr>
          <p:cNvPr id="26" name="Picture 25" descr="ccr-logo-white-transparent-background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50" y="5067300"/>
            <a:ext cx="791359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43756"/>
            <a:ext cx="8991600" cy="4933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398" y="2283619"/>
            <a:ext cx="7772400" cy="1021556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398" y="3305175"/>
            <a:ext cx="7772400" cy="1125140"/>
          </a:xfrm>
        </p:spPr>
        <p:txBody>
          <a:bodyPr anchor="t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43757"/>
            <a:ext cx="4419600" cy="49331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43757"/>
            <a:ext cx="4419600" cy="49331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743756"/>
            <a:ext cx="4421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223578"/>
            <a:ext cx="4421188" cy="44535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744764"/>
            <a:ext cx="4422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224584"/>
            <a:ext cx="4422775" cy="44523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4889499"/>
            <a:ext cx="2895600" cy="213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"/>
            <a:ext cx="8077200" cy="74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743756"/>
            <a:ext cx="8991600" cy="493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6" descr="SNL_Stacked_White.png"/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23225" y="133350"/>
            <a:ext cx="914400" cy="35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5">
              <a:lumMod val="20000"/>
              <a:lumOff val="80000"/>
            </a:schemeClr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5">
            <a:lumMod val="60000"/>
            <a:lumOff val="40000"/>
          </a:schemeClr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VTK-m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DOECGF 2018</a:t>
            </a:r>
          </a:p>
          <a:p>
            <a:r>
              <a:rPr lang="en-US" sz="1600" dirty="0"/>
              <a:t>April 24, 2018</a:t>
            </a:r>
          </a:p>
          <a:p>
            <a:r>
              <a:rPr lang="en-US" dirty="0"/>
              <a:t>Kenneth Moreland  </a:t>
            </a:r>
            <a:r>
              <a:rPr lang="en-US" sz="1800" dirty="0"/>
              <a:t>Sandia National Laboratories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AF0611-6351-40E4-8BBE-8C3C67ED3C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2194560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021466-D94C-48AE-B154-46FF64547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01" y="1257300"/>
            <a:ext cx="2194560" cy="1371600"/>
          </a:xfrm>
          <a:prstGeom prst="rect">
            <a:avLst/>
          </a:prstGeom>
        </p:spPr>
      </p:pic>
      <p:pic>
        <p:nvPicPr>
          <p:cNvPr id="6" name="Picture 5" descr="Screen shot 2017-03-07 at 6.34.42 AM.png">
            <a:extLst>
              <a:ext uri="{FF2B5EF4-FFF2-40B4-BE49-F238E27FC236}">
                <a16:creationId xmlns:a16="http://schemas.microsoft.com/office/drawing/2014/main" id="{273663DB-0A41-4608-9B6E-FFEE18C72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402" y="1257300"/>
            <a:ext cx="1423196" cy="1371600"/>
          </a:xfrm>
          <a:prstGeom prst="rect">
            <a:avLst/>
          </a:prstGeom>
        </p:spPr>
      </p:pic>
      <p:pic>
        <p:nvPicPr>
          <p:cNvPr id="8" name="Picture 7" descr="Screen Shot 2017-03-29 at 12.13.24 PM.png">
            <a:extLst>
              <a:ext uri="{FF2B5EF4-FFF2-40B4-BE49-F238E27FC236}">
                <a16:creationId xmlns:a16="http://schemas.microsoft.com/office/drawing/2014/main" id="{E16EBF18-99C5-4979-932C-0D8CC321BB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1" t="2578" r="18417" b="11163"/>
          <a:stretch/>
        </p:blipFill>
        <p:spPr>
          <a:xfrm>
            <a:off x="7753689" y="1257300"/>
            <a:ext cx="1390311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BAB1BE-DC41-49BE-91CB-D6AF97C6CA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4" t="3813" r="11842" b="6164"/>
          <a:stretch/>
        </p:blipFill>
        <p:spPr>
          <a:xfrm>
            <a:off x="6052739" y="1257300"/>
            <a:ext cx="1620807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1AC6B-C7E6-494E-A36B-83524B9D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VTK-m in ParaView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44966-02C3-4E75-9896-5ED2C8F4C1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7"/>
          <a:stretch/>
        </p:blipFill>
        <p:spPr>
          <a:xfrm>
            <a:off x="0" y="1738367"/>
            <a:ext cx="1791910" cy="3013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3B7E64-5E23-4FEA-8A3E-9CA4E770E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910" y="967915"/>
            <a:ext cx="2980741" cy="4761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4B29C1-4B00-4EAA-8589-1F84C60C4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8"/>
          <a:stretch/>
        </p:blipFill>
        <p:spPr>
          <a:xfrm>
            <a:off x="5562600" y="1454619"/>
            <a:ext cx="3581400" cy="3990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6F3C5C-4EF8-4B22-BBF1-0013E43F6F95}"/>
              </a:ext>
            </a:extLst>
          </p:cNvPr>
          <p:cNvSpPr txBox="1"/>
          <p:nvPr/>
        </p:nvSpPr>
        <p:spPr>
          <a:xfrm>
            <a:off x="-11130" y="1070893"/>
            <a:ext cx="1787234" cy="667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1. Load VTK-m Plugin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9AF185-710D-4735-B413-E0D437D83186}"/>
              </a:ext>
            </a:extLst>
          </p:cNvPr>
          <p:cNvSpPr txBox="1"/>
          <p:nvPr/>
        </p:nvSpPr>
        <p:spPr>
          <a:xfrm>
            <a:off x="5461897" y="1085287"/>
            <a:ext cx="342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Use a VTK-m filter like any other</a:t>
            </a:r>
          </a:p>
        </p:txBody>
      </p:sp>
    </p:spTree>
    <p:extLst>
      <p:ext uri="{BB962C8B-B14F-4D97-AF65-F5344CB8AC3E}">
        <p14:creationId xmlns:p14="http://schemas.microsoft.com/office/powerpoint/2010/main" val="285211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raViewVTKmDemo">
            <a:hlinkClick r:id="" action="ppaction://media"/>
            <a:extLst>
              <a:ext uri="{FF2B5EF4-FFF2-40B4-BE49-F238E27FC236}">
                <a16:creationId xmlns:a16="http://schemas.microsoft.com/office/drawing/2014/main" id="{9ADFC399-EE4A-4A65-A062-EAEE99BA09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619" y="0"/>
            <a:ext cx="787876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74F7B-7D29-4E8F-9CBE-3BC5CF7C6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VTK-m in </a:t>
            </a:r>
            <a:r>
              <a:rPr lang="en-US" dirty="0" err="1"/>
              <a:t>VisIt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866900"/>
            <a:ext cx="4495800" cy="2537460"/>
            <a:chOff x="0" y="1866900"/>
            <a:chExt cx="4495800" cy="25374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1" y="1866900"/>
              <a:ext cx="4480560" cy="253746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4152900"/>
              <a:ext cx="4495800" cy="25146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16F3C5C-4EF8-4B22-BBF1-0013E43F6F95}"/>
              </a:ext>
            </a:extLst>
          </p:cNvPr>
          <p:cNvSpPr txBox="1"/>
          <p:nvPr/>
        </p:nvSpPr>
        <p:spPr>
          <a:xfrm>
            <a:off x="0" y="1497568"/>
            <a:ext cx="389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Turn on VTK-m in Preferences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40" y="1866900"/>
            <a:ext cx="4480560" cy="3462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6F3C5C-4EF8-4B22-BBF1-0013E43F6F95}"/>
              </a:ext>
            </a:extLst>
          </p:cNvPr>
          <p:cNvSpPr txBox="1"/>
          <p:nvPr/>
        </p:nvSpPr>
        <p:spPr>
          <a:xfrm>
            <a:off x="4663440" y="1497568"/>
            <a:ext cx="389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Use VTK-m-enabled plots as normal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A928B-BE22-4C1F-98E6-670B5AB7FF79}"/>
              </a:ext>
            </a:extLst>
          </p:cNvPr>
          <p:cNvSpPr txBox="1"/>
          <p:nvPr/>
        </p:nvSpPr>
        <p:spPr>
          <a:xfrm>
            <a:off x="0" y="5438001"/>
            <a:ext cx="1875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David Pugmire</a:t>
            </a:r>
          </a:p>
        </p:txBody>
      </p:sp>
    </p:spTree>
    <p:extLst>
      <p:ext uri="{BB962C8B-B14F-4D97-AF65-F5344CB8AC3E}">
        <p14:creationId xmlns:p14="http://schemas.microsoft.com/office/powerpoint/2010/main" val="251460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sIt-vtk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6156"/>
            <a:ext cx="9144000" cy="37226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CF8C62-9133-4CDE-BB61-25B9FB7B8335}"/>
              </a:ext>
            </a:extLst>
          </p:cNvPr>
          <p:cNvSpPr txBox="1"/>
          <p:nvPr/>
        </p:nvSpPr>
        <p:spPr>
          <a:xfrm>
            <a:off x="0" y="5438001"/>
            <a:ext cx="1875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David Pugmire</a:t>
            </a:r>
          </a:p>
        </p:txBody>
      </p:sp>
    </p:spTree>
    <p:extLst>
      <p:ext uri="{BB962C8B-B14F-4D97-AF65-F5344CB8AC3E}">
        <p14:creationId xmlns:p14="http://schemas.microsoft.com/office/powerpoint/2010/main" val="211189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Going on Now?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28E1-CBD7-44F1-9958-DFEAF68A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ECP/VTK-m Schedule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B0D35B-4033-471C-BD02-462213F94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65910"/>
            <a:ext cx="7620000" cy="48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71E2D-C7A3-442B-B3D6-325EDE12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Reduce Worklet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3A9844-33BB-4C34-B9D1-9B9641343A6B}"/>
              </a:ext>
            </a:extLst>
          </p:cNvPr>
          <p:cNvGrpSpPr/>
          <p:nvPr/>
        </p:nvGrpSpPr>
        <p:grpSpPr>
          <a:xfrm>
            <a:off x="3356289" y="505705"/>
            <a:ext cx="2445213" cy="1505268"/>
            <a:chOff x="3722524" y="2205924"/>
            <a:chExt cx="2934256" cy="240842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4E2A57F-20DA-46AD-A9BE-1D2BC6AB1FAA}"/>
                </a:ext>
              </a:extLst>
            </p:cNvPr>
            <p:cNvCxnSpPr/>
            <p:nvPr/>
          </p:nvCxnSpPr>
          <p:spPr>
            <a:xfrm flipV="1">
              <a:off x="4953000" y="26331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FD01A8-5865-44FB-93B7-3424E63EF0F2}"/>
                </a:ext>
              </a:extLst>
            </p:cNvPr>
            <p:cNvSpPr/>
            <p:nvPr/>
          </p:nvSpPr>
          <p:spPr>
            <a:xfrm>
              <a:off x="4495800" y="2633133"/>
              <a:ext cx="914400" cy="1219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5C3114D-B6FB-4761-AE4B-93F20A77E514}"/>
                </a:ext>
              </a:extLst>
            </p:cNvPr>
            <p:cNvCxnSpPr/>
            <p:nvPr/>
          </p:nvCxnSpPr>
          <p:spPr>
            <a:xfrm flipV="1">
              <a:off x="4950029" y="38523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6AFC551-7B49-453C-82F4-C285C2A5080C}"/>
                </a:ext>
              </a:extLst>
            </p:cNvPr>
            <p:cNvCxnSpPr/>
            <p:nvPr/>
          </p:nvCxnSpPr>
          <p:spPr>
            <a:xfrm flipV="1">
              <a:off x="4035629" y="38523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BF2DA70-E7B4-426D-AF83-909E3292BAE6}"/>
                </a:ext>
              </a:extLst>
            </p:cNvPr>
            <p:cNvCxnSpPr/>
            <p:nvPr/>
          </p:nvCxnSpPr>
          <p:spPr>
            <a:xfrm flipV="1">
              <a:off x="4045112" y="26331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86E22A-4FF6-4DBC-B40D-E3ACF183D497}"/>
                </a:ext>
              </a:extLst>
            </p:cNvPr>
            <p:cNvGrpSpPr/>
            <p:nvPr/>
          </p:nvGrpSpPr>
          <p:grpSpPr>
            <a:xfrm>
              <a:off x="3842158" y="2455333"/>
              <a:ext cx="1796642" cy="1930400"/>
              <a:chOff x="3765958" y="2876550"/>
              <a:chExt cx="1796642" cy="144780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46E2ECC-CC8B-4C28-B8A1-8DE3CEF3427B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4645229" y="32766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3D879EB-C8C9-4F15-904C-8CF6BB36A40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5334000" y="28765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630AA1D-F660-4B1B-B805-BDE5D6B5D0D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765958" y="32766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613952A-B8D8-4DD7-BA5F-D274E783084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4454729" y="28765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7B2EC76-18DE-45B3-9FD4-18D13A95A9F7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4645229" y="41910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AEF8B46-3B66-437A-8782-BD0DCA227BB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5334000" y="37909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C61C3028-A82A-496D-A4A1-8ED3F1BC26A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765958" y="41910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EE1E6DED-287E-4F20-835D-AB5CD9CC7104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4454729" y="37909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FCD1A0-BB26-487C-AFA3-C158FD7A91B8}"/>
                </a:ext>
              </a:extLst>
            </p:cNvPr>
            <p:cNvGrpSpPr/>
            <p:nvPr/>
          </p:nvGrpSpPr>
          <p:grpSpPr>
            <a:xfrm>
              <a:off x="3741574" y="2633133"/>
              <a:ext cx="1997810" cy="355600"/>
              <a:chOff x="3665374" y="3009900"/>
              <a:chExt cx="1997810" cy="266700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28F1C12-F2CE-4454-BD4D-61F3D5144243}"/>
                  </a:ext>
                </a:extLst>
              </p:cNvPr>
              <p:cNvCxnSpPr/>
              <p:nvPr/>
            </p:nvCxnSpPr>
            <p:spPr>
              <a:xfrm>
                <a:off x="4873829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862A114-A004-4EB3-BC9D-7B1ED1BC6C9C}"/>
                  </a:ext>
                </a:extLst>
              </p:cNvPr>
              <p:cNvCxnSpPr/>
              <p:nvPr/>
            </p:nvCxnSpPr>
            <p:spPr>
              <a:xfrm>
                <a:off x="3665374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8957349-2579-452E-AF07-A9A56A151243}"/>
                  </a:ext>
                </a:extLst>
              </p:cNvPr>
              <p:cNvCxnSpPr/>
              <p:nvPr/>
            </p:nvCxnSpPr>
            <p:spPr>
              <a:xfrm>
                <a:off x="5334000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FF67AD4-B327-480D-A220-7BEAB6A3ECC2}"/>
                  </a:ext>
                </a:extLst>
              </p:cNvPr>
              <p:cNvCxnSpPr/>
              <p:nvPr/>
            </p:nvCxnSpPr>
            <p:spPr>
              <a:xfrm>
                <a:off x="4125545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EB6DC38-D4F9-4A40-AB85-A6B4B74DB01F}"/>
                </a:ext>
              </a:extLst>
            </p:cNvPr>
            <p:cNvGrpSpPr/>
            <p:nvPr/>
          </p:nvGrpSpPr>
          <p:grpSpPr>
            <a:xfrm>
              <a:off x="3722524" y="3852333"/>
              <a:ext cx="1997810" cy="355600"/>
              <a:chOff x="3665374" y="3009900"/>
              <a:chExt cx="1997810" cy="2667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C3CE3BE-145D-474B-836E-A03A9D2A05B3}"/>
                  </a:ext>
                </a:extLst>
              </p:cNvPr>
              <p:cNvCxnSpPr/>
              <p:nvPr/>
            </p:nvCxnSpPr>
            <p:spPr>
              <a:xfrm>
                <a:off x="4873829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E581CB3-434C-4E92-A138-67299B9AD1BF}"/>
                  </a:ext>
                </a:extLst>
              </p:cNvPr>
              <p:cNvCxnSpPr/>
              <p:nvPr/>
            </p:nvCxnSpPr>
            <p:spPr>
              <a:xfrm>
                <a:off x="3665374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2A92945-D277-4AD3-A696-FE4845C231DA}"/>
                  </a:ext>
                </a:extLst>
              </p:cNvPr>
              <p:cNvCxnSpPr/>
              <p:nvPr/>
            </p:nvCxnSpPr>
            <p:spPr>
              <a:xfrm>
                <a:off x="5334000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41A5E36-F59B-4675-BA30-61DFBC2C8868}"/>
                  </a:ext>
                </a:extLst>
              </p:cNvPr>
              <p:cNvCxnSpPr/>
              <p:nvPr/>
            </p:nvCxnSpPr>
            <p:spPr>
              <a:xfrm>
                <a:off x="4125545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D6382F0-E064-47A3-A0C9-D34AD8B9D1C8}"/>
                </a:ext>
              </a:extLst>
            </p:cNvPr>
            <p:cNvGrpSpPr/>
            <p:nvPr/>
          </p:nvGrpSpPr>
          <p:grpSpPr>
            <a:xfrm>
              <a:off x="4043668" y="2205924"/>
              <a:ext cx="1347482" cy="812800"/>
              <a:chOff x="3967468" y="2689493"/>
              <a:chExt cx="1347482" cy="60960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F6910A40-BB09-4DCD-9099-15EEBE38EF1A}"/>
                  </a:ext>
                </a:extLst>
              </p:cNvPr>
              <p:cNvGrpSpPr/>
              <p:nvPr/>
            </p:nvGrpSpPr>
            <p:grpSpPr>
              <a:xfrm>
                <a:off x="4416629" y="2689493"/>
                <a:ext cx="898321" cy="304800"/>
                <a:chOff x="4416629" y="2689493"/>
                <a:chExt cx="898321" cy="304800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934F742A-88F2-4F9A-8041-9013A45C3B41}"/>
                    </a:ext>
                  </a:extLst>
                </p:cNvPr>
                <p:cNvCxnSpPr/>
                <p:nvPr/>
              </p:nvCxnSpPr>
              <p:spPr>
                <a:xfrm flipV="1">
                  <a:off x="4416629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C888A19C-D98A-4AB1-A360-0D8F842B8DEC}"/>
                    </a:ext>
                  </a:extLst>
                </p:cNvPr>
                <p:cNvCxnSpPr/>
                <p:nvPr/>
              </p:nvCxnSpPr>
              <p:spPr>
                <a:xfrm flipV="1">
                  <a:off x="5314950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27AD6FC9-CA92-4665-846A-8DD7C8AD1F04}"/>
                  </a:ext>
                </a:extLst>
              </p:cNvPr>
              <p:cNvGrpSpPr/>
              <p:nvPr/>
            </p:nvGrpSpPr>
            <p:grpSpPr>
              <a:xfrm>
                <a:off x="3967468" y="2994293"/>
                <a:ext cx="898321" cy="304800"/>
                <a:chOff x="4416629" y="2689493"/>
                <a:chExt cx="898321" cy="304800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6E7D2B2E-3E18-4E72-A338-496BD1CAE807}"/>
                    </a:ext>
                  </a:extLst>
                </p:cNvPr>
                <p:cNvCxnSpPr/>
                <p:nvPr/>
              </p:nvCxnSpPr>
              <p:spPr>
                <a:xfrm flipV="1">
                  <a:off x="4416629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7831A1F8-D151-49DA-86F8-2932EDA99913}"/>
                    </a:ext>
                  </a:extLst>
                </p:cNvPr>
                <p:cNvCxnSpPr/>
                <p:nvPr/>
              </p:nvCxnSpPr>
              <p:spPr>
                <a:xfrm flipV="1">
                  <a:off x="5314950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B9A54BB-8DC0-4F6F-983F-0AB3BE4D4775}"/>
                </a:ext>
              </a:extLst>
            </p:cNvPr>
            <p:cNvGrpSpPr/>
            <p:nvPr/>
          </p:nvGrpSpPr>
          <p:grpSpPr>
            <a:xfrm>
              <a:off x="4062718" y="3801533"/>
              <a:ext cx="1347482" cy="812800"/>
              <a:chOff x="3967468" y="2689493"/>
              <a:chExt cx="1347482" cy="60960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EAE21FF-D880-45C1-A077-DEA69D9ABAEF}"/>
                  </a:ext>
                </a:extLst>
              </p:cNvPr>
              <p:cNvGrpSpPr/>
              <p:nvPr/>
            </p:nvGrpSpPr>
            <p:grpSpPr>
              <a:xfrm>
                <a:off x="4416629" y="2689493"/>
                <a:ext cx="898321" cy="304800"/>
                <a:chOff x="4416629" y="2689493"/>
                <a:chExt cx="898321" cy="304800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A971BC7C-DC6B-4AB0-B49C-B81AB1DE67CE}"/>
                    </a:ext>
                  </a:extLst>
                </p:cNvPr>
                <p:cNvCxnSpPr/>
                <p:nvPr/>
              </p:nvCxnSpPr>
              <p:spPr>
                <a:xfrm flipV="1">
                  <a:off x="4416629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D3CB237E-04EA-4938-9E57-95D764EA44F3}"/>
                    </a:ext>
                  </a:extLst>
                </p:cNvPr>
                <p:cNvCxnSpPr/>
                <p:nvPr/>
              </p:nvCxnSpPr>
              <p:spPr>
                <a:xfrm flipV="1">
                  <a:off x="5314950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5310C7F-214F-40DF-B403-AA4D7DEDF673}"/>
                  </a:ext>
                </a:extLst>
              </p:cNvPr>
              <p:cNvGrpSpPr/>
              <p:nvPr/>
            </p:nvGrpSpPr>
            <p:grpSpPr>
              <a:xfrm>
                <a:off x="3967468" y="2994293"/>
                <a:ext cx="898321" cy="304800"/>
                <a:chOff x="4416629" y="2689493"/>
                <a:chExt cx="898321" cy="304800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62B72395-395C-4519-881C-94C059A9E01B}"/>
                    </a:ext>
                  </a:extLst>
                </p:cNvPr>
                <p:cNvCxnSpPr/>
                <p:nvPr/>
              </p:nvCxnSpPr>
              <p:spPr>
                <a:xfrm flipV="1">
                  <a:off x="4416629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D96A2C86-D10F-4FB3-9596-CF69436356AC}"/>
                    </a:ext>
                  </a:extLst>
                </p:cNvPr>
                <p:cNvCxnSpPr/>
                <p:nvPr/>
              </p:nvCxnSpPr>
              <p:spPr>
                <a:xfrm flipV="1">
                  <a:off x="5314950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39D3FA5-F37C-44A8-914F-79B1DFF7F1D7}"/>
                </a:ext>
              </a:extLst>
            </p:cNvPr>
            <p:cNvCxnSpPr/>
            <p:nvPr/>
          </p:nvCxnSpPr>
          <p:spPr>
            <a:xfrm flipV="1">
              <a:off x="5867400" y="26331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E785E4-83BF-454A-9C52-4067C6F65A5F}"/>
                </a:ext>
              </a:extLst>
            </p:cNvPr>
            <p:cNvSpPr/>
            <p:nvPr/>
          </p:nvSpPr>
          <p:spPr>
            <a:xfrm>
              <a:off x="5410200" y="2633133"/>
              <a:ext cx="914400" cy="1219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370C699-4217-4D05-B36E-1995033C59AA}"/>
                </a:ext>
              </a:extLst>
            </p:cNvPr>
            <p:cNvCxnSpPr/>
            <p:nvPr/>
          </p:nvCxnSpPr>
          <p:spPr>
            <a:xfrm flipV="1">
              <a:off x="5864429" y="38523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C293F40-34FE-4D61-BB88-CC368069BA87}"/>
                </a:ext>
              </a:extLst>
            </p:cNvPr>
            <p:cNvCxnSpPr/>
            <p:nvPr/>
          </p:nvCxnSpPr>
          <p:spPr>
            <a:xfrm flipV="1">
              <a:off x="4950029" y="38523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4BFE7D-E7E8-4B9E-9971-36550D3586C7}"/>
                </a:ext>
              </a:extLst>
            </p:cNvPr>
            <p:cNvGrpSpPr/>
            <p:nvPr/>
          </p:nvGrpSpPr>
          <p:grpSpPr>
            <a:xfrm>
              <a:off x="5638825" y="2205944"/>
              <a:ext cx="1017955" cy="2408409"/>
              <a:chOff x="1504950" y="4156343"/>
              <a:chExt cx="1017955" cy="1806307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2F34E14-EA1D-433C-B033-F7BFF3AAEF39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504950" y="47434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7641882-4E28-4EF6-B1EB-65996A73745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193721" y="43434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28B3DDC-AB03-40DE-8621-FFB12060B6B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504950" y="56578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31EEA49-EE84-475B-A1F1-3F2E1203AE5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193721" y="52578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F0F2B21-D615-4303-A8C1-0CD6A760884E}"/>
                  </a:ext>
                </a:extLst>
              </p:cNvPr>
              <p:cNvCxnSpPr/>
              <p:nvPr/>
            </p:nvCxnSpPr>
            <p:spPr>
              <a:xfrm>
                <a:off x="1733550" y="474345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5271649-387E-4BCE-BA6C-20101278FEAF}"/>
                  </a:ext>
                </a:extLst>
              </p:cNvPr>
              <p:cNvCxnSpPr/>
              <p:nvPr/>
            </p:nvCxnSpPr>
            <p:spPr>
              <a:xfrm>
                <a:off x="2193721" y="447675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9F7FB70-D6F8-4F0F-8D0F-60892B4E3190}"/>
                  </a:ext>
                </a:extLst>
              </p:cNvPr>
              <p:cNvCxnSpPr/>
              <p:nvPr/>
            </p:nvCxnSpPr>
            <p:spPr>
              <a:xfrm>
                <a:off x="1714500" y="565785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9490356-A34C-4959-B0AC-1B0AF0D89D79}"/>
                  </a:ext>
                </a:extLst>
              </p:cNvPr>
              <p:cNvCxnSpPr/>
              <p:nvPr/>
            </p:nvCxnSpPr>
            <p:spPr>
              <a:xfrm>
                <a:off x="2174671" y="539115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AB79C7D-9396-4DBB-88A1-2718C6C6229E}"/>
                  </a:ext>
                </a:extLst>
              </p:cNvPr>
              <p:cNvCxnSpPr/>
              <p:nvPr/>
            </p:nvCxnSpPr>
            <p:spPr>
              <a:xfrm flipV="1">
                <a:off x="2174671" y="415634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CD101B5-B259-4FCD-834B-5A1993051A34}"/>
                  </a:ext>
                </a:extLst>
              </p:cNvPr>
              <p:cNvCxnSpPr/>
              <p:nvPr/>
            </p:nvCxnSpPr>
            <p:spPr>
              <a:xfrm flipV="1">
                <a:off x="1725510" y="446114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DD1CF82-63C6-4288-A92E-81520A9208FD}"/>
                  </a:ext>
                </a:extLst>
              </p:cNvPr>
              <p:cNvCxnSpPr/>
              <p:nvPr/>
            </p:nvCxnSpPr>
            <p:spPr>
              <a:xfrm flipV="1">
                <a:off x="2193721" y="5353050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2730E20-5260-4143-810A-BA4E5A811D8D}"/>
                  </a:ext>
                </a:extLst>
              </p:cNvPr>
              <p:cNvCxnSpPr/>
              <p:nvPr/>
            </p:nvCxnSpPr>
            <p:spPr>
              <a:xfrm flipV="1">
                <a:off x="1744560" y="5657850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535C70A7-2AFD-4B86-BAEE-B5BDC4914096}"/>
                </a:ext>
              </a:extLst>
            </p:cNvPr>
            <p:cNvSpPr/>
            <p:nvPr/>
          </p:nvSpPr>
          <p:spPr>
            <a:xfrm>
              <a:off x="5178442" y="3056469"/>
              <a:ext cx="860425" cy="973667"/>
            </a:xfrm>
            <a:custGeom>
              <a:avLst/>
              <a:gdLst>
                <a:gd name="connsiteX0" fmla="*/ 225425 w 860425"/>
                <a:gd name="connsiteY0" fmla="*/ 0 h 730250"/>
                <a:gd name="connsiteX1" fmla="*/ 0 w 860425"/>
                <a:gd name="connsiteY1" fmla="*/ 730250 h 730250"/>
                <a:gd name="connsiteX2" fmla="*/ 860425 w 860425"/>
                <a:gd name="connsiteY2" fmla="*/ 596900 h 730250"/>
                <a:gd name="connsiteX3" fmla="*/ 225425 w 860425"/>
                <a:gd name="connsiteY3" fmla="*/ 0 h 73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425" h="730250">
                  <a:moveTo>
                    <a:pt x="225425" y="0"/>
                  </a:moveTo>
                  <a:lnTo>
                    <a:pt x="0" y="730250"/>
                  </a:lnTo>
                  <a:lnTo>
                    <a:pt x="860425" y="596900"/>
                  </a:lnTo>
                  <a:lnTo>
                    <a:pt x="225425" y="0"/>
                  </a:lnTo>
                  <a:close/>
                </a:path>
              </a:pathLst>
            </a:custGeom>
            <a:solidFill>
              <a:srgbClr val="1EE706"/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26A369AF-5200-426C-B07B-FCF90085DD41}"/>
                </a:ext>
              </a:extLst>
            </p:cNvPr>
            <p:cNvSpPr/>
            <p:nvPr/>
          </p:nvSpPr>
          <p:spPr>
            <a:xfrm>
              <a:off x="4492653" y="2895601"/>
              <a:ext cx="911225" cy="1126067"/>
            </a:xfrm>
            <a:custGeom>
              <a:avLst/>
              <a:gdLst>
                <a:gd name="connsiteX0" fmla="*/ 911225 w 911225"/>
                <a:gd name="connsiteY0" fmla="*/ 117475 h 844550"/>
                <a:gd name="connsiteX1" fmla="*/ 0 w 911225"/>
                <a:gd name="connsiteY1" fmla="*/ 0 h 844550"/>
                <a:gd name="connsiteX2" fmla="*/ 679450 w 911225"/>
                <a:gd name="connsiteY2" fmla="*/ 844550 h 844550"/>
                <a:gd name="connsiteX3" fmla="*/ 911225 w 911225"/>
                <a:gd name="connsiteY3" fmla="*/ 117475 h 84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225" h="844550">
                  <a:moveTo>
                    <a:pt x="911225" y="117475"/>
                  </a:moveTo>
                  <a:lnTo>
                    <a:pt x="0" y="0"/>
                  </a:lnTo>
                  <a:lnTo>
                    <a:pt x="679450" y="844550"/>
                  </a:lnTo>
                  <a:lnTo>
                    <a:pt x="911225" y="117475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BFB9CF7A-9004-47C3-805D-1766A926A121}"/>
                </a:ext>
              </a:extLst>
            </p:cNvPr>
            <p:cNvSpPr/>
            <p:nvPr/>
          </p:nvSpPr>
          <p:spPr>
            <a:xfrm>
              <a:off x="4162446" y="2891380"/>
              <a:ext cx="1012825" cy="1214967"/>
            </a:xfrm>
            <a:custGeom>
              <a:avLst/>
              <a:gdLst>
                <a:gd name="connsiteX0" fmla="*/ 323850 w 1012825"/>
                <a:gd name="connsiteY0" fmla="*/ 0 h 911225"/>
                <a:gd name="connsiteX1" fmla="*/ 0 w 1012825"/>
                <a:gd name="connsiteY1" fmla="*/ 911225 h 911225"/>
                <a:gd name="connsiteX2" fmla="*/ 1012825 w 1012825"/>
                <a:gd name="connsiteY2" fmla="*/ 854075 h 911225"/>
                <a:gd name="connsiteX3" fmla="*/ 323850 w 1012825"/>
                <a:gd name="connsiteY3" fmla="*/ 0 h 91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825" h="911225">
                  <a:moveTo>
                    <a:pt x="323850" y="0"/>
                  </a:moveTo>
                  <a:lnTo>
                    <a:pt x="0" y="911225"/>
                  </a:lnTo>
                  <a:lnTo>
                    <a:pt x="1012825" y="854075"/>
                  </a:lnTo>
                  <a:lnTo>
                    <a:pt x="3238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D74614-3014-495E-8286-14790FB7FC70}"/>
                </a:ext>
              </a:extLst>
            </p:cNvPr>
            <p:cNvSpPr/>
            <p:nvPr/>
          </p:nvSpPr>
          <p:spPr>
            <a:xfrm>
              <a:off x="4953000" y="2988733"/>
              <a:ext cx="914400" cy="1219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DF263F-11D9-4AA5-816F-5AE0423F9C99}"/>
                </a:ext>
              </a:extLst>
            </p:cNvPr>
            <p:cNvSpPr/>
            <p:nvPr/>
          </p:nvSpPr>
          <p:spPr>
            <a:xfrm>
              <a:off x="4038600" y="2988733"/>
              <a:ext cx="914400" cy="1219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AE879722-D660-4B32-9CE3-A973BEF6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" y="2322755"/>
            <a:ext cx="9144000" cy="339224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86402DE-1B27-4B5C-B928-367D2BF11222}"/>
              </a:ext>
            </a:extLst>
          </p:cNvPr>
          <p:cNvSpPr txBox="1"/>
          <p:nvPr/>
        </p:nvSpPr>
        <p:spPr>
          <a:xfrm>
            <a:off x="-14747" y="4699337"/>
            <a:ext cx="1233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"Finely-Threaded History-Based Topology Computation,“ Miller, Moreland, and Ma</a:t>
            </a:r>
          </a:p>
        </p:txBody>
      </p:sp>
    </p:spTree>
    <p:extLst>
      <p:ext uri="{BB962C8B-B14F-4D97-AF65-F5344CB8AC3E}">
        <p14:creationId xmlns:p14="http://schemas.microsoft.com/office/powerpoint/2010/main" val="27117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2C101-230D-4EF6-98F7-39154421D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122"/>
            <a:ext cx="9144000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3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92ED9-C486-48C0-BE95-7451707AC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122"/>
            <a:ext cx="9144000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5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2EC934-ED59-4224-914A-D1304C6A9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122"/>
            <a:ext cx="9144000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8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67" dirty="0"/>
              <a:t>This material is based upon work supported by the U.S. Department of Energy, Office of Science, Office of Advanced Scientific Computing Research, under Award Numbers 10-014707, 12-015215, and 14-017566.</a:t>
            </a:r>
          </a:p>
          <a:p>
            <a:r>
              <a:rPr lang="en-US" sz="1667" dirty="0"/>
              <a:t>This research was supported by the </a:t>
            </a:r>
            <a:r>
              <a:rPr lang="en-US" sz="1667" dirty="0" err="1"/>
              <a:t>Exascale</a:t>
            </a:r>
            <a:r>
              <a:rPr lang="en-US" sz="1667" dirty="0"/>
              <a:t> Computing Project (17-SC-20-SC), a collaborative effort of two U.S. Department of Energy organizations (Office of Science and the National Nuclear Security Administration) responsible for the planning and preparation of a capable </a:t>
            </a:r>
            <a:r>
              <a:rPr lang="en-US" sz="1667" dirty="0" err="1"/>
              <a:t>exascale</a:t>
            </a:r>
            <a:r>
              <a:rPr lang="en-US" sz="1667" dirty="0"/>
              <a:t> ecosystem, including software, applications, hardware, advanced system engineering, and early testbed platforms, in support of the nation’s </a:t>
            </a:r>
            <a:r>
              <a:rPr lang="en-US" sz="1667" dirty="0" err="1"/>
              <a:t>exascale</a:t>
            </a:r>
            <a:r>
              <a:rPr lang="en-US" sz="1667" dirty="0"/>
              <a:t> computing imperative.</a:t>
            </a:r>
          </a:p>
          <a:p>
            <a:r>
              <a:rPr lang="en-US" sz="1667" dirty="0"/>
              <a:t>Sandia National Laboratories is a </a:t>
            </a:r>
            <a:r>
              <a:rPr lang="en-US" sz="1667" dirty="0" err="1"/>
              <a:t>multimission</a:t>
            </a:r>
            <a:r>
              <a:rPr lang="en-US" sz="1667" dirty="0"/>
              <a:t> laboratory managed and operated by National Technology and Engineering Solutions of Sandia, LLC., a wholly owned subsidiary of Honeywell International, Inc., for the U.S. Department of Energy’s National Nuclear Security Administration under contract DE-NA-0003525.</a:t>
            </a:r>
          </a:p>
          <a:p>
            <a:r>
              <a:rPr lang="en-US" sz="1667" b="1" dirty="0"/>
              <a:t>Thanks to many, many partners in labs, universities, and industry.</a:t>
            </a:r>
          </a:p>
          <a:p>
            <a:endParaRPr lang="en-US" sz="1667" dirty="0"/>
          </a:p>
        </p:txBody>
      </p:sp>
      <p:pic>
        <p:nvPicPr>
          <p:cNvPr id="12" name="Picture 11" descr="XVis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9" y="4703951"/>
            <a:ext cx="1326445" cy="762000"/>
          </a:xfrm>
          <a:prstGeom prst="rect">
            <a:avLst/>
          </a:prstGeom>
        </p:spPr>
      </p:pic>
      <p:pic>
        <p:nvPicPr>
          <p:cNvPr id="13" name="Picture 12" descr="AS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1" y="4645402"/>
            <a:ext cx="837484" cy="879098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842000" y="4703950"/>
            <a:ext cx="1365062" cy="762000"/>
            <a:chOff x="2947490" y="3352800"/>
            <a:chExt cx="4087155" cy="2276172"/>
          </a:xfrm>
        </p:grpSpPr>
        <p:sp>
          <p:nvSpPr>
            <p:cNvPr id="3" name="Rectangle 2"/>
            <p:cNvSpPr/>
            <p:nvPr/>
          </p:nvSpPr>
          <p:spPr>
            <a:xfrm>
              <a:off x="2947490" y="3352800"/>
              <a:ext cx="4087155" cy="22761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167" y="3512478"/>
              <a:ext cx="3733800" cy="1956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10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6483E9-CD7D-4109-8368-2460E1228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122"/>
            <a:ext cx="9144000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8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81B1C-298D-4C36-B292-9F3F10D04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parallelism in VTK-m</a:t>
            </a:r>
          </a:p>
        </p:txBody>
      </p:sp>
      <p:pic>
        <p:nvPicPr>
          <p:cNvPr id="5" name="Picture 5" descr="A picture containing container&#10;&#10;Description generated with high confidence">
            <a:extLst>
              <a:ext uri="{FF2B5EF4-FFF2-40B4-BE49-F238E27FC236}">
                <a16:creationId xmlns:a16="http://schemas.microsoft.com/office/drawing/2014/main" id="{D7ABD36B-F90D-4493-8EB7-5D8B25C4B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7755" y="984480"/>
            <a:ext cx="1417915" cy="141839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0EA4814-8D58-4335-834C-E65807F42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163" y="800100"/>
            <a:ext cx="1539111" cy="1562929"/>
          </a:xfrm>
          <a:prstGeom prst="rect">
            <a:avLst/>
          </a:prstGeom>
        </p:spPr>
      </p:pic>
      <p:pic>
        <p:nvPicPr>
          <p:cNvPr id="9" name="Picture 9" descr="A picture containing orange&#10;&#10;Description generated with high confidence">
            <a:extLst>
              <a:ext uri="{FF2B5EF4-FFF2-40B4-BE49-F238E27FC236}">
                <a16:creationId xmlns:a16="http://schemas.microsoft.com/office/drawing/2014/main" id="{0D023EE6-A1B6-4B7D-B359-4552C5089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817" y="1009754"/>
            <a:ext cx="1314005" cy="1322215"/>
          </a:xfrm>
          <a:prstGeom prst="rect">
            <a:avLst/>
          </a:prstGeom>
        </p:spPr>
      </p:pic>
      <p:pic>
        <p:nvPicPr>
          <p:cNvPr id="13" name="Picture 13" descr="A picture containing container&#10;&#10;Description generated with high confidence">
            <a:extLst>
              <a:ext uri="{FF2B5EF4-FFF2-40B4-BE49-F238E27FC236}">
                <a16:creationId xmlns:a16="http://schemas.microsoft.com/office/drawing/2014/main" id="{E8BD4C36-CDD4-4F98-8375-1CC24EB46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091" y="3014046"/>
            <a:ext cx="1376103" cy="1368805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3F84598-2E11-4430-809B-FEE49E93F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002" y="2768112"/>
            <a:ext cx="1407151" cy="1392100"/>
          </a:xfrm>
          <a:prstGeom prst="rect">
            <a:avLst/>
          </a:prstGeom>
        </p:spPr>
      </p:pic>
      <p:pic>
        <p:nvPicPr>
          <p:cNvPr id="15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73B29D61-D87F-4914-A24E-4E7429B6B3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6443" y="2927111"/>
            <a:ext cx="1534323" cy="1521420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879EE7F9-9469-4591-B3C7-06603DA007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3118" y="2686762"/>
            <a:ext cx="1527649" cy="1528095"/>
          </a:xfrm>
          <a:prstGeom prst="rect">
            <a:avLst/>
          </a:prstGeom>
        </p:spPr>
      </p:pic>
      <p:pic>
        <p:nvPicPr>
          <p:cNvPr id="19" name="Picture 19" descr="A picture containing cake, indoor, table, top&#10;&#10;Description generated with very high confidence">
            <a:extLst>
              <a:ext uri="{FF2B5EF4-FFF2-40B4-BE49-F238E27FC236}">
                <a16:creationId xmlns:a16="http://schemas.microsoft.com/office/drawing/2014/main" id="{3F9916EF-A562-4C0C-AC4F-F22F482AC4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8942" y="3040611"/>
            <a:ext cx="1374137" cy="1374538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2505E929-EB17-419A-88B3-421EBFAFB9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2317" y="2766878"/>
            <a:ext cx="1374137" cy="1374538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BAD4A10-5989-42F7-84CA-4C75355DD1D9}"/>
              </a:ext>
            </a:extLst>
          </p:cNvPr>
          <p:cNvCxnSpPr/>
          <p:nvPr/>
        </p:nvCxnSpPr>
        <p:spPr>
          <a:xfrm flipV="1">
            <a:off x="345067" y="2552700"/>
            <a:ext cx="8409809" cy="2697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9521D09-0A5A-4A16-BA9D-2A869447CE50}"/>
              </a:ext>
            </a:extLst>
          </p:cNvPr>
          <p:cNvSpPr txBox="1"/>
          <p:nvPr/>
        </p:nvSpPr>
        <p:spPr>
          <a:xfrm>
            <a:off x="6959492" y="1714500"/>
            <a:ext cx="1521776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on-node parallelism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2194C2-6A92-488B-9006-AB3ADCF36826}"/>
              </a:ext>
            </a:extLst>
          </p:cNvPr>
          <p:cNvSpPr txBox="1"/>
          <p:nvPr/>
        </p:nvSpPr>
        <p:spPr>
          <a:xfrm>
            <a:off x="7014920" y="2688054"/>
            <a:ext cx="1521776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hybrid parallelism</a:t>
            </a:r>
          </a:p>
          <a:p>
            <a:pPr algn="ctr"/>
            <a:r>
              <a:rPr lang="en-US" dirty="0">
                <a:cs typeface="Calibri"/>
              </a:rPr>
              <a:t>(on-node + MPI/DIY)</a:t>
            </a:r>
          </a:p>
        </p:txBody>
      </p:sp>
      <p:pic>
        <p:nvPicPr>
          <p:cNvPr id="26" name="Picture 26" descr="A display in a store&#10;&#10;Description generated with high confidence">
            <a:extLst>
              <a:ext uri="{FF2B5EF4-FFF2-40B4-BE49-F238E27FC236}">
                <a16:creationId xmlns:a16="http://schemas.microsoft.com/office/drawing/2014/main" id="{B88CCC7C-3329-4EBD-AAE1-0FC46FC99D9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328" r="59854" b="-449"/>
          <a:stretch/>
        </p:blipFill>
        <p:spPr>
          <a:xfrm>
            <a:off x="604161" y="2879133"/>
            <a:ext cx="680598" cy="1497210"/>
          </a:xfrm>
          <a:prstGeom prst="rect">
            <a:avLst/>
          </a:prstGeom>
        </p:spPr>
      </p:pic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6352DA9E-484F-4901-BA5F-9BBC705BEE34}"/>
              </a:ext>
            </a:extLst>
          </p:cNvPr>
          <p:cNvCxnSpPr/>
          <p:nvPr/>
        </p:nvCxnSpPr>
        <p:spPr>
          <a:xfrm flipV="1">
            <a:off x="1172784" y="3267073"/>
            <a:ext cx="694143" cy="14714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D1F3F6FE-E2E8-4AB2-AC28-61326FAB7AD5}"/>
              </a:ext>
            </a:extLst>
          </p:cNvPr>
          <p:cNvCxnSpPr/>
          <p:nvPr/>
        </p:nvCxnSpPr>
        <p:spPr>
          <a:xfrm>
            <a:off x="1172827" y="3561102"/>
            <a:ext cx="694143" cy="28681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6" descr="A display in a store&#10;&#10;Description generated with high confidence">
            <a:extLst>
              <a:ext uri="{FF2B5EF4-FFF2-40B4-BE49-F238E27FC236}">
                <a16:creationId xmlns:a16="http://schemas.microsoft.com/office/drawing/2014/main" id="{EAC2F132-C51A-400B-B383-5ED05B0A7EB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328" r="59854" b="-449"/>
          <a:stretch/>
        </p:blipFill>
        <p:spPr>
          <a:xfrm>
            <a:off x="604337" y="944390"/>
            <a:ext cx="680598" cy="1497210"/>
          </a:xfrm>
          <a:prstGeom prst="rect">
            <a:avLst/>
          </a:prstGeom>
        </p:spPr>
      </p:pic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F91A2C51-1D46-4DEF-981A-DE5627C7D34E}"/>
              </a:ext>
            </a:extLst>
          </p:cNvPr>
          <p:cNvCxnSpPr/>
          <p:nvPr/>
        </p:nvCxnSpPr>
        <p:spPr>
          <a:xfrm>
            <a:off x="1192892" y="1512904"/>
            <a:ext cx="674117" cy="18667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54D80B6-AF47-4863-8ADD-A2D5218B36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8865" y="4944272"/>
            <a:ext cx="613251" cy="613429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12006353-44DA-431F-977A-E4F7813A40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2402" y="4947033"/>
            <a:ext cx="1370488" cy="6079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B1D6D4-F3A8-4EFE-8673-B2795900B7E5}"/>
              </a:ext>
            </a:extLst>
          </p:cNvPr>
          <p:cNvSpPr txBox="1"/>
          <p:nvPr/>
        </p:nvSpPr>
        <p:spPr>
          <a:xfrm>
            <a:off x="399078" y="4459181"/>
            <a:ext cx="3042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Multiblock data structure</a:t>
            </a:r>
          </a:p>
          <a:p>
            <a:r>
              <a:rPr lang="en-US" dirty="0"/>
              <a:t>Blocks local and/or distributed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1C0DCE-D696-48EB-BF75-D3BFE256538C}"/>
              </a:ext>
            </a:extLst>
          </p:cNvPr>
          <p:cNvSpPr txBox="1"/>
          <p:nvPr/>
        </p:nvSpPr>
        <p:spPr>
          <a:xfrm>
            <a:off x="3705740" y="4459180"/>
            <a:ext cx="3154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Filters can use DIY or direct MPI</a:t>
            </a:r>
          </a:p>
        </p:txBody>
      </p:sp>
    </p:spTree>
    <p:extLst>
      <p:ext uri="{BB962C8B-B14F-4D97-AF65-F5344CB8AC3E}">
        <p14:creationId xmlns:p14="http://schemas.microsoft.com/office/powerpoint/2010/main" val="22968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4DAEB-B521-49F2-9A80-70450435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Improvements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75DA05-D15C-4CF2-A991-C3872BEDDE40}"/>
              </a:ext>
            </a:extLst>
          </p:cNvPr>
          <p:cNvGrpSpPr/>
          <p:nvPr/>
        </p:nvGrpSpPr>
        <p:grpSpPr>
          <a:xfrm>
            <a:off x="1963369" y="767410"/>
            <a:ext cx="5217262" cy="2509907"/>
            <a:chOff x="2133600" y="767410"/>
            <a:chExt cx="5217262" cy="25099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1A4C55A-7194-4F43-B6D1-A0DD4FDB6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3600" y="767410"/>
              <a:ext cx="2526640" cy="250990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1CFCF8-1C27-4F54-AA1A-94E0E0C5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6988" y="783443"/>
              <a:ext cx="2493874" cy="249387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A5EB46A-157D-4880-B72B-074CE7ABDFE9}"/>
              </a:ext>
            </a:extLst>
          </p:cNvPr>
          <p:cNvSpPr txBox="1"/>
          <p:nvPr/>
        </p:nvSpPr>
        <p:spPr>
          <a:xfrm>
            <a:off x="533399" y="907434"/>
            <a:ext cx="1446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Volume rendering of unstructured grid with different cell types.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11493-F173-438A-8721-830DD3975991}"/>
              </a:ext>
            </a:extLst>
          </p:cNvPr>
          <p:cNvSpPr txBox="1"/>
          <p:nvPr/>
        </p:nvSpPr>
        <p:spPr>
          <a:xfrm>
            <a:off x="7180631" y="907434"/>
            <a:ext cx="1429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Simulated radiography.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41D81-757E-4399-A163-534DAE4D7F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797"/>
          <a:stretch/>
        </p:blipFill>
        <p:spPr>
          <a:xfrm>
            <a:off x="2871071" y="3555265"/>
            <a:ext cx="6272929" cy="21597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12C8C0-7823-421C-AF3F-57D54D3A2B7C}"/>
              </a:ext>
            </a:extLst>
          </p:cNvPr>
          <p:cNvSpPr txBox="1"/>
          <p:nvPr/>
        </p:nvSpPr>
        <p:spPr>
          <a:xfrm>
            <a:off x="0" y="3537968"/>
            <a:ext cx="1842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Annotations fully supported without OpenGL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FA8A5D-EA96-4713-ACA9-49625F9DF260}"/>
              </a:ext>
            </a:extLst>
          </p:cNvPr>
          <p:cNvSpPr txBox="1"/>
          <p:nvPr/>
        </p:nvSpPr>
        <p:spPr>
          <a:xfrm>
            <a:off x="2084952" y="3799701"/>
            <a:ext cx="821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</a:rPr>
              <a:t>Color Bars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DF719-FC71-4DD9-ACAA-C5842D29C0E6}"/>
              </a:ext>
            </a:extLst>
          </p:cNvPr>
          <p:cNvSpPr txBox="1"/>
          <p:nvPr/>
        </p:nvSpPr>
        <p:spPr>
          <a:xfrm>
            <a:off x="2363839" y="3555265"/>
            <a:ext cx="52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</a:rPr>
              <a:t>Fonts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43A1A1-22F1-4D78-A2FD-233066EC4B4F}"/>
              </a:ext>
            </a:extLst>
          </p:cNvPr>
          <p:cNvSpPr txBox="1"/>
          <p:nvPr/>
        </p:nvSpPr>
        <p:spPr>
          <a:xfrm>
            <a:off x="2087716" y="4457700"/>
            <a:ext cx="801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</a:rPr>
              <a:t>Bounding Boxes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047CB3-D05F-49BE-9ABF-2CE62090CAC5}"/>
              </a:ext>
            </a:extLst>
          </p:cNvPr>
          <p:cNvCxnSpPr>
            <a:stCxn id="11" idx="3"/>
          </p:cNvCxnSpPr>
          <p:nvPr/>
        </p:nvCxnSpPr>
        <p:spPr>
          <a:xfrm flipV="1">
            <a:off x="2889624" y="3693764"/>
            <a:ext cx="337065" cy="1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AAC272-2EAC-43E9-9136-512F7F168B61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2906587" y="3878567"/>
            <a:ext cx="370013" cy="59634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E6679A-A027-4158-9716-F4DEFA8B72B1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2889624" y="4688533"/>
            <a:ext cx="386976" cy="0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58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All Our Partners!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8"/>
          <a:stretch/>
        </p:blipFill>
        <p:spPr>
          <a:xfrm>
            <a:off x="0" y="785075"/>
            <a:ext cx="9144000" cy="1828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41908"/>
          <a:stretch/>
        </p:blipFill>
        <p:spPr>
          <a:xfrm>
            <a:off x="0" y="2964544"/>
            <a:ext cx="9144000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295900"/>
            <a:ext cx="33441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Code Sprint, April 2017, University of Oregon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552700"/>
            <a:ext cx="26650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Code Sprint, September 2015, LLNL</a:t>
            </a:r>
          </a:p>
        </p:txBody>
      </p:sp>
    </p:spTree>
    <p:extLst>
      <p:ext uri="{BB962C8B-B14F-4D97-AF65-F5344CB8AC3E}">
        <p14:creationId xmlns:p14="http://schemas.microsoft.com/office/powerpoint/2010/main" val="2455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VTK-m?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9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9894" y="1148752"/>
            <a:ext cx="6229269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dirty="0"/>
              <a:t>My new computer's got the clocks, it rocks</a:t>
            </a:r>
          </a:p>
          <a:p>
            <a:pPr algn="ctr"/>
            <a:r>
              <a:rPr lang="en-US" sz="2667" dirty="0"/>
              <a:t>But it was obsolete before I opened the box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3618" y="1968501"/>
            <a:ext cx="48995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/>
              <a:t>− “Weird” Al </a:t>
            </a:r>
            <a:r>
              <a:rPr lang="en-US" sz="1500" dirty="0" err="1"/>
              <a:t>Yankovic</a:t>
            </a:r>
            <a:r>
              <a:rPr lang="en-US" sz="1500" dirty="0"/>
              <a:t>, </a:t>
            </a:r>
            <a:r>
              <a:rPr lang="en-US" sz="1500" i="1" dirty="0"/>
              <a:t>It’s All About the Pentiums</a:t>
            </a:r>
            <a:r>
              <a:rPr lang="en-US" sz="1500" dirty="0"/>
              <a:t>, circa 1999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5976" y="2963333"/>
            <a:ext cx="309206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dirty="0"/>
              <a:t>Moore’s Law is dead.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18769" y="3365501"/>
            <a:ext cx="2374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/>
              <a:t>− Gordon Moore, circa 2005</a:t>
            </a:r>
          </a:p>
        </p:txBody>
      </p:sp>
    </p:spTree>
    <p:extLst>
      <p:ext uri="{BB962C8B-B14F-4D97-AF65-F5344CB8AC3E}">
        <p14:creationId xmlns:p14="http://schemas.microsoft.com/office/powerpoint/2010/main" val="370215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1" y="2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4" y="3428656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8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40" y="1714329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5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2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Distributed</a:t>
            </a:r>
          </a:p>
          <a:p>
            <a:r>
              <a:rPr lang="en-US" sz="2400" dirty="0"/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6795241" y="2175879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araView_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79" y="2769300"/>
            <a:ext cx="1752600" cy="4095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4FD744-3FDA-448D-8ED4-E9CB6CB20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3185898"/>
            <a:ext cx="1066800" cy="4959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25F895-6000-44D6-9A44-3A8536452C8E}"/>
              </a:ext>
            </a:extLst>
          </p:cNvPr>
          <p:cNvSpPr txBox="1"/>
          <p:nvPr/>
        </p:nvSpPr>
        <p:spPr>
          <a:xfrm>
            <a:off x="7772400" y="3680147"/>
            <a:ext cx="13660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ALPINE/</a:t>
            </a:r>
          </a:p>
          <a:p>
            <a:pPr algn="ctr"/>
            <a:r>
              <a:rPr lang="en-US" sz="2800" dirty="0"/>
              <a:t>ASCENT</a:t>
            </a:r>
          </a:p>
        </p:txBody>
      </p:sp>
    </p:spTree>
    <p:extLst>
      <p:ext uri="{BB962C8B-B14F-4D97-AF65-F5344CB8AC3E}">
        <p14:creationId xmlns:p14="http://schemas.microsoft.com/office/powerpoint/2010/main" val="16019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1" y="2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4" y="3428656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8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40" y="1714329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5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2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Distributed</a:t>
            </a:r>
          </a:p>
          <a:p>
            <a:r>
              <a:rPr lang="en-US" sz="2400" dirty="0"/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6795241" y="2175879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7914" y="2933702"/>
            <a:ext cx="1983887" cy="2044005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14" y="4813754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 Node</a:t>
            </a:r>
          </a:p>
          <a:p>
            <a:r>
              <a:rPr lang="en-US" sz="2400" dirty="0"/>
              <a:t>Parallelism</a:t>
            </a:r>
          </a:p>
        </p:txBody>
      </p:sp>
      <p:pic>
        <p:nvPicPr>
          <p:cNvPr id="14" name="Picture 13" descr="ParaView_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79" y="2769300"/>
            <a:ext cx="1752600" cy="4095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3185898"/>
            <a:ext cx="1066800" cy="4959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72400" y="3680147"/>
            <a:ext cx="13660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ALPINE/</a:t>
            </a:r>
          </a:p>
          <a:p>
            <a:pPr algn="ctr"/>
            <a:r>
              <a:rPr lang="en-US" sz="2800" dirty="0"/>
              <a:t>ASCENT</a:t>
            </a:r>
          </a:p>
        </p:txBody>
      </p:sp>
      <p:pic>
        <p:nvPicPr>
          <p:cNvPr id="16" name="Picture 15" descr="VTKm_Logo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92" y="5067299"/>
            <a:ext cx="119485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28461" y="0"/>
            <a:ext cx="1543412" cy="5687432"/>
            <a:chOff x="1609153" y="0"/>
            <a:chExt cx="1852094" cy="5698584"/>
          </a:xfrm>
        </p:grpSpPr>
        <p:pic>
          <p:nvPicPr>
            <p:cNvPr id="18" name="Picture 17" descr="MC_CUDA_SDK_blu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153" y="0"/>
              <a:ext cx="874522" cy="565785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277385" y="5143500"/>
              <a:ext cx="1183862" cy="555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CUDA SDK</a:t>
              </a:r>
            </a:p>
            <a:p>
              <a:r>
                <a:rPr lang="en-US" sz="1500" dirty="0"/>
                <a:t>561 Lines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16500" y="0"/>
            <a:ext cx="1317945" cy="3101702"/>
            <a:chOff x="6833551" y="0"/>
            <a:chExt cx="1581534" cy="3107785"/>
          </a:xfrm>
        </p:grpSpPr>
        <p:pic>
          <p:nvPicPr>
            <p:cNvPr id="19" name="Picture 18" descr="MC_VTKm_blu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551" y="0"/>
              <a:ext cx="701294" cy="286105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312476" y="2552700"/>
              <a:ext cx="1102609" cy="555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VTK-m</a:t>
              </a:r>
            </a:p>
            <a:p>
              <a:r>
                <a:rPr lang="en-US" sz="1500" dirty="0"/>
                <a:t>283 Lines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PV_Catalyst.png">
            <a:extLst>
              <a:ext uri="{FF2B5EF4-FFF2-40B4-BE49-F238E27FC236}">
                <a16:creationId xmlns:a16="http://schemas.microsoft.com/office/drawing/2014/main" id="{AACC90F4-D1E5-4590-9B38-1ECC331DE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92" y="1128964"/>
            <a:ext cx="1645920" cy="597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561" y="1927262"/>
            <a:ext cx="2110702" cy="823174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E9B9356-51EF-4E13-A331-806B79819927}"/>
              </a:ext>
            </a:extLst>
          </p:cNvPr>
          <p:cNvGrpSpPr/>
          <p:nvPr/>
        </p:nvGrpSpPr>
        <p:grpSpPr>
          <a:xfrm>
            <a:off x="3809801" y="593771"/>
            <a:ext cx="2706066" cy="1667795"/>
            <a:chOff x="5078412" y="411480"/>
            <a:chExt cx="3607148" cy="2223148"/>
          </a:xfrm>
        </p:grpSpPr>
        <p:pic>
          <p:nvPicPr>
            <p:cNvPr id="6" name="Content Placeholder 7" descr="Shuttle2.png"/>
            <p:cNvPicPr>
              <a:picLocks noChangeAspect="1"/>
            </p:cNvPicPr>
            <p:nvPr/>
          </p:nvPicPr>
          <p:blipFill>
            <a:blip r:embed="rId5"/>
            <a:srcRect t="-4340" b="-4340"/>
            <a:stretch>
              <a:fillRect/>
            </a:stretch>
          </p:blipFill>
          <p:spPr bwMode="auto">
            <a:xfrm>
              <a:off x="5114732" y="411480"/>
              <a:ext cx="3272967" cy="2223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ParaView_whit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412" y="1705935"/>
              <a:ext cx="3607148" cy="8429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4094575" y="2251641"/>
            <a:ext cx="2131652" cy="1577752"/>
            <a:chOff x="1272460" y="2943058"/>
            <a:chExt cx="2367885" cy="17526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2460" y="2943058"/>
              <a:ext cx="2190750" cy="1752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1200" y="3924301"/>
              <a:ext cx="1659145" cy="7713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1760810" y="2151910"/>
            <a:ext cx="1208729" cy="554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1" b="1" dirty="0" err="1"/>
              <a:t>Libsim</a:t>
            </a:r>
            <a:endParaRPr lang="en-US" sz="3001" b="1" dirty="0"/>
          </a:p>
        </p:txBody>
      </p:sp>
      <p:sp>
        <p:nvSpPr>
          <p:cNvPr id="14" name="Rectangle 13"/>
          <p:cNvSpPr/>
          <p:nvPr/>
        </p:nvSpPr>
        <p:spPr>
          <a:xfrm>
            <a:off x="-78044" y="625187"/>
            <a:ext cx="1014357" cy="34587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2161" dirty="0"/>
              <a:t>Simulations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23681" y="292703"/>
            <a:ext cx="20915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1"/>
                </a:solidFill>
              </a:rPr>
              <a:t>GUI / Parallel Management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97763" y="1416946"/>
            <a:ext cx="1768433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1"/>
                </a:solidFill>
              </a:rPr>
              <a:t>Base Vis Library</a:t>
            </a:r>
          </a:p>
          <a:p>
            <a:pPr algn="ctr"/>
            <a:r>
              <a:rPr lang="en-US" sz="1080" dirty="0">
                <a:solidFill>
                  <a:schemeClr val="accent1"/>
                </a:solidFill>
              </a:rPr>
              <a:t>(Algorithm Implementation)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056383" y="1691338"/>
            <a:ext cx="951103" cy="34298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H="1">
            <a:off x="5816586" y="2445913"/>
            <a:ext cx="1190899" cy="9873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37581" y="512091"/>
            <a:ext cx="1415773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1"/>
                </a:solidFill>
              </a:rPr>
              <a:t>In Situ Vis Library</a:t>
            </a:r>
          </a:p>
          <a:p>
            <a:pPr algn="ctr"/>
            <a:r>
              <a:rPr lang="en-US" sz="1080" dirty="0">
                <a:solidFill>
                  <a:schemeClr val="accent1"/>
                </a:solidFill>
              </a:rPr>
              <a:t>(Integration with </a:t>
            </a:r>
            <a:r>
              <a:rPr lang="en-US" sz="1080" dirty="0" err="1">
                <a:solidFill>
                  <a:schemeClr val="accent1"/>
                </a:solidFill>
              </a:rPr>
              <a:t>Sim</a:t>
            </a:r>
            <a:r>
              <a:rPr lang="en-US" sz="1080" dirty="0">
                <a:solidFill>
                  <a:schemeClr val="accent1"/>
                </a:solidFill>
              </a:rPr>
              <a:t>)</a:t>
            </a:r>
          </a:p>
        </p:txBody>
      </p:sp>
      <p:cxnSp>
        <p:nvCxnSpPr>
          <p:cNvPr id="26" name="Straight Arrow Connector 25"/>
          <p:cNvCxnSpPr>
            <a:cxnSpLocks/>
            <a:stCxn id="6" idx="1"/>
            <a:endCxn id="33" idx="3"/>
          </p:cNvCxnSpPr>
          <p:nvPr/>
        </p:nvCxnSpPr>
        <p:spPr>
          <a:xfrm flipH="1" flipV="1">
            <a:off x="3268212" y="1427668"/>
            <a:ext cx="568836" cy="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1"/>
            <a:endCxn id="13" idx="3"/>
          </p:cNvCxnSpPr>
          <p:nvPr/>
        </p:nvCxnSpPr>
        <p:spPr>
          <a:xfrm flipH="1" flipV="1">
            <a:off x="2969539" y="2428973"/>
            <a:ext cx="1125036" cy="61154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 flipH="1" flipV="1">
            <a:off x="799118" y="1416945"/>
            <a:ext cx="823174" cy="1072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2695" y="4435251"/>
            <a:ext cx="2222571" cy="1111285"/>
          </a:xfrm>
          <a:prstGeom prst="rect">
            <a:avLst/>
          </a:prstGeom>
        </p:spPr>
      </p:pic>
      <p:cxnSp>
        <p:nvCxnSpPr>
          <p:cNvPr id="35" name="Straight Arrow Connector 34"/>
          <p:cNvCxnSpPr>
            <a:cxnSpLocks/>
          </p:cNvCxnSpPr>
          <p:nvPr/>
        </p:nvCxnSpPr>
        <p:spPr>
          <a:xfrm flipV="1">
            <a:off x="6574752" y="2506179"/>
            <a:ext cx="878357" cy="199767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</p:cNvCxnSpPr>
          <p:nvPr/>
        </p:nvCxnSpPr>
        <p:spPr>
          <a:xfrm flipH="1" flipV="1">
            <a:off x="5714448" y="3770097"/>
            <a:ext cx="242296" cy="733752"/>
          </a:xfrm>
          <a:prstGeom prst="straightConnector1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74FBD79-9D6E-4161-9ECD-2D8F5AF2C7F6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799117" y="2417437"/>
            <a:ext cx="961693" cy="1153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CEA4104-AA7F-43ED-A640-3B22B9F8CCD4}"/>
              </a:ext>
            </a:extLst>
          </p:cNvPr>
          <p:cNvCxnSpPr>
            <a:cxnSpLocks/>
          </p:cNvCxnSpPr>
          <p:nvPr/>
        </p:nvCxnSpPr>
        <p:spPr>
          <a:xfrm flipH="1">
            <a:off x="799120" y="3467100"/>
            <a:ext cx="7552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6B0644-0948-413B-A60E-CCA1EEB5DEC6}"/>
              </a:ext>
            </a:extLst>
          </p:cNvPr>
          <p:cNvGrpSpPr/>
          <p:nvPr/>
        </p:nvGrpSpPr>
        <p:grpSpPr>
          <a:xfrm>
            <a:off x="152400" y="4435251"/>
            <a:ext cx="1778835" cy="784449"/>
            <a:chOff x="152400" y="4435251"/>
            <a:chExt cx="1778835" cy="78444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596857-F49E-41A9-A03D-0F52FA5DE31C}"/>
                </a:ext>
              </a:extLst>
            </p:cNvPr>
            <p:cNvSpPr/>
            <p:nvPr/>
          </p:nvSpPr>
          <p:spPr>
            <a:xfrm>
              <a:off x="152400" y="4435251"/>
              <a:ext cx="1778835" cy="784449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B01D221-D0C3-4E65-9F9C-F34E13001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942" y="4509296"/>
              <a:ext cx="1577751" cy="636359"/>
            </a:xfrm>
            <a:prstGeom prst="rect">
              <a:avLst/>
            </a:prstGeom>
          </p:spPr>
        </p:pic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4587830-5949-471F-98C9-5CCF76028082}"/>
              </a:ext>
            </a:extLst>
          </p:cNvPr>
          <p:cNvCxnSpPr>
            <a:cxnSpLocks/>
          </p:cNvCxnSpPr>
          <p:nvPr/>
        </p:nvCxnSpPr>
        <p:spPr>
          <a:xfrm flipH="1" flipV="1">
            <a:off x="3239606" y="3460095"/>
            <a:ext cx="1689778" cy="112540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CC760BE-8B2E-46E1-A2C6-628DAE5E2BD0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747688" y="3898627"/>
            <a:ext cx="4255008" cy="109226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E388018-924F-4011-9146-024014604535}"/>
              </a:ext>
            </a:extLst>
          </p:cNvPr>
          <p:cNvCxnSpPr>
            <a:cxnSpLocks/>
            <a:endCxn id="21" idx="3"/>
          </p:cNvCxnSpPr>
          <p:nvPr/>
        </p:nvCxnSpPr>
        <p:spPr>
          <a:xfrm flipH="1" flipV="1">
            <a:off x="1931235" y="4827476"/>
            <a:ext cx="3071462" cy="2757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</p:cNvCxnSpPr>
          <p:nvPr/>
        </p:nvCxnSpPr>
        <p:spPr>
          <a:xfrm flipH="1" flipV="1">
            <a:off x="367581" y="3886468"/>
            <a:ext cx="78851" cy="69903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32">
            <a:extLst>
              <a:ext uri="{FF2B5EF4-FFF2-40B4-BE49-F238E27FC236}">
                <a16:creationId xmlns:a16="http://schemas.microsoft.com/office/drawing/2014/main" id="{B0034F17-1D2C-4E02-A329-8E3E01685584}"/>
              </a:ext>
            </a:extLst>
          </p:cNvPr>
          <p:cNvSpPr txBox="1"/>
          <p:nvPr/>
        </p:nvSpPr>
        <p:spPr>
          <a:xfrm>
            <a:off x="6629006" y="4500038"/>
            <a:ext cx="164820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accent1"/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80" dirty="0"/>
              <a:t>Multithreaded Algorithms</a:t>
            </a:r>
          </a:p>
          <a:p>
            <a:r>
              <a:rPr lang="en-US" sz="1080" dirty="0"/>
              <a:t>Processor Portability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308F00-1F46-47E1-B3BC-CD67ABE9FE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4322" y="3254696"/>
            <a:ext cx="1675093" cy="4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5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Sandia_CorpPresentation_Template1">
  <a:themeElements>
    <a:clrScheme name="SandiaDark2012">
      <a:dk1>
        <a:sysClr val="windowText" lastClr="000000"/>
      </a:dk1>
      <a:lt1>
        <a:sysClr val="window" lastClr="FFFFFF"/>
      </a:lt1>
      <a:dk2>
        <a:srgbClr val="464646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063E8F"/>
      </a:accent5>
      <a:accent6>
        <a:srgbClr val="620A00"/>
      </a:accent6>
      <a:hlink>
        <a:srgbClr val="37A6D2"/>
      </a:hlink>
      <a:folHlink>
        <a:srgbClr val="B71A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666BA35DEE9447B048C368991FE2B1" ma:contentTypeVersion="0" ma:contentTypeDescription="Create a new document." ma:contentTypeScope="" ma:versionID="0b626b73d5a2a428e247926fca7a13c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cbd0b197a6393855700513ab197847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3CFB21-857E-425F-AF2A-D8715F2383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F2FC7AE-C6AD-4E51-98AC-6651E00CCD49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5C0D2DF-DB64-42B3-990E-18682AB78C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2046</TotalTime>
  <Words>539</Words>
  <Application>Microsoft Office PowerPoint</Application>
  <PresentationFormat>On-screen Show (16:10)</PresentationFormat>
  <Paragraphs>78</Paragraphs>
  <Slides>22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ＭＳ Ｐゴシック</vt:lpstr>
      <vt:lpstr>Arial</vt:lpstr>
      <vt:lpstr>Calibri</vt:lpstr>
      <vt:lpstr>Wingdings</vt:lpstr>
      <vt:lpstr>Sandia_CorpPresentation_Template1</vt:lpstr>
      <vt:lpstr>VTK-m Update</vt:lpstr>
      <vt:lpstr>Acknowledgements</vt:lpstr>
      <vt:lpstr>Thanks to All Our Partners!</vt:lpstr>
      <vt:lpstr>Why VTK-m?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VTK-m in ParaView</vt:lpstr>
      <vt:lpstr>PowerPoint Presentation</vt:lpstr>
      <vt:lpstr>Using VTK-m in VisIt</vt:lpstr>
      <vt:lpstr>PowerPoint Presentation</vt:lpstr>
      <vt:lpstr>What is Going on Now?</vt:lpstr>
      <vt:lpstr>ECP/VTK-m Schedule</vt:lpstr>
      <vt:lpstr>Key Reduce Worklet</vt:lpstr>
      <vt:lpstr>PowerPoint Presentation</vt:lpstr>
      <vt:lpstr>PowerPoint Presentation</vt:lpstr>
      <vt:lpstr>PowerPoint Presentation</vt:lpstr>
      <vt:lpstr>PowerPoint Presentation</vt:lpstr>
      <vt:lpstr>Hybrid parallelism in VTK-m</vt:lpstr>
      <vt:lpstr>Rendering Improvements</vt:lpstr>
    </vt:vector>
  </TitlesOfParts>
  <Company>Sandia National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Moreland, Kenneth</cp:lastModifiedBy>
  <cp:revision>49</cp:revision>
  <dcterms:created xsi:type="dcterms:W3CDTF">2011-10-03T16:15:05Z</dcterms:created>
  <dcterms:modified xsi:type="dcterms:W3CDTF">2018-04-20T00:36:35Z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0x0101003F666BA35DEE9447B048C368991FE2B1</vt:lpwstr>
  </property>
</Properties>
</file>