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  <p:sldMasterId id="2147483690" r:id="rId3"/>
  </p:sldMasterIdLst>
  <p:notesMasterIdLst>
    <p:notesMasterId r:id="rId6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23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DF86D6E-696A-4211-A992-1E9325F362B7}">
  <a:tblStyle styleId="{5DF86D6E-696A-4211-A992-1E9325F362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10" d="100"/>
          <a:sy n="210" d="100"/>
        </p:scale>
        <p:origin x="-120" y="-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031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8fa627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58fa627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58fa62718_0_0:notes"/>
          <p:cNvSpPr txBox="1">
            <a:spLocks noGrp="1"/>
          </p:cNvSpPr>
          <p:nvPr>
            <p:ph type="sldNum" idx="12"/>
          </p:nvPr>
        </p:nvSpPr>
        <p:spPr>
          <a:xfrm>
            <a:off x="3884463" y="8685878"/>
            <a:ext cx="2972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524942aaea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524942aaea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524942aaea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524942aaea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ebf869597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ebf869597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ebf869597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ebf869597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4ebf86959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4ebf869597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f46713e85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4f46713e85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f88ed1ce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f88ed1ce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f88ed1ce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f88ed1ce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f88ed1ce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f88ed1ce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f88ed1ce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f88ed1ce7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f88ed1ce7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f88ed1ce7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f88ed1ce7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f88ed1ce7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4ebf869597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4ebf869597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f88ed1ce7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f88ed1ce7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4f46713e85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4f46713e85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4d252171c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4d252171c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524942aae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524942aae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524942aae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524942aae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524942aae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524942aae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524942aae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524942aae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524942aaea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524942aaea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f46713e85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f46713e85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4ebf869597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4ebf869597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524942aaea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524942aaea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4ebf869597_1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4ebf869597_1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24942aaea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524942aaea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ebf869597_1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ebf869597_1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4f46713e85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4f46713e85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51bab5a4a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51bab5a4a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4f46713e85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4f46713e85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4f88ed1ce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4f88ed1ce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4ebf869597_1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4ebf869597_1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1bab5a4a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1bab5a4a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4ebf86959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4ebf86959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524942aaea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524942aaea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4ebf869597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4ebf869597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4f46713e85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4f46713e85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4f46713e85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4f46713e85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4f88ed1ce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4f88ed1ce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24942aaea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24942aaea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Next side has code full screen</a:t>
            </a: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524942aaea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524942aaea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4f88ed1ce7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4f88ed1ce7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4f88ed1ce7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4f88ed1ce7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f46713e8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f46713e8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524942aaea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524942aaea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4f46713e8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4f46713e8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524942aaea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524942aaea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4f88ed1ce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4f88ed1ce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4f88ed1ce7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4f88ed1ce7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4f88ed1ce7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4f88ed1ce7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4f88ed1ce7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4f88ed1ce7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4f88ed1ce7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4f88ed1ce7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4f88ed1ce7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4f88ed1ce7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524942aaea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524942aaea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ebf86959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ebf86959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524942aaea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524942aaea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4d252171c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4d252171c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4f88ed1ce7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4f88ed1ce7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5297852513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5297852513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4f46713e85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4f46713e85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ebf869597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ebf869597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ebf869597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ebf869597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rgbClr val="366092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rgbClr val="366092"/>
              </a:buClr>
              <a:buSzPts val="2700"/>
              <a:buFont typeface="Arial"/>
              <a:buNone/>
              <a:defRPr sz="2700" b="0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23622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41910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65532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685800" y="159782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457200" y="1151337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4645033" y="1151337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457213" y="204789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2"/>
          </p:nvPr>
        </p:nvSpPr>
        <p:spPr>
          <a:xfrm>
            <a:off x="457213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 rot="5400000">
            <a:off x="5463750" y="1371634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66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/>
          <p:nvPr/>
        </p:nvSpPr>
        <p:spPr>
          <a:xfrm>
            <a:off x="4880050" y="1082200"/>
            <a:ext cx="4263900" cy="3718200"/>
          </a:xfrm>
          <a:prstGeom prst="rect">
            <a:avLst/>
          </a:prstGeom>
          <a:solidFill>
            <a:srgbClr val="00316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dt" idx="10"/>
          </p:nvPr>
        </p:nvSpPr>
        <p:spPr>
          <a:xfrm>
            <a:off x="1295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ftr" idx="11"/>
          </p:nvPr>
        </p:nvSpPr>
        <p:spPr>
          <a:xfrm>
            <a:off x="31242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sldNum" idx="12"/>
          </p:nvPr>
        </p:nvSpPr>
        <p:spPr>
          <a:xfrm>
            <a:off x="5486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dt" idx="10"/>
          </p:nvPr>
        </p:nvSpPr>
        <p:spPr>
          <a:xfrm>
            <a:off x="1295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ftr" idx="11"/>
          </p:nvPr>
        </p:nvSpPr>
        <p:spPr>
          <a:xfrm>
            <a:off x="31242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sldNum" idx="12"/>
          </p:nvPr>
        </p:nvSpPr>
        <p:spPr>
          <a:xfrm>
            <a:off x="5486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41"/>
          <p:cNvSpPr txBox="1">
            <a:spLocks noGrp="1"/>
          </p:cNvSpPr>
          <p:nvPr>
            <p:ph type="dt" idx="10"/>
          </p:nvPr>
        </p:nvSpPr>
        <p:spPr>
          <a:xfrm>
            <a:off x="1295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ftr" idx="11"/>
          </p:nvPr>
        </p:nvSpPr>
        <p:spPr>
          <a:xfrm>
            <a:off x="31242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sldNum" idx="12"/>
          </p:nvPr>
        </p:nvSpPr>
        <p:spPr>
          <a:xfrm>
            <a:off x="5486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>
            <a:spLocks noGrp="1"/>
          </p:cNvSpPr>
          <p:nvPr>
            <p:ph type="dt" idx="10"/>
          </p:nvPr>
        </p:nvSpPr>
        <p:spPr>
          <a:xfrm>
            <a:off x="1295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ftr" idx="11"/>
          </p:nvPr>
        </p:nvSpPr>
        <p:spPr>
          <a:xfrm>
            <a:off x="31242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sldNum" idx="12"/>
          </p:nvPr>
        </p:nvSpPr>
        <p:spPr>
          <a:xfrm>
            <a:off x="5486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3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1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rgbClr val="376092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00"/>
              </a:spcBef>
              <a:spcAft>
                <a:spcPts val="0"/>
              </a:spcAft>
              <a:buClr>
                <a:srgbClr val="595959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dt" idx="10"/>
          </p:nvPr>
        </p:nvSpPr>
        <p:spPr>
          <a:xfrm>
            <a:off x="1295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ftr" idx="11"/>
          </p:nvPr>
        </p:nvSpPr>
        <p:spPr>
          <a:xfrm>
            <a:off x="3124200" y="481250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43"/>
          <p:cNvSpPr txBox="1">
            <a:spLocks noGrp="1"/>
          </p:cNvSpPr>
          <p:nvPr>
            <p:ph type="sldNum" idx="12"/>
          </p:nvPr>
        </p:nvSpPr>
        <p:spPr>
          <a:xfrm>
            <a:off x="5486400" y="481250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457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124200" y="476726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553200" y="47672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167"/>
              </a:buClr>
              <a:buSzPts val="2800"/>
              <a:buFont typeface="Roboto"/>
              <a:buNone/>
              <a:defRPr sz="2800">
                <a:solidFill>
                  <a:srgbClr val="00316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hyperlink" Target="http://drive.google.com/file/d/1wGIWmVqRDaexfJ9XBuXn144YgP1hRogn/view" TargetMode="External"/><Relationship Id="rId10" Type="http://schemas.openxmlformats.org/officeDocument/2006/relationships/image" Target="../media/image25.jp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jp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6" Type="http://schemas.openxmlformats.org/officeDocument/2006/relationships/image" Target="../media/image9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vidia.com/cuda/archive/8.0/cuda-c-programming-guide/index.html" TargetMode="External"/><Relationship Id="rId4" Type="http://schemas.openxmlformats.org/officeDocument/2006/relationships/hyperlink" Target="https://docs.nvidia.com/cuda/cuda-c-programming-guide/index.htm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3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mailto:robert.maynard@kitware.com" TargetMode="External"/><Relationship Id="rId5" Type="http://schemas.openxmlformats.org/officeDocument/2006/relationships/hyperlink" Target="https://gitlab.kitware.com/vtk/vtk-m" TargetMode="External"/><Relationship Id="rId6" Type="http://schemas.openxmlformats.org/officeDocument/2006/relationships/hyperlink" Target="http://www.kitware.com" TargetMode="Externa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 txBox="1">
            <a:spLocks noGrp="1"/>
          </p:cNvSpPr>
          <p:nvPr>
            <p:ph type="subTitle" idx="1"/>
          </p:nvPr>
        </p:nvSpPr>
        <p:spPr>
          <a:xfrm>
            <a:off x="1415200" y="2393075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"/>
              <a:t>Lessons from Building a Visualization Toolkit for Massively Threaded Architectures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" sz="2400"/>
              <a:t>Robert Maynard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" sz="2400"/>
              <a:t>Principal Engineer, Kitware</a:t>
            </a:r>
            <a:endParaRPr sz="2400"/>
          </a:p>
        </p:txBody>
      </p:sp>
      <p:pic>
        <p:nvPicPr>
          <p:cNvPr id="222" name="Google Shape;2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950" y="319401"/>
            <a:ext cx="5419400" cy="20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3"/>
          <p:cNvPicPr preferRelativeResize="0"/>
          <p:nvPr/>
        </p:nvPicPr>
        <p:blipFill rotWithShape="1">
          <a:blip r:embed="rId3">
            <a:alphaModFix/>
          </a:blip>
          <a:srcRect l="24067" t="28833" r="24150" b="29638"/>
          <a:stretch/>
        </p:blipFill>
        <p:spPr>
          <a:xfrm>
            <a:off x="4145012" y="3272481"/>
            <a:ext cx="2796098" cy="1130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p53"/>
          <p:cNvGrpSpPr/>
          <p:nvPr/>
        </p:nvGrpSpPr>
        <p:grpSpPr>
          <a:xfrm>
            <a:off x="1784585" y="1998482"/>
            <a:ext cx="3618957" cy="1978770"/>
            <a:chOff x="1614657" y="2124558"/>
            <a:chExt cx="2657871" cy="1586316"/>
          </a:xfrm>
        </p:grpSpPr>
        <p:pic>
          <p:nvPicPr>
            <p:cNvPr id="483" name="Google Shape;483;p53"/>
            <p:cNvPicPr preferRelativeResize="0"/>
            <p:nvPr/>
          </p:nvPicPr>
          <p:blipFill rotWithShape="1">
            <a:blip r:embed="rId4">
              <a:alphaModFix/>
            </a:blip>
            <a:srcRect l="31684" r="32133"/>
            <a:stretch/>
          </p:blipFill>
          <p:spPr>
            <a:xfrm>
              <a:off x="1614657" y="2438151"/>
              <a:ext cx="927177" cy="1272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53"/>
            <p:cNvPicPr preferRelativeResize="0"/>
            <p:nvPr/>
          </p:nvPicPr>
          <p:blipFill rotWithShape="1">
            <a:blip r:embed="rId5">
              <a:alphaModFix/>
            </a:blip>
            <a:srcRect l="31908" r="31908" b="14813"/>
            <a:stretch/>
          </p:blipFill>
          <p:spPr>
            <a:xfrm>
              <a:off x="3345343" y="2124558"/>
              <a:ext cx="927185" cy="10841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Many algorithms need more than 1 to 1 mapping. The operations might need to pass over elements that produce no value or the operation might need to produce multiple values for a single input element.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Scattering</a:t>
            </a:r>
            <a:endParaRPr dirty="0"/>
          </a:p>
        </p:txBody>
      </p:sp>
      <p:pic>
        <p:nvPicPr>
          <p:cNvPr id="487" name="Google Shape;48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3"/>
          <p:cNvSpPr/>
          <p:nvPr/>
        </p:nvSpPr>
        <p:spPr>
          <a:xfrm>
            <a:off x="2503337" y="2619781"/>
            <a:ext cx="16788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Scatter Counting</a:t>
            </a:r>
            <a:endParaRPr/>
          </a:p>
        </p:txBody>
      </p:sp>
      <p:sp>
        <p:nvSpPr>
          <p:cNvPr id="489" name="Google Shape;489;p53"/>
          <p:cNvSpPr/>
          <p:nvPr/>
        </p:nvSpPr>
        <p:spPr>
          <a:xfrm>
            <a:off x="2503337" y="3645656"/>
            <a:ext cx="16788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Scatter Uniform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4"/>
          <p:cNvPicPr preferRelativeResize="0"/>
          <p:nvPr/>
        </p:nvPicPr>
        <p:blipFill rotWithShape="1">
          <a:blip r:embed="rId3">
            <a:alphaModFix/>
          </a:blip>
          <a:srcRect l="25179" r="25184" b="13539"/>
          <a:stretch/>
        </p:blipFill>
        <p:spPr>
          <a:xfrm>
            <a:off x="5891150" y="2087125"/>
            <a:ext cx="2412453" cy="211925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Masking</a:t>
            </a:r>
            <a:endParaRPr dirty="0"/>
          </a:p>
        </p:txBody>
      </p:sp>
      <p:pic>
        <p:nvPicPr>
          <p:cNvPr id="496" name="Google Shape;49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4"/>
          <p:cNvPicPr preferRelativeResize="0"/>
          <p:nvPr/>
        </p:nvPicPr>
        <p:blipFill rotWithShape="1">
          <a:blip r:embed="rId5">
            <a:alphaModFix/>
          </a:blip>
          <a:srcRect l="25179" r="25184"/>
          <a:stretch/>
        </p:blipFill>
        <p:spPr>
          <a:xfrm>
            <a:off x="3043650" y="2087125"/>
            <a:ext cx="2412453" cy="245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4"/>
          <p:cNvPicPr preferRelativeResize="0"/>
          <p:nvPr/>
        </p:nvPicPr>
        <p:blipFill rotWithShape="1">
          <a:blip r:embed="rId6">
            <a:alphaModFix/>
          </a:blip>
          <a:srcRect l="25179" r="25184"/>
          <a:stretch/>
        </p:blipFill>
        <p:spPr>
          <a:xfrm>
            <a:off x="156950" y="2087125"/>
            <a:ext cx="2412453" cy="245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4"/>
          <p:cNvSpPr/>
          <p:nvPr/>
        </p:nvSpPr>
        <p:spPr>
          <a:xfrm>
            <a:off x="2201075" y="2764025"/>
            <a:ext cx="10311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</a:t>
            </a:r>
            <a:endParaRPr/>
          </a:p>
        </p:txBody>
      </p:sp>
      <p:sp>
        <p:nvSpPr>
          <p:cNvPr id="500" name="Google Shape;500;p54"/>
          <p:cNvSpPr/>
          <p:nvPr/>
        </p:nvSpPr>
        <p:spPr>
          <a:xfrm>
            <a:off x="2201075" y="3566475"/>
            <a:ext cx="10311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Masked</a:t>
            </a:r>
            <a:endParaRPr/>
          </a:p>
        </p:txBody>
      </p:sp>
      <p:sp>
        <p:nvSpPr>
          <p:cNvPr id="501" name="Google Shape;501;p54"/>
          <p:cNvSpPr/>
          <p:nvPr/>
        </p:nvSpPr>
        <p:spPr>
          <a:xfrm>
            <a:off x="5096675" y="2764025"/>
            <a:ext cx="10755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Masked</a:t>
            </a:r>
            <a:endParaRPr/>
          </a:p>
        </p:txBody>
      </p:sp>
      <p:sp>
        <p:nvSpPr>
          <p:cNvPr id="502" name="Google Shape;502;p54"/>
          <p:cNvSpPr/>
          <p:nvPr/>
        </p:nvSpPr>
        <p:spPr>
          <a:xfrm>
            <a:off x="5096675" y="3566475"/>
            <a:ext cx="1075500" cy="384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</a:t>
            </a:r>
            <a:endParaRPr/>
          </a:p>
        </p:txBody>
      </p:sp>
      <p:sp>
        <p:nvSpPr>
          <p:cNvPr id="503" name="Google Shape;503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Some algorithms need to be iterative on subsets of the input while maintaining a single output. For these kind of problems VTK-m provides the ability to enable/disable a worklet execution based on a input mask.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points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points field neighborhood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Write access to center point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WorkletPointNeighborhood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10" name="Google Shape;5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812" y="2486174"/>
            <a:ext cx="2568616" cy="19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2" name="Google Shape;512;p55"/>
          <p:cNvGraphicFramePr/>
          <p:nvPr/>
        </p:nvGraphicFramePr>
        <p:xfrm>
          <a:off x="6476650" y="2486175"/>
          <a:ext cx="1919250" cy="1981049"/>
        </p:xfrm>
        <a:graphic>
          <a:graphicData uri="http://schemas.openxmlformats.org/drawingml/2006/table">
            <a:tbl>
              <a:tblPr>
                <a:noFill/>
                <a:tableStyleId>{5DF86D6E-696A-4211-A992-1E9325F362B7}</a:tableStyleId>
              </a:tblPr>
              <a:tblGrid>
                <a:gridCol w="383850"/>
                <a:gridCol w="383850"/>
                <a:gridCol w="383850"/>
                <a:gridCol w="383850"/>
                <a:gridCol w="383850"/>
              </a:tblGrid>
              <a:tr h="329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29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29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29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329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513" name="Google Shape;513;p55"/>
          <p:cNvSpPr/>
          <p:nvPr/>
        </p:nvSpPr>
        <p:spPr>
          <a:xfrm>
            <a:off x="7218575" y="3253537"/>
            <a:ext cx="56100" cy="64200"/>
          </a:xfrm>
          <a:prstGeom prst="ellipse">
            <a:avLst/>
          </a:prstGeom>
          <a:solidFill>
            <a:srgbClr val="76B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4" name="Google Shape;514;p55"/>
          <p:cNvSpPr/>
          <p:nvPr/>
        </p:nvSpPr>
        <p:spPr>
          <a:xfrm>
            <a:off x="6831525" y="3240362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5" name="Google Shape;515;p55"/>
          <p:cNvSpPr/>
          <p:nvPr/>
        </p:nvSpPr>
        <p:spPr>
          <a:xfrm>
            <a:off x="6831525" y="2838155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6" name="Google Shape;516;p55"/>
          <p:cNvSpPr/>
          <p:nvPr/>
        </p:nvSpPr>
        <p:spPr>
          <a:xfrm>
            <a:off x="7218575" y="2843981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7" name="Google Shape;517;p55"/>
          <p:cNvSpPr/>
          <p:nvPr/>
        </p:nvSpPr>
        <p:spPr>
          <a:xfrm>
            <a:off x="7605625" y="2845231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8" name="Google Shape;518;p55"/>
          <p:cNvSpPr/>
          <p:nvPr/>
        </p:nvSpPr>
        <p:spPr>
          <a:xfrm>
            <a:off x="7605625" y="3253537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9" name="Google Shape;519;p55"/>
          <p:cNvSpPr/>
          <p:nvPr/>
        </p:nvSpPr>
        <p:spPr>
          <a:xfrm>
            <a:off x="7605625" y="3636743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20" name="Google Shape;520;p55"/>
          <p:cNvSpPr/>
          <p:nvPr/>
        </p:nvSpPr>
        <p:spPr>
          <a:xfrm>
            <a:off x="7218575" y="3630917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21" name="Google Shape;521;p55"/>
          <p:cNvSpPr/>
          <p:nvPr/>
        </p:nvSpPr>
        <p:spPr>
          <a:xfrm>
            <a:off x="6831525" y="3636743"/>
            <a:ext cx="56100" cy="64200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B9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325" y="2067200"/>
            <a:ext cx="4140749" cy="27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 key/value(s) array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all values of a given key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Write access for a given key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WorkletReduceByKey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29" name="Google Shape;52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7662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Reduce the challenges of writing highly concurrent algorithms by using data parallel algorithms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ForEach / ForEach3D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Sort / SortByKey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/ ReduceByKey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 / CopyIf / CopySubRange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LowerBounds / UpperBounds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ScanInclusive / ScanInclusiveByKey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ScanExclusive / ScanExclusiveByKey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Unique / UniqueByKey</a:t>
            </a:r>
            <a:endParaRPr/>
          </a:p>
        </p:txBody>
      </p:sp>
      <p:pic>
        <p:nvPicPr>
          <p:cNvPr id="535" name="Google Shape;53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58" descr="Screen shot 2017-03-07 at 6.34.42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9677" y="1715045"/>
            <a:ext cx="1423196" cy="123444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8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Make it easier for simulation codes to take advantage of these parallel visualization and analysis tasks on a wide range of current and next-generation hardware.</a:t>
            </a:r>
            <a:br>
              <a:rPr lang="en"/>
            </a:br>
            <a:endParaRPr/>
          </a:p>
        </p:txBody>
      </p:sp>
      <p:pic>
        <p:nvPicPr>
          <p:cNvPr id="542" name="Google Shape;54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3175" y="2949470"/>
            <a:ext cx="2194560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9426" y="2949470"/>
            <a:ext cx="2194561" cy="123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8" descr="Screen Shot 2017-03-29 at 12.13.24 PM.png"/>
          <p:cNvPicPr preferRelativeResize="0"/>
          <p:nvPr/>
        </p:nvPicPr>
        <p:blipFill rotWithShape="1">
          <a:blip r:embed="rId7">
            <a:alphaModFix/>
          </a:blip>
          <a:srcRect l="30293" t="2579" r="18414" b="11161"/>
          <a:stretch/>
        </p:blipFill>
        <p:spPr>
          <a:xfrm>
            <a:off x="7563665" y="1715045"/>
            <a:ext cx="1390310" cy="123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8"/>
          <p:cNvPicPr preferRelativeResize="0"/>
          <p:nvPr/>
        </p:nvPicPr>
        <p:blipFill rotWithShape="1">
          <a:blip r:embed="rId8">
            <a:alphaModFix/>
          </a:blip>
          <a:srcRect l="25753" t="3817" r="11843" b="6157"/>
          <a:stretch/>
        </p:blipFill>
        <p:spPr>
          <a:xfrm>
            <a:off x="5942865" y="1715045"/>
            <a:ext cx="1620808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8" title="2018_11_07_sierra_rt_calcualtion_llnl_video_761221.mp4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5650" y="1994025"/>
            <a:ext cx="3718000" cy="27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59"/>
          <p:cNvGrpSpPr/>
          <p:nvPr/>
        </p:nvGrpSpPr>
        <p:grpSpPr>
          <a:xfrm>
            <a:off x="3809824" y="534404"/>
            <a:ext cx="2706082" cy="1501069"/>
            <a:chOff x="5078412" y="411480"/>
            <a:chExt cx="3607148" cy="2223147"/>
          </a:xfrm>
        </p:grpSpPr>
        <p:pic>
          <p:nvPicPr>
            <p:cNvPr id="553" name="Google Shape;553;p59" descr="Shuttle2.png"/>
            <p:cNvPicPr preferRelativeResize="0"/>
            <p:nvPr/>
          </p:nvPicPr>
          <p:blipFill rotWithShape="1">
            <a:blip r:embed="rId3">
              <a:alphaModFix/>
            </a:blip>
            <a:srcRect t="-4336" b="-4347"/>
            <a:stretch/>
          </p:blipFill>
          <p:spPr>
            <a:xfrm>
              <a:off x="5114732" y="411480"/>
              <a:ext cx="3272966" cy="222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9" descr="ParaView_whit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grpSp>
        <p:nvGrpSpPr>
          <p:cNvPr id="555" name="Google Shape;555;p59"/>
          <p:cNvGrpSpPr/>
          <p:nvPr/>
        </p:nvGrpSpPr>
        <p:grpSpPr>
          <a:xfrm>
            <a:off x="4094531" y="2026444"/>
            <a:ext cx="2131570" cy="1419957"/>
            <a:chOff x="1272460" y="2943058"/>
            <a:chExt cx="2367885" cy="1752601"/>
          </a:xfrm>
        </p:grpSpPr>
        <p:pic>
          <p:nvPicPr>
            <p:cNvPr id="556" name="Google Shape;556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sp>
        <p:nvSpPr>
          <p:cNvPr id="558" name="Google Shape;558;p59"/>
          <p:cNvSpPr txBox="1"/>
          <p:nvPr/>
        </p:nvSpPr>
        <p:spPr>
          <a:xfrm>
            <a:off x="1760811" y="1936719"/>
            <a:ext cx="142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1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Libsim</a:t>
            </a:r>
            <a:endParaRPr sz="3001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9"/>
          <p:cNvSpPr/>
          <p:nvPr/>
        </p:nvSpPr>
        <p:spPr>
          <a:xfrm rot="5400000">
            <a:off x="-1127237" y="1611919"/>
            <a:ext cx="3112800" cy="10143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6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3931990" y="263433"/>
            <a:ext cx="22749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GUI / Parallel Management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6958350" y="1275252"/>
            <a:ext cx="18474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Base Vis Library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8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(Algorithm Implementation)</a:t>
            </a:r>
            <a:endParaRPr/>
          </a:p>
        </p:txBody>
      </p:sp>
      <p:cxnSp>
        <p:nvCxnSpPr>
          <p:cNvPr id="562" name="Google Shape;562;p59"/>
          <p:cNvCxnSpPr/>
          <p:nvPr/>
        </p:nvCxnSpPr>
        <p:spPr>
          <a:xfrm rot="10800000">
            <a:off x="6056487" y="1522195"/>
            <a:ext cx="951000" cy="308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3" name="Google Shape;563;p59"/>
          <p:cNvCxnSpPr/>
          <p:nvPr/>
        </p:nvCxnSpPr>
        <p:spPr>
          <a:xfrm flipH="1">
            <a:off x="5816486" y="2201322"/>
            <a:ext cx="1191000" cy="88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4" name="Google Shape;564;p59"/>
          <p:cNvSpPr txBox="1"/>
          <p:nvPr/>
        </p:nvSpPr>
        <p:spPr>
          <a:xfrm>
            <a:off x="1667051" y="460882"/>
            <a:ext cx="15567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Situ Vis Library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8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(Integration with Sim)</a:t>
            </a:r>
            <a:endParaRPr/>
          </a:p>
        </p:txBody>
      </p:sp>
      <p:cxnSp>
        <p:nvCxnSpPr>
          <p:cNvPr id="565" name="Google Shape;565;p59"/>
          <p:cNvCxnSpPr>
            <a:stCxn id="553" idx="1"/>
            <a:endCxn id="566" idx="3"/>
          </p:cNvCxnSpPr>
          <p:nvPr/>
        </p:nvCxnSpPr>
        <p:spPr>
          <a:xfrm rot="10800000">
            <a:off x="3268271" y="1284938"/>
            <a:ext cx="568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7" name="Google Shape;567;p59"/>
          <p:cNvCxnSpPr>
            <a:stCxn id="556" idx="1"/>
            <a:endCxn id="558" idx="3"/>
          </p:cNvCxnSpPr>
          <p:nvPr/>
        </p:nvCxnSpPr>
        <p:spPr>
          <a:xfrm rot="10800000">
            <a:off x="3185831" y="2213822"/>
            <a:ext cx="908700" cy="522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8" name="Google Shape;568;p59"/>
          <p:cNvCxnSpPr/>
          <p:nvPr/>
        </p:nvCxnSpPr>
        <p:spPr>
          <a:xfrm rot="10800000">
            <a:off x="799092" y="1275302"/>
            <a:ext cx="823200" cy="9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9" name="Google Shape;56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2696" y="3839326"/>
            <a:ext cx="2222572" cy="1000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 flipH="1">
            <a:off x="6574753" y="2255564"/>
            <a:ext cx="878400" cy="17979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1" name="Google Shape;571;p59"/>
          <p:cNvCxnSpPr/>
          <p:nvPr/>
        </p:nvCxnSpPr>
        <p:spPr>
          <a:xfrm rot="10800000">
            <a:off x="5714344" y="3393164"/>
            <a:ext cx="242400" cy="660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2" name="Google Shape;572;p59"/>
          <p:cNvCxnSpPr>
            <a:stCxn id="558" idx="1"/>
          </p:cNvCxnSpPr>
          <p:nvPr/>
        </p:nvCxnSpPr>
        <p:spPr>
          <a:xfrm rot="10800000">
            <a:off x="799011" y="2175669"/>
            <a:ext cx="961800" cy="38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3" name="Google Shape;573;p59"/>
          <p:cNvCxnSpPr/>
          <p:nvPr/>
        </p:nvCxnSpPr>
        <p:spPr>
          <a:xfrm rot="10800000">
            <a:off x="799222" y="3120390"/>
            <a:ext cx="7551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74" name="Google Shape;57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2943" y="3982167"/>
            <a:ext cx="1577751" cy="572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59"/>
          <p:cNvCxnSpPr/>
          <p:nvPr/>
        </p:nvCxnSpPr>
        <p:spPr>
          <a:xfrm rot="10800000">
            <a:off x="3239484" y="3114149"/>
            <a:ext cx="1689900" cy="1012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6" name="Google Shape;576;p59"/>
          <p:cNvCxnSpPr>
            <a:stCxn id="569" idx="1"/>
          </p:cNvCxnSpPr>
          <p:nvPr/>
        </p:nvCxnSpPr>
        <p:spPr>
          <a:xfrm rot="10800000">
            <a:off x="747796" y="3356305"/>
            <a:ext cx="4254900" cy="983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7" name="Google Shape;577;p59"/>
          <p:cNvCxnSpPr>
            <a:endCxn id="578" idx="3"/>
          </p:cNvCxnSpPr>
          <p:nvPr/>
        </p:nvCxnSpPr>
        <p:spPr>
          <a:xfrm rot="10800000">
            <a:off x="1931101" y="4344752"/>
            <a:ext cx="3071400" cy="248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9" name="Google Shape;579;p59"/>
          <p:cNvCxnSpPr/>
          <p:nvPr/>
        </p:nvCxnSpPr>
        <p:spPr>
          <a:xfrm rot="10800000">
            <a:off x="367533" y="3497850"/>
            <a:ext cx="78900" cy="6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80" name="Google Shape;580;p59"/>
          <p:cNvSpPr txBox="1"/>
          <p:nvPr/>
        </p:nvSpPr>
        <p:spPr>
          <a:xfrm>
            <a:off x="6827261" y="3745234"/>
            <a:ext cx="17088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8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Multithreaded Algorithms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8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Processor Portability</a:t>
            </a:r>
            <a:endParaRPr/>
          </a:p>
        </p:txBody>
      </p:sp>
      <p:pic>
        <p:nvPicPr>
          <p:cNvPr id="581" name="Google Shape;5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4323" y="2929227"/>
            <a:ext cx="1675093" cy="36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 descr="C:\Users\acbauer\Documents\Downloads\PV_Cataly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4038" y="975725"/>
            <a:ext cx="1522500" cy="5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65306" y="1703175"/>
            <a:ext cx="1833480" cy="98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0"/>
          <p:cNvPicPr preferRelativeResize="0"/>
          <p:nvPr/>
        </p:nvPicPr>
        <p:blipFill rotWithShape="1">
          <a:blip r:embed="rId3">
            <a:alphaModFix/>
          </a:blip>
          <a:srcRect l="14537"/>
          <a:stretch/>
        </p:blipFill>
        <p:spPr>
          <a:xfrm>
            <a:off x="303468" y="2168432"/>
            <a:ext cx="1576729" cy="232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0"/>
          <p:cNvPicPr preferRelativeResize="0"/>
          <p:nvPr/>
        </p:nvPicPr>
        <p:blipFill rotWithShape="1">
          <a:blip r:embed="rId4">
            <a:alphaModFix/>
          </a:blip>
          <a:srcRect t="5553"/>
          <a:stretch/>
        </p:blipFill>
        <p:spPr>
          <a:xfrm>
            <a:off x="1770350" y="1285375"/>
            <a:ext cx="2474900" cy="32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0"/>
          <p:cNvPicPr preferRelativeResize="0"/>
          <p:nvPr/>
        </p:nvPicPr>
        <p:blipFill rotWithShape="1">
          <a:blip r:embed="rId5">
            <a:alphaModFix/>
          </a:blip>
          <a:srcRect l="5820"/>
          <a:stretch/>
        </p:blipFill>
        <p:spPr>
          <a:xfrm>
            <a:off x="4884859" y="1180598"/>
            <a:ext cx="3151328" cy="308427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/>
        </p:nvSpPr>
        <p:spPr>
          <a:xfrm>
            <a:off x="57726" y="1271541"/>
            <a:ext cx="1763858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Load VTK-m Plugin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4804675" y="520666"/>
            <a:ext cx="3311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2"/>
                </a:solidFill>
                <a:sym typeface="Arial"/>
              </a:rPr>
              <a:t>2. Use a VTK-m filter like any other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ParaView</a:t>
            </a:r>
            <a:endParaRPr dirty="0"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0"/>
          <p:cNvSpPr txBox="1"/>
          <p:nvPr/>
        </p:nvSpPr>
        <p:spPr>
          <a:xfrm>
            <a:off x="0" y="4519776"/>
            <a:ext cx="20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</a:t>
            </a:r>
            <a:r>
              <a:rPr lang="en" sz="1200">
                <a:solidFill>
                  <a:srgbClr val="888888"/>
                </a:solidFill>
              </a:rPr>
              <a:t>Ken Moreland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1026" y="146525"/>
            <a:ext cx="6705950" cy="437784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1"/>
          <p:cNvSpPr txBox="1"/>
          <p:nvPr/>
        </p:nvSpPr>
        <p:spPr>
          <a:xfrm>
            <a:off x="0" y="4513201"/>
            <a:ext cx="20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88888"/>
                </a:solidFill>
              </a:rPr>
              <a:t>Slide Credit: Ken Moreland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VisIt</a:t>
            </a: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2"/>
          <p:cNvSpPr txBox="1"/>
          <p:nvPr/>
        </p:nvSpPr>
        <p:spPr>
          <a:xfrm>
            <a:off x="4804675" y="520666"/>
            <a:ext cx="33117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62"/>
          <p:cNvGrpSpPr/>
          <p:nvPr/>
        </p:nvGrpSpPr>
        <p:grpSpPr>
          <a:xfrm>
            <a:off x="0" y="1680210"/>
            <a:ext cx="4495800" cy="2283714"/>
            <a:chOff x="0" y="1866900"/>
            <a:chExt cx="4495800" cy="2537460"/>
          </a:xfrm>
        </p:grpSpPr>
        <p:pic>
          <p:nvPicPr>
            <p:cNvPr id="610" name="Google Shape;61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1" y="1866900"/>
              <a:ext cx="4480560" cy="2537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62"/>
            <p:cNvSpPr/>
            <p:nvPr/>
          </p:nvSpPr>
          <p:spPr>
            <a:xfrm>
              <a:off x="0" y="4152900"/>
              <a:ext cx="4495800" cy="251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62"/>
          <p:cNvSpPr txBox="1"/>
          <p:nvPr/>
        </p:nvSpPr>
        <p:spPr>
          <a:xfrm>
            <a:off x="0" y="1347811"/>
            <a:ext cx="389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Turn on VTK-m in </a:t>
            </a:r>
            <a:r>
              <a:rPr lang="en" sz="1800" dirty="0">
                <a:solidFill>
                  <a:srgbClr val="595959"/>
                </a:solidFill>
                <a:sym typeface="Arial"/>
              </a:rPr>
              <a:t>Preferences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613" name="Google Shape;6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3440" y="1930356"/>
            <a:ext cx="4480560" cy="311645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 txBox="1"/>
          <p:nvPr/>
        </p:nvSpPr>
        <p:spPr>
          <a:xfrm>
            <a:off x="4663440" y="1347811"/>
            <a:ext cx="389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2. Use </a:t>
            </a:r>
            <a:r>
              <a:rPr lang="en" sz="18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VTK-m</a:t>
            </a:r>
            <a:r>
              <a:rPr lang="en-US" sz="18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enabled </a:t>
            </a:r>
            <a:r>
              <a:rPr lang="en" sz="1800" dirty="0">
                <a:solidFill>
                  <a:srgbClr val="595959"/>
                </a:solidFill>
                <a:sym typeface="Arial"/>
              </a:rPr>
              <a:t>plots as normal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0" y="4519776"/>
            <a:ext cx="20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This research was supported by the Exascale Computing Project (17-SC-20-SC), a joint project of the U.S. Department of Energy’s Office of Science and National Nuclear Security Administration, responsible for delivering a capable exascale ecosystem, including software, applications, and hardware technology, to support the nation’s exascale computing imperative. 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5"/>
          <p:cNvPicPr preferRelativeResize="0"/>
          <p:nvPr/>
        </p:nvPicPr>
        <p:blipFill rotWithShape="1">
          <a:blip r:embed="rId3">
            <a:alphaModFix/>
          </a:blip>
          <a:srcRect r="11071" b="12876"/>
          <a:stretch/>
        </p:blipFill>
        <p:spPr>
          <a:xfrm>
            <a:off x="3046638" y="3000850"/>
            <a:ext cx="3050724" cy="17932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9" name="Google Shape;2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6541"/>
            <a:ext cx="9144002" cy="335041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/>
        </p:nvSpPr>
        <p:spPr>
          <a:xfrm>
            <a:off x="0" y="4513201"/>
            <a:ext cx="207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Evolution</a:t>
            </a:r>
            <a:endParaRPr/>
          </a:p>
        </p:txBody>
      </p:sp>
      <p:pic>
        <p:nvPicPr>
          <p:cNvPr id="627" name="Google Shape;6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50" y="213432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5"/>
          <p:cNvSpPr txBox="1">
            <a:spLocks noGrp="1"/>
          </p:cNvSpPr>
          <p:nvPr>
            <p:ph type="body" idx="1"/>
          </p:nvPr>
        </p:nvSpPr>
        <p:spPr>
          <a:xfrm>
            <a:off x="4978550" y="1152475"/>
            <a:ext cx="4305300" cy="3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Lagrangian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Mask Points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Point Average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Point Elevation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" sz="2000"/>
              <a:t>Probe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" sz="2000"/>
              <a:t>Streamlines</a:t>
            </a:r>
            <a:endParaRPr sz="2000"/>
          </a:p>
          <a:p>
            <a:pPr marL="45720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/>
          </a:p>
        </p:txBody>
      </p:sp>
      <p:sp>
        <p:nvSpPr>
          <p:cNvPr id="633" name="Google Shape;633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Cell Average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Cell Measurements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Clean Grid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" sz="2000"/>
              <a:t>Clip by Field or Implicit Function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" sz="2000"/>
              <a:t>Contour Trees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External Faces</a:t>
            </a:r>
            <a:endParaRPr sz="2000"/>
          </a:p>
        </p:txBody>
      </p:sp>
      <p:sp>
        <p:nvSpPr>
          <p:cNvPr id="634" name="Google Shape;634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Filters</a:t>
            </a:r>
            <a:endParaRPr/>
          </a:p>
        </p:txBody>
      </p:sp>
      <p:pic>
        <p:nvPicPr>
          <p:cNvPr id="635" name="Google Shape;63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Filters</a:t>
            </a:r>
            <a:endParaRPr/>
          </a:p>
        </p:txBody>
      </p:sp>
      <p:pic>
        <p:nvPicPr>
          <p:cNvPr id="641" name="Google Shape;64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Extract Geometry, Points, Structured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FieldToColors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Gradient 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Histogram and Entropy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Marching Cubes</a:t>
            </a:r>
            <a:endParaRPr sz="2000"/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/>
              <a:t>Hex and Voxel Done</a:t>
            </a:r>
            <a:endParaRPr sz="2000"/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○"/>
            </a:pPr>
            <a:r>
              <a:rPr lang="en" sz="2000"/>
              <a:t>Other Cell Types In-Progress</a:t>
            </a:r>
            <a:br>
              <a:rPr lang="en" sz="2000"/>
            </a:br>
            <a:endParaRPr sz="2000"/>
          </a:p>
        </p:txBody>
      </p:sp>
      <p:sp>
        <p:nvSpPr>
          <p:cNvPr id="643" name="Google Shape;643;p66"/>
          <p:cNvSpPr txBox="1">
            <a:spLocks noGrp="1"/>
          </p:cNvSpPr>
          <p:nvPr>
            <p:ph type="body" idx="1"/>
          </p:nvPr>
        </p:nvSpPr>
        <p:spPr>
          <a:xfrm>
            <a:off x="4991450" y="1152475"/>
            <a:ext cx="4305300" cy="38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Split Sharp Edges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Surface Normals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Surface Simplification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Tetrahedralize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Threshold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Triangulate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Warp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Char char="●"/>
            </a:pPr>
            <a:r>
              <a:rPr lang="en" sz="2000"/>
              <a:t>ZFP</a:t>
            </a:r>
            <a:br>
              <a:rPr lang="en" sz="2000"/>
            </a:br>
            <a:r>
              <a:rPr lang="en" sz="2000"/>
              <a:t/>
            </a:r>
            <a:br>
              <a:rPr lang="en" sz="2000"/>
            </a:b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Worklet Control Signature</a:t>
            </a:r>
            <a:endParaRPr/>
          </a:p>
        </p:txBody>
      </p:sp>
      <p:sp>
        <p:nvSpPr>
          <p:cNvPr id="649" name="Google Shape;649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VTK-m no longer requires the list of allowed types for each worklet parameter</a:t>
            </a:r>
            <a:endParaRPr/>
          </a:p>
        </p:txBody>
      </p:sp>
      <p:pic>
        <p:nvPicPr>
          <p:cNvPr id="650" name="Google Shape;6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51;p67"/>
          <p:cNvPicPr preferRelativeResize="0"/>
          <p:nvPr/>
        </p:nvPicPr>
        <p:blipFill rotWithShape="1">
          <a:blip r:embed="rId4">
            <a:alphaModFix/>
          </a:blip>
          <a:srcRect b="77955"/>
          <a:stretch/>
        </p:blipFill>
        <p:spPr>
          <a:xfrm>
            <a:off x="942448" y="1680557"/>
            <a:ext cx="6651761" cy="127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7"/>
          <p:cNvPicPr preferRelativeResize="0"/>
          <p:nvPr/>
        </p:nvPicPr>
        <p:blipFill rotWithShape="1">
          <a:blip r:embed="rId4">
            <a:alphaModFix/>
          </a:blip>
          <a:srcRect t="49234" b="27966"/>
          <a:stretch/>
        </p:blipFill>
        <p:spPr>
          <a:xfrm>
            <a:off x="942449" y="3181514"/>
            <a:ext cx="6651761" cy="130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Runtime Device Selection</a:t>
            </a:r>
            <a:endParaRPr/>
          </a:p>
        </p:txBody>
      </p:sp>
      <p:sp>
        <p:nvSpPr>
          <p:cNvPr id="657" name="Google Shape;65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VTK-m supports compilation of any number of device adapters in a single library. Previously it was only possible to get runtime selection by jumping through hoops</a:t>
            </a:r>
            <a:endParaRPr/>
          </a:p>
        </p:txBody>
      </p:sp>
      <p:pic>
        <p:nvPicPr>
          <p:cNvPr id="658" name="Google Shape;658;p68"/>
          <p:cNvPicPr preferRelativeResize="0"/>
          <p:nvPr/>
        </p:nvPicPr>
        <p:blipFill rotWithShape="1">
          <a:blip r:embed="rId3">
            <a:alphaModFix/>
          </a:blip>
          <a:srcRect t="1962" b="4770"/>
          <a:stretch/>
        </p:blipFill>
        <p:spPr>
          <a:xfrm>
            <a:off x="731199" y="1875922"/>
            <a:ext cx="6991292" cy="312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Runtime Device Execution</a:t>
            </a:r>
            <a:endParaRPr/>
          </a:p>
        </p:txBody>
      </p:sp>
      <p:sp>
        <p:nvSpPr>
          <p:cNvPr id="665" name="Google Shape;665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VTK-m has removed the Device template from all Dispatchers and instead builds all device versions and can easily switch between them</a:t>
            </a:r>
            <a:endParaRPr/>
          </a:p>
        </p:txBody>
      </p:sp>
      <p:pic>
        <p:nvPicPr>
          <p:cNvPr id="666" name="Google Shape;66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9"/>
          <p:cNvPicPr preferRelativeResize="0"/>
          <p:nvPr/>
        </p:nvPicPr>
        <p:blipFill rotWithShape="1">
          <a:blip r:embed="rId4">
            <a:alphaModFix/>
          </a:blip>
          <a:srcRect r="27060"/>
          <a:stretch/>
        </p:blipFill>
        <p:spPr>
          <a:xfrm>
            <a:off x="1565023" y="2068837"/>
            <a:ext cx="5394197" cy="1959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Runtime Device Selection</a:t>
            </a:r>
            <a:endParaRPr/>
          </a:p>
        </p:txBody>
      </p:sp>
      <p:sp>
        <p:nvSpPr>
          <p:cNvPr id="674" name="Google Shape;674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ArrayHandle, Algorithms, Worklet, and Filter now all support runtime selection</a:t>
            </a:r>
            <a:endParaRPr/>
          </a:p>
        </p:txBody>
      </p:sp>
      <p:pic>
        <p:nvPicPr>
          <p:cNvPr id="675" name="Google Shape;675;p7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2824" b="4357"/>
          <a:stretch/>
        </p:blipFill>
        <p:spPr>
          <a:xfrm>
            <a:off x="1112186" y="1603585"/>
            <a:ext cx="6437127" cy="344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Runtime selection supports the ability to use an </a:t>
            </a:r>
            <a:r>
              <a:rPr lang="en" dirty="0">
                <a:solidFill>
                  <a:srgbClr val="003167"/>
                </a:solidFill>
              </a:rPr>
              <a:t>Any</a:t>
            </a:r>
            <a:r>
              <a:rPr lang="en" dirty="0"/>
              <a:t> device which selects the active device at runtime. </a:t>
            </a:r>
            <a:r>
              <a:rPr lang="en" dirty="0">
                <a:solidFill>
                  <a:srgbClr val="003167"/>
                </a:solidFill>
              </a:rPr>
              <a:t>Any </a:t>
            </a:r>
            <a:r>
              <a:rPr lang="en" dirty="0" smtClean="0"/>
              <a:t>supports </a:t>
            </a:r>
            <a:r>
              <a:rPr lang="en" dirty="0"/>
              <a:t>graceful </a:t>
            </a:r>
            <a:r>
              <a:rPr lang="en" dirty="0" smtClean="0"/>
              <a:t>degradation</a:t>
            </a:r>
            <a:r>
              <a:rPr lang="en-US" dirty="0" smtClean="0"/>
              <a:t> for when a </a:t>
            </a:r>
            <a:r>
              <a:rPr lang="en" dirty="0" smtClean="0"/>
              <a:t>device crashes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82" name="Google Shape;682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Runtime Device Tracking</a:t>
            </a:r>
            <a:endParaRPr/>
          </a:p>
        </p:txBody>
      </p:sp>
      <p:pic>
        <p:nvPicPr>
          <p:cNvPr id="683" name="Google Shape;68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3232"/>
          <a:stretch/>
        </p:blipFill>
        <p:spPr>
          <a:xfrm>
            <a:off x="1414691" y="1860160"/>
            <a:ext cx="6114686" cy="328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2"/>
          <p:cNvSpPr txBox="1">
            <a:spLocks noGrp="1"/>
          </p:cNvSpPr>
          <p:nvPr>
            <p:ph type="title"/>
          </p:nvPr>
        </p:nvSpPr>
        <p:spPr>
          <a:xfrm>
            <a:off x="2830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Runtime Device Tracking</a:t>
            </a:r>
            <a:endParaRPr/>
          </a:p>
        </p:txBody>
      </p:sp>
      <p:sp>
        <p:nvSpPr>
          <p:cNvPr id="690" name="Google Shape;690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Since VTK-m defers location of execution to runtime this opens up future research work on task locality</a:t>
            </a:r>
            <a:r>
              <a:rPr lang="en"/>
              <a:t> </a:t>
            </a:r>
            <a:endParaRPr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Should execution over small domains happen in serial?</a:t>
            </a:r>
            <a:endParaRPr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should execution move to the memory space of the allocation?</a:t>
            </a:r>
            <a:endParaRPr/>
          </a:p>
          <a:p>
            <a:pPr marL="13716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we map this to multi-gpu machines and allocations?</a:t>
            </a:r>
            <a:endParaRPr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to do when inputs are spread across multiple memory spaces?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91" name="Google Shape;69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single place for the visualization community to collaborate, contribute, and leverage massively threaded algorithms.</a:t>
            </a:r>
            <a:endParaRPr/>
          </a:p>
        </p:txBody>
      </p:sp>
      <p:pic>
        <p:nvPicPr>
          <p:cNvPr id="235" name="Google Shape;2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6"/>
          <p:cNvPicPr preferRelativeResize="0"/>
          <p:nvPr/>
        </p:nvPicPr>
        <p:blipFill rotWithShape="1">
          <a:blip r:embed="rId4">
            <a:alphaModFix/>
          </a:blip>
          <a:srcRect l="1673" r="2126" b="42886"/>
          <a:stretch/>
        </p:blipFill>
        <p:spPr>
          <a:xfrm>
            <a:off x="843600" y="1744750"/>
            <a:ext cx="6299450" cy="114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6"/>
          <p:cNvPicPr preferRelativeResize="0"/>
          <p:nvPr/>
        </p:nvPicPr>
        <p:blipFill rotWithShape="1">
          <a:blip r:embed="rId5">
            <a:alphaModFix/>
          </a:blip>
          <a:srcRect l="3086" t="11308" r="2804" b="41906"/>
          <a:stretch/>
        </p:blipFill>
        <p:spPr>
          <a:xfrm>
            <a:off x="843600" y="3156775"/>
            <a:ext cx="6299452" cy="1431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6"/>
          <p:cNvSpPr txBox="1"/>
          <p:nvPr/>
        </p:nvSpPr>
        <p:spPr>
          <a:xfrm>
            <a:off x="840650" y="4559300"/>
            <a:ext cx="65961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Code Sprint, April 2017, University of Oregon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46"/>
          <p:cNvSpPr txBox="1"/>
          <p:nvPr/>
        </p:nvSpPr>
        <p:spPr>
          <a:xfrm>
            <a:off x="840650" y="2853525"/>
            <a:ext cx="65961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Code Sprint, September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2015, LLNL</a:t>
            </a:r>
            <a:endParaRPr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Logging</a:t>
            </a:r>
            <a:endParaRPr/>
          </a:p>
        </p:txBody>
      </p:sp>
      <p:sp>
        <p:nvSpPr>
          <p:cNvPr id="697" name="Google Shape;697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/>
              <a:t>For better reporting of runtime performance and errors VTK-m has a fully integrated logging framework. Allows us to log: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Errors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Warnings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Dynamic Cast Failures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Control Side Memory Allocations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Execution Side Memory Allocations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Memory Transfers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Performance</a:t>
            </a:r>
            <a:br>
              <a:rPr lang="en" dirty="0"/>
            </a:br>
            <a:endParaRPr dirty="0"/>
          </a:p>
          <a:p>
            <a:pPr marL="9144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698" name="Google Shape;69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Logging</a:t>
            </a:r>
            <a:endParaRPr/>
          </a:p>
        </p:txBody>
      </p:sp>
      <p:pic>
        <p:nvPicPr>
          <p:cNvPr id="704" name="Google Shape;70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75" y="1229275"/>
            <a:ext cx="8839202" cy="118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4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250" y="2442655"/>
            <a:ext cx="5990428" cy="2422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Original Filter Policy Design</a:t>
            </a:r>
            <a:endParaRPr dirty="0"/>
          </a:p>
        </p:txBody>
      </p:sp>
      <p:sp>
        <p:nvSpPr>
          <p:cNvPr id="712" name="Google Shape;712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Filter Policies are how callers of VTK-m control what compile time type expansions will be done for:</a:t>
            </a:r>
            <a:endParaRPr sz="2400" dirty="0"/>
          </a:p>
          <a:p>
            <a:pPr marL="914400" lvl="1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CellSets [ Structured, Unstructured, … ]</a:t>
            </a:r>
            <a:endParaRPr sz="20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Field Types [ are they float, double, vec3f? ]</a:t>
            </a:r>
            <a:endParaRPr sz="20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Field Storage [ Basic, Counting, Implicit, … ]</a:t>
            </a:r>
            <a:endParaRPr sz="20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Coordinates Types</a:t>
            </a:r>
            <a:endParaRPr sz="20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000" dirty="0"/>
              <a:t>Coordinates Storage</a:t>
            </a:r>
            <a:endParaRPr sz="2000"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13" name="Google Shape;71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Filter Policy Design</a:t>
            </a:r>
            <a:endParaRPr/>
          </a:p>
        </p:txBody>
      </p:sp>
      <p:pic>
        <p:nvPicPr>
          <p:cNvPr id="719" name="Google Shape;719;p76"/>
          <p:cNvPicPr preferRelativeResize="0"/>
          <p:nvPr/>
        </p:nvPicPr>
        <p:blipFill rotWithShape="1">
          <a:blip r:embed="rId3">
            <a:alphaModFix/>
          </a:blip>
          <a:srcRect r="3100" b="33581"/>
          <a:stretch/>
        </p:blipFill>
        <p:spPr>
          <a:xfrm>
            <a:off x="1457638" y="1246325"/>
            <a:ext cx="6228725" cy="408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Filter Policy Design</a:t>
            </a:r>
            <a:endParaRPr/>
          </a:p>
        </p:txBody>
      </p:sp>
      <p:pic>
        <p:nvPicPr>
          <p:cNvPr id="727" name="Google Shape;727;p7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69779" r="12674"/>
          <a:stretch/>
        </p:blipFill>
        <p:spPr>
          <a:xfrm>
            <a:off x="151350" y="1100512"/>
            <a:ext cx="7998658" cy="249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Virtual Arrays</a:t>
            </a:r>
            <a:endParaRPr/>
          </a:p>
        </p:txBody>
      </p:sp>
      <p:pic>
        <p:nvPicPr>
          <p:cNvPr id="734" name="Google Shape;73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5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VTK-m has identified a need to have certain execution objects leverage virtual methods. Things such as array handle storage, implicit functions and coordinate systems now use virtuals.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6" name="Google Shape;736;p78"/>
          <p:cNvPicPr preferRelativeResize="0"/>
          <p:nvPr/>
        </p:nvPicPr>
        <p:blipFill rotWithShape="1">
          <a:blip r:embed="rId4">
            <a:alphaModFix/>
          </a:blip>
          <a:srcRect l="7780" t="34081" r="3092" b="48358"/>
          <a:stretch/>
        </p:blipFill>
        <p:spPr>
          <a:xfrm>
            <a:off x="421650" y="2371650"/>
            <a:ext cx="6091952" cy="1080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8"/>
          <p:cNvSpPr/>
          <p:nvPr/>
        </p:nvSpPr>
        <p:spPr>
          <a:xfrm>
            <a:off x="6582400" y="2689225"/>
            <a:ext cx="2209800" cy="342900"/>
          </a:xfrm>
          <a:prstGeom prst="rect">
            <a:avLst/>
          </a:prstGeom>
          <a:solidFill>
            <a:srgbClr val="FFAB4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7 types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8"/>
          <p:cNvSpPr/>
          <p:nvPr/>
        </p:nvSpPr>
        <p:spPr>
          <a:xfrm>
            <a:off x="6582400" y="3842109"/>
            <a:ext cx="2209800" cy="342900"/>
          </a:xfrm>
          <a:prstGeom prst="rect">
            <a:avLst/>
          </a:prstGeom>
          <a:solidFill>
            <a:srgbClr val="FFAB4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3 types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p78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b="25022"/>
          <a:stretch/>
        </p:blipFill>
        <p:spPr>
          <a:xfrm>
            <a:off x="719987" y="3508299"/>
            <a:ext cx="5793614" cy="106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New++ Filter Policy [In Design]</a:t>
            </a:r>
            <a:endParaRPr/>
          </a:p>
        </p:txBody>
      </p:sp>
      <p:pic>
        <p:nvPicPr>
          <p:cNvPr id="745" name="Google Shape;74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VTK-m currently only exactly matches FieldTypes. Going forward we are going to cast to best matching and provide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explicit de-virtualization.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7" name="Google Shape;747;p7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5441"/>
          <a:stretch/>
        </p:blipFill>
        <p:spPr>
          <a:xfrm>
            <a:off x="276363" y="2356175"/>
            <a:ext cx="7373254" cy="235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MultiBlock</a:t>
            </a:r>
            <a:endParaRPr/>
          </a:p>
        </p:txBody>
      </p:sp>
      <p:pic>
        <p:nvPicPr>
          <p:cNvPr id="753" name="Google Shape;75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VTK-m MultiBlock is very similar to </a:t>
            </a:r>
            <a:r>
              <a:rPr lang="en" sz="2400" dirty="0" smtClean="0"/>
              <a:t>vtkPartitionedDataSet</a:t>
            </a:r>
            <a:endParaRPr sz="24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VTK-m MultiBlock entries can only be DataSets, no support for nested MultiBlocks</a:t>
            </a:r>
            <a:endParaRPr sz="24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In VTK-m a MultiBlock can span multiple nodes (MPI/DIY), but a block must be fully contained on a single node</a:t>
            </a:r>
            <a:br>
              <a:rPr lang="en" sz="2400" dirty="0"/>
            </a:b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/>
            </a:r>
            <a:br>
              <a:rPr lang="en" sz="2400" dirty="0"/>
            </a:br>
            <a:endParaRPr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				Hybrid Parallelism</a:t>
            </a:r>
            <a:endParaRPr/>
          </a:p>
        </p:txBody>
      </p:sp>
      <p:pic>
        <p:nvPicPr>
          <p:cNvPr id="760" name="Google Shape;76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1" descr="A picture containing container&#10;&#10;Description generated with high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906355" y="1267033"/>
            <a:ext cx="1417800" cy="12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6764" y="1101091"/>
            <a:ext cx="1539111" cy="140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81" descr="A picture containing container&#10;&#10;Description generated with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0692" y="3093642"/>
            <a:ext cx="1376103" cy="12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3603" y="2872301"/>
            <a:ext cx="1407151" cy="125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81" descr="A close up of a logo&#10;&#10;Description generated with high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5044" y="3015400"/>
            <a:ext cx="1534323" cy="136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1719" y="2799086"/>
            <a:ext cx="1527649" cy="13752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7" name="Google Shape;767;p81"/>
          <p:cNvCxnSpPr/>
          <p:nvPr/>
        </p:nvCxnSpPr>
        <p:spPr>
          <a:xfrm rot="10800000" flipH="1">
            <a:off x="573668" y="2654404"/>
            <a:ext cx="7040400" cy="48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8" name="Google Shape;768;p81"/>
          <p:cNvCxnSpPr/>
          <p:nvPr/>
        </p:nvCxnSpPr>
        <p:spPr>
          <a:xfrm rot="10800000" flipH="1">
            <a:off x="1401385" y="3321499"/>
            <a:ext cx="694200" cy="1323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9" name="Google Shape;769;p81"/>
          <p:cNvCxnSpPr/>
          <p:nvPr/>
        </p:nvCxnSpPr>
        <p:spPr>
          <a:xfrm>
            <a:off x="1401378" y="3663642"/>
            <a:ext cx="694200" cy="2580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0" name="Google Shape;770;p81"/>
          <p:cNvCxnSpPr/>
          <p:nvPr/>
        </p:nvCxnSpPr>
        <p:spPr>
          <a:xfrm>
            <a:off x="1421493" y="1742614"/>
            <a:ext cx="674100" cy="1680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771" name="Google Shape;771;p81"/>
          <p:cNvPicPr preferRelativeResize="0"/>
          <p:nvPr/>
        </p:nvPicPr>
        <p:blipFill rotWithShape="1">
          <a:blip r:embed="rId10">
            <a:alphaModFix/>
          </a:blip>
          <a:srcRect l="48519" t="13260" r="34961" b="4786"/>
          <a:stretch/>
        </p:blipFill>
        <p:spPr>
          <a:xfrm flipH="1">
            <a:off x="992976" y="1267025"/>
            <a:ext cx="481824" cy="13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1"/>
          <p:cNvPicPr preferRelativeResize="0"/>
          <p:nvPr/>
        </p:nvPicPr>
        <p:blipFill rotWithShape="1">
          <a:blip r:embed="rId10">
            <a:alphaModFix/>
          </a:blip>
          <a:srcRect l="48519" t="13260" r="34961" b="4786"/>
          <a:stretch/>
        </p:blipFill>
        <p:spPr>
          <a:xfrm flipH="1">
            <a:off x="992976" y="2979325"/>
            <a:ext cx="481824" cy="13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1" descr="Screen shot 2017-03-07 at 6.34.42 AM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20327" y="1288058"/>
            <a:ext cx="1423196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1" descr="Screen shot 2017-03-07 at 6.34.42 AM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20327" y="2979333"/>
            <a:ext cx="1423196" cy="123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 Towards Hybrid Async </a:t>
            </a:r>
            <a:endParaRPr/>
          </a:p>
        </p:txBody>
      </p:sp>
      <p:pic>
        <p:nvPicPr>
          <p:cNvPr id="780" name="Google Shape;780;p82" descr="A close up of a logo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6814" y="1869133"/>
            <a:ext cx="1983846" cy="238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5445" y="1492101"/>
            <a:ext cx="1975216" cy="239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82"/>
          <p:cNvPicPr preferRelativeResize="0"/>
          <p:nvPr/>
        </p:nvPicPr>
        <p:blipFill rotWithShape="1">
          <a:blip r:embed="rId5">
            <a:alphaModFix/>
          </a:blip>
          <a:srcRect l="48519" t="13260" r="34961" b="4786"/>
          <a:stretch/>
        </p:blipFill>
        <p:spPr>
          <a:xfrm flipH="1">
            <a:off x="413100" y="1806255"/>
            <a:ext cx="622988" cy="239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82" descr="Screen shot 2017-03-07 at 6.34.42 A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75599" y="1856089"/>
            <a:ext cx="2168400" cy="18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8775" y="1266813"/>
            <a:ext cx="3925398" cy="3475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5" name="Google Shape;785;p82"/>
          <p:cNvCxnSpPr/>
          <p:nvPr/>
        </p:nvCxnSpPr>
        <p:spPr>
          <a:xfrm rot="10800000" flipH="1">
            <a:off x="941164" y="2182356"/>
            <a:ext cx="1265700" cy="4509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6" name="Google Shape;786;p82"/>
          <p:cNvCxnSpPr/>
          <p:nvPr/>
        </p:nvCxnSpPr>
        <p:spPr>
          <a:xfrm>
            <a:off x="941170" y="2993116"/>
            <a:ext cx="1431300" cy="470700"/>
          </a:xfrm>
          <a:prstGeom prst="bentConnector3">
            <a:avLst>
              <a:gd name="adj1" fmla="val 44322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7" name="Google Shape;787;p82"/>
          <p:cNvCxnSpPr>
            <a:endCxn id="783" idx="1"/>
          </p:cNvCxnSpPr>
          <p:nvPr/>
        </p:nvCxnSpPr>
        <p:spPr>
          <a:xfrm>
            <a:off x="5458499" y="2320089"/>
            <a:ext cx="1517100" cy="4764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8" name="Google Shape;788;p82"/>
          <p:cNvCxnSpPr>
            <a:endCxn id="783" idx="1"/>
          </p:cNvCxnSpPr>
          <p:nvPr/>
        </p:nvCxnSpPr>
        <p:spPr>
          <a:xfrm rot="10800000" flipH="1">
            <a:off x="5376599" y="2796489"/>
            <a:ext cx="1599000" cy="7101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789" name="Google Shape;789;p82"/>
          <p:cNvPicPr preferRelativeResize="0"/>
          <p:nvPr/>
        </p:nvPicPr>
        <p:blipFill rotWithShape="1">
          <a:blip r:embed="rId8">
            <a:alphaModFix/>
          </a:blip>
          <a:srcRect l="15982" t="2776" r="18327" b="2776"/>
          <a:stretch/>
        </p:blipFill>
        <p:spPr>
          <a:xfrm>
            <a:off x="6239337" y="3463818"/>
            <a:ext cx="387575" cy="128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2"/>
          <p:cNvPicPr preferRelativeResize="0"/>
          <p:nvPr/>
        </p:nvPicPr>
        <p:blipFill rotWithShape="1">
          <a:blip r:embed="rId8">
            <a:alphaModFix/>
          </a:blip>
          <a:srcRect l="15982" t="2776" r="18327" b="2776"/>
          <a:stretch/>
        </p:blipFill>
        <p:spPr>
          <a:xfrm>
            <a:off x="6263875" y="1168718"/>
            <a:ext cx="387575" cy="128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7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the challenges of writing highly concurrent algorithms by using data parallel algorithms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Done by writing ‘worklets’</a:t>
            </a:r>
            <a:endParaRPr/>
          </a:p>
        </p:txBody>
      </p:sp>
      <p:pic>
        <p:nvPicPr>
          <p:cNvPr id="245" name="Google Shape;24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785" y="2289920"/>
            <a:ext cx="7228171" cy="60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798" name="Google Shape;798;p83"/>
          <p:cNvGrpSpPr/>
          <p:nvPr/>
        </p:nvGrpSpPr>
        <p:grpSpPr>
          <a:xfrm>
            <a:off x="988050" y="388750"/>
            <a:ext cx="7232451" cy="4366000"/>
            <a:chOff x="988050" y="388750"/>
            <a:chExt cx="7232451" cy="4366000"/>
          </a:xfrm>
        </p:grpSpPr>
        <p:pic>
          <p:nvPicPr>
            <p:cNvPr id="799" name="Google Shape;799;p83"/>
            <p:cNvPicPr preferRelativeResize="0"/>
            <p:nvPr/>
          </p:nvPicPr>
          <p:blipFill rotWithShape="1">
            <a:blip r:embed="rId3">
              <a:alphaModFix/>
            </a:blip>
            <a:srcRect b="606"/>
            <a:stretch/>
          </p:blipFill>
          <p:spPr>
            <a:xfrm>
              <a:off x="988050" y="388750"/>
              <a:ext cx="7232451" cy="436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83"/>
            <p:cNvPicPr preferRelativeResize="0"/>
            <p:nvPr/>
          </p:nvPicPr>
          <p:blipFill rotWithShape="1">
            <a:blip r:embed="rId3">
              <a:alphaModFix/>
            </a:blip>
            <a:srcRect l="57385" t="75622" r="40827" b="20819"/>
            <a:stretch/>
          </p:blipFill>
          <p:spPr>
            <a:xfrm>
              <a:off x="5215650" y="3132375"/>
              <a:ext cx="129250" cy="156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325" y="2067200"/>
            <a:ext cx="4140749" cy="27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VTK-m provides a custom reduce by key since we needed the following functionality:</a:t>
            </a:r>
            <a:endParaRPr sz="2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 value reduction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Access to all values per key</a:t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 Mono"/>
                <a:ea typeface="Roboto Mono"/>
                <a:cs typeface="Roboto Mono"/>
                <a:sym typeface="Roboto Mono"/>
              </a:rPr>
              <a:t>WorkletReduceByKey</a:t>
            </a:r>
            <a:endParaRPr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08" name="Google Shape;808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Evolution</a:t>
            </a:r>
            <a:endParaRPr/>
          </a:p>
        </p:txBody>
      </p:sp>
      <p:pic>
        <p:nvPicPr>
          <p:cNvPr id="814" name="Google Shape;8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5" y="213432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Streams</a:t>
            </a:r>
            <a:endParaRPr dirty="0"/>
          </a:p>
        </p:txBody>
      </p:sp>
      <p:pic>
        <p:nvPicPr>
          <p:cNvPr id="820" name="Google Shape;8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ever VTK-m executes using the CUDA device adapter all kernels and memory transfers now use per-thread default streams explicitly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This work allows for better in-situ integration, and for VTK-m to provide the option of coarse grained block level parallelism.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822" name="Google Shape;82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5" y="1929961"/>
            <a:ext cx="9144000" cy="1633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</a:t>
            </a:r>
            <a:endParaRPr dirty="0"/>
          </a:p>
        </p:txBody>
      </p:sp>
      <p:pic>
        <p:nvPicPr>
          <p:cNvPr id="828" name="Google Shape;8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VTK-m ArrayHandle now properly handles users passing CUDA allocated pointers for input data.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No extra data transfers or copies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If UVM allocated can also be used with other devices</a:t>
            </a:r>
            <a:br>
              <a:rPr lang="en" sz="2000" dirty="0"/>
            </a:b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When VTK-m executes on Pascal+ hardware all device memory will be allocated using UVM.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Includes hints to the UVM system if the memory is read, write, or r+w 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If the ArrayHandle doesn’t have host data, will use the UVM memory</a:t>
            </a:r>
            <a:endParaRPr sz="20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000" dirty="0"/>
              <a:t>Controllable with environment variables</a:t>
            </a:r>
            <a:br>
              <a:rPr lang="en" sz="2000" dirty="0"/>
            </a:br>
            <a:r>
              <a:rPr lang="en" sz="2000" dirty="0"/>
              <a:t/>
            </a:r>
            <a:br>
              <a:rPr lang="en" sz="2000" dirty="0"/>
            </a:br>
            <a:r>
              <a:rPr lang="en" sz="2000" dirty="0"/>
              <a:t/>
            </a:r>
            <a:br>
              <a:rPr lang="en" sz="2000" dirty="0"/>
            </a:br>
            <a:endParaRPr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VTK-m ArrayHandle reads now use __ldg loads automatically on any read only input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VTK-m tries for all cuda operations to happen </a:t>
            </a:r>
            <a:r>
              <a:rPr lang="en" sz="2400" dirty="0" smtClean="0"/>
              <a:t>asynchronously</a:t>
            </a:r>
            <a:endParaRPr lang="en-US"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Allows </a:t>
            </a:r>
            <a:r>
              <a:rPr lang="en" sz="2400" dirty="0"/>
              <a:t>for overlapping control and device </a:t>
            </a:r>
            <a:endParaRPr sz="24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Goal of reducing host / device synchronizations.</a:t>
            </a:r>
            <a:endParaRPr sz="24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 use Thrust for parallel primitives ( expect worklet launches )</a:t>
            </a:r>
            <a:endParaRPr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 don’t sync after each worklet</a:t>
            </a:r>
            <a:endParaRPr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 only use event syncs</a:t>
            </a:r>
            <a:endParaRPr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 explicitly event sync only for host memory access</a:t>
            </a:r>
            <a:endParaRPr sz="1800"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We batch small cuda memory free’s</a:t>
            </a:r>
            <a:endParaRPr sz="1800" dirty="0"/>
          </a:p>
        </p:txBody>
      </p:sp>
      <p:sp>
        <p:nvSpPr>
          <p:cNvPr id="835" name="Google Shape;835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</a:t>
            </a:r>
            <a:endParaRPr dirty="0"/>
          </a:p>
        </p:txBody>
      </p:sp>
      <p:pic>
        <p:nvPicPr>
          <p:cNvPr id="836" name="Google Shape;8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uses lots of predefined lookup tables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challenging to write correctly when you want the same table to be used for host and device (</a:t>
            </a:r>
            <a:r>
              <a:rPr lang="en" sz="1100" b="1" u="sng">
                <a:solidFill>
                  <a:srgbClr val="88CC00"/>
                </a:solidFill>
                <a:hlinkClick r:id="rId3"/>
              </a:rPr>
              <a:t>E.3.13. Const-qualified variables</a:t>
            </a:r>
            <a:r>
              <a:rPr lang="en"/>
              <a:t> </a:t>
            </a:r>
            <a:r>
              <a:rPr lang="en" sz="1100"/>
              <a:t>&amp;&amp; </a:t>
            </a:r>
            <a:r>
              <a:rPr lang="en" sz="1100" b="1" u="sng">
                <a:solidFill>
                  <a:srgbClr val="76B900"/>
                </a:solidFill>
                <a:hlinkClick r:id="rId4"/>
              </a:rPr>
              <a:t>F.3.16.5. Constexpr variables</a:t>
            </a:r>
            <a:r>
              <a:rPr lang="en"/>
              <a:t>)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Lookup Tables</a:t>
            </a:r>
            <a:endParaRPr dirty="0"/>
          </a:p>
        </p:txBody>
      </p:sp>
      <p:pic>
        <p:nvPicPr>
          <p:cNvPr id="844" name="Google Shape;844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1350" y="2171525"/>
            <a:ext cx="3490450" cy="259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Lookup Tables</a:t>
            </a:r>
            <a:endParaRPr dirty="0"/>
          </a:p>
        </p:txBody>
      </p:sp>
      <p:pic>
        <p:nvPicPr>
          <p:cNvPr id="844" name="Google Shape;8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9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8086" y="1104084"/>
            <a:ext cx="5340528" cy="396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972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000" y="1585374"/>
            <a:ext cx="2376251" cy="2156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90"/>
          <p:cNvGrpSpPr/>
          <p:nvPr/>
        </p:nvGrpSpPr>
        <p:grpSpPr>
          <a:xfrm>
            <a:off x="5053772" y="3682281"/>
            <a:ext cx="1288020" cy="436275"/>
            <a:chOff x="4460574" y="3506144"/>
            <a:chExt cx="1587600" cy="581700"/>
          </a:xfrm>
        </p:grpSpPr>
        <p:cxnSp>
          <p:nvCxnSpPr>
            <p:cNvPr id="852" name="Google Shape;852;p90"/>
            <p:cNvCxnSpPr/>
            <p:nvPr/>
          </p:nvCxnSpPr>
          <p:spPr>
            <a:xfrm rot="10800000" flipH="1">
              <a:off x="4460574" y="3506144"/>
              <a:ext cx="768300" cy="369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3" name="Google Shape;853;p90"/>
            <p:cNvCxnSpPr/>
            <p:nvPr/>
          </p:nvCxnSpPr>
          <p:spPr>
            <a:xfrm rot="10800000" flipH="1">
              <a:off x="4460574" y="3589244"/>
              <a:ext cx="885300" cy="286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4" name="Google Shape;854;p90"/>
            <p:cNvCxnSpPr/>
            <p:nvPr/>
          </p:nvCxnSpPr>
          <p:spPr>
            <a:xfrm rot="10800000" flipH="1">
              <a:off x="4460574" y="3672044"/>
              <a:ext cx="1002600" cy="203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5" name="Google Shape;855;p90"/>
            <p:cNvCxnSpPr/>
            <p:nvPr/>
          </p:nvCxnSpPr>
          <p:spPr>
            <a:xfrm rot="10800000" flipH="1">
              <a:off x="4460574" y="3755444"/>
              <a:ext cx="1119600" cy="120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6" name="Google Shape;856;p90"/>
            <p:cNvCxnSpPr/>
            <p:nvPr/>
          </p:nvCxnSpPr>
          <p:spPr>
            <a:xfrm rot="10800000" flipH="1">
              <a:off x="4460574" y="3838544"/>
              <a:ext cx="1236600" cy="37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7" name="Google Shape;857;p90"/>
            <p:cNvCxnSpPr/>
            <p:nvPr/>
          </p:nvCxnSpPr>
          <p:spPr>
            <a:xfrm>
              <a:off x="4460574" y="3875744"/>
              <a:ext cx="1353600" cy="45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8" name="Google Shape;858;p90"/>
            <p:cNvCxnSpPr/>
            <p:nvPr/>
          </p:nvCxnSpPr>
          <p:spPr>
            <a:xfrm>
              <a:off x="4460574" y="3875744"/>
              <a:ext cx="1470600" cy="129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59" name="Google Shape;859;p90"/>
            <p:cNvCxnSpPr/>
            <p:nvPr/>
          </p:nvCxnSpPr>
          <p:spPr>
            <a:xfrm>
              <a:off x="4460574" y="3875744"/>
              <a:ext cx="1587600" cy="212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</p:grpSp>
      <p:sp>
        <p:nvSpPr>
          <p:cNvPr id="860" name="Google Shape;860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Topology based worklets are always executed in the context of a topology.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Worklet Execution</a:t>
            </a:r>
            <a:endParaRPr dirty="0"/>
          </a:p>
        </p:txBody>
      </p:sp>
      <p:pic>
        <p:nvPicPr>
          <p:cNvPr id="862" name="Google Shape;86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3" name="Google Shape;863;p90"/>
          <p:cNvGrpSpPr/>
          <p:nvPr/>
        </p:nvGrpSpPr>
        <p:grpSpPr>
          <a:xfrm>
            <a:off x="241775" y="3536738"/>
            <a:ext cx="3693636" cy="727342"/>
            <a:chOff x="3407574" y="3312095"/>
            <a:chExt cx="3693636" cy="969789"/>
          </a:xfrm>
        </p:grpSpPr>
        <p:sp>
          <p:nvSpPr>
            <p:cNvPr id="864" name="Google Shape;864;p90"/>
            <p:cNvSpPr/>
            <p:nvPr/>
          </p:nvSpPr>
          <p:spPr>
            <a:xfrm>
              <a:off x="3407574" y="3603044"/>
              <a:ext cx="1053000" cy="545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Task Launcher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5" name="Google Shape;865;p90"/>
            <p:cNvGrpSpPr/>
            <p:nvPr/>
          </p:nvGrpSpPr>
          <p:grpSpPr>
            <a:xfrm>
              <a:off x="5228958" y="3312095"/>
              <a:ext cx="1872252" cy="969789"/>
              <a:chOff x="3994265" y="3041073"/>
              <a:chExt cx="1872252" cy="969789"/>
            </a:xfrm>
          </p:grpSpPr>
          <p:sp>
            <p:nvSpPr>
              <p:cNvPr id="866" name="Google Shape;866;p90"/>
              <p:cNvSpPr/>
              <p:nvPr/>
            </p:nvSpPr>
            <p:spPr>
              <a:xfrm>
                <a:off x="3994265" y="3041073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90"/>
              <p:cNvSpPr/>
              <p:nvPr/>
            </p:nvSpPr>
            <p:spPr>
              <a:xfrm>
                <a:off x="4111301" y="3124200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90"/>
              <p:cNvSpPr/>
              <p:nvPr/>
            </p:nvSpPr>
            <p:spPr>
              <a:xfrm>
                <a:off x="4228337" y="3207327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90"/>
              <p:cNvSpPr/>
              <p:nvPr/>
            </p:nvSpPr>
            <p:spPr>
              <a:xfrm>
                <a:off x="4345373" y="3290454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90"/>
              <p:cNvSpPr/>
              <p:nvPr/>
            </p:nvSpPr>
            <p:spPr>
              <a:xfrm>
                <a:off x="4462409" y="3373581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90"/>
              <p:cNvSpPr/>
              <p:nvPr/>
            </p:nvSpPr>
            <p:spPr>
              <a:xfrm>
                <a:off x="4579445" y="3456708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90"/>
              <p:cNvSpPr/>
              <p:nvPr/>
            </p:nvSpPr>
            <p:spPr>
              <a:xfrm>
                <a:off x="4696481" y="3539835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90"/>
              <p:cNvSpPr/>
              <p:nvPr/>
            </p:nvSpPr>
            <p:spPr>
              <a:xfrm>
                <a:off x="4813517" y="3622962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Task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74" name="Google Shape;874;p90"/>
            <p:cNvCxnSpPr>
              <a:stCxn id="864" idx="3"/>
              <a:endCxn id="866" idx="1"/>
            </p:cNvCxnSpPr>
            <p:nvPr/>
          </p:nvCxnSpPr>
          <p:spPr>
            <a:xfrm rot="10800000" flipH="1">
              <a:off x="4460574" y="3506144"/>
              <a:ext cx="768300" cy="369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75" name="Google Shape;875;p90"/>
            <p:cNvCxnSpPr>
              <a:stCxn id="864" idx="3"/>
              <a:endCxn id="867" idx="1"/>
            </p:cNvCxnSpPr>
            <p:nvPr/>
          </p:nvCxnSpPr>
          <p:spPr>
            <a:xfrm rot="10800000" flipH="1">
              <a:off x="4460574" y="3589244"/>
              <a:ext cx="885300" cy="286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76" name="Google Shape;876;p90"/>
            <p:cNvCxnSpPr>
              <a:stCxn id="864" idx="3"/>
              <a:endCxn id="868" idx="1"/>
            </p:cNvCxnSpPr>
            <p:nvPr/>
          </p:nvCxnSpPr>
          <p:spPr>
            <a:xfrm rot="10800000" flipH="1">
              <a:off x="4460574" y="3672044"/>
              <a:ext cx="1002600" cy="203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77" name="Google Shape;877;p90"/>
            <p:cNvCxnSpPr>
              <a:stCxn id="864" idx="3"/>
              <a:endCxn id="869" idx="1"/>
            </p:cNvCxnSpPr>
            <p:nvPr/>
          </p:nvCxnSpPr>
          <p:spPr>
            <a:xfrm rot="10800000" flipH="1">
              <a:off x="4460574" y="3755444"/>
              <a:ext cx="1119600" cy="120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78" name="Google Shape;878;p90"/>
            <p:cNvCxnSpPr>
              <a:stCxn id="864" idx="3"/>
              <a:endCxn id="870" idx="1"/>
            </p:cNvCxnSpPr>
            <p:nvPr/>
          </p:nvCxnSpPr>
          <p:spPr>
            <a:xfrm rot="10800000" flipH="1">
              <a:off x="4460574" y="3838544"/>
              <a:ext cx="1236600" cy="37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79" name="Google Shape;879;p90"/>
            <p:cNvCxnSpPr>
              <a:stCxn id="864" idx="3"/>
              <a:endCxn id="871" idx="1"/>
            </p:cNvCxnSpPr>
            <p:nvPr/>
          </p:nvCxnSpPr>
          <p:spPr>
            <a:xfrm>
              <a:off x="4460574" y="3875744"/>
              <a:ext cx="1353600" cy="45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80" name="Google Shape;880;p90"/>
            <p:cNvCxnSpPr>
              <a:stCxn id="864" idx="3"/>
              <a:endCxn id="872" idx="1"/>
            </p:cNvCxnSpPr>
            <p:nvPr/>
          </p:nvCxnSpPr>
          <p:spPr>
            <a:xfrm>
              <a:off x="4460574" y="3875744"/>
              <a:ext cx="1470600" cy="129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881" name="Google Shape;881;p90"/>
            <p:cNvCxnSpPr>
              <a:stCxn id="864" idx="3"/>
              <a:endCxn id="873" idx="1"/>
            </p:cNvCxnSpPr>
            <p:nvPr/>
          </p:nvCxnSpPr>
          <p:spPr>
            <a:xfrm>
              <a:off x="4460574" y="3875744"/>
              <a:ext cx="1587600" cy="212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</p:grpSp>
      <p:grpSp>
        <p:nvGrpSpPr>
          <p:cNvPr id="882" name="Google Shape;882;p90"/>
          <p:cNvGrpSpPr/>
          <p:nvPr/>
        </p:nvGrpSpPr>
        <p:grpSpPr>
          <a:xfrm>
            <a:off x="7144434" y="3555938"/>
            <a:ext cx="1194636" cy="375795"/>
            <a:chOff x="3983140" y="2510606"/>
            <a:chExt cx="1194636" cy="501060"/>
          </a:xfrm>
        </p:grpSpPr>
        <p:sp>
          <p:nvSpPr>
            <p:cNvPr id="883" name="Google Shape;883;p90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90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1,1,0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90"/>
          <p:cNvGrpSpPr/>
          <p:nvPr/>
        </p:nvGrpSpPr>
        <p:grpSpPr>
          <a:xfrm>
            <a:off x="4014075" y="3555938"/>
            <a:ext cx="3166570" cy="631901"/>
            <a:chOff x="3245899" y="2781628"/>
            <a:chExt cx="3166570" cy="842535"/>
          </a:xfrm>
        </p:grpSpPr>
        <p:sp>
          <p:nvSpPr>
            <p:cNvPr id="886" name="Google Shape;886;p90"/>
            <p:cNvSpPr/>
            <p:nvPr/>
          </p:nvSpPr>
          <p:spPr>
            <a:xfrm>
              <a:off x="3245899" y="3030163"/>
              <a:ext cx="1053000" cy="59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Task Launcher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7" name="Google Shape;887;p90"/>
            <p:cNvGrpSpPr/>
            <p:nvPr/>
          </p:nvGrpSpPr>
          <p:grpSpPr>
            <a:xfrm>
              <a:off x="5217833" y="2781628"/>
              <a:ext cx="1194636" cy="501060"/>
              <a:chOff x="3983140" y="2510606"/>
              <a:chExt cx="1194636" cy="501060"/>
            </a:xfrm>
          </p:grpSpPr>
          <p:sp>
            <p:nvSpPr>
              <p:cNvPr id="888" name="Google Shape;888;p90"/>
              <p:cNvSpPr/>
              <p:nvPr/>
            </p:nvSpPr>
            <p:spPr>
              <a:xfrm>
                <a:off x="3983140" y="2510606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90"/>
              <p:cNvSpPr/>
              <p:nvPr/>
            </p:nvSpPr>
            <p:spPr>
              <a:xfrm>
                <a:off x="4124776" y="2623767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0,1,0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90" name="Google Shape;890;p90"/>
          <p:cNvGrpSpPr/>
          <p:nvPr/>
        </p:nvGrpSpPr>
        <p:grpSpPr>
          <a:xfrm>
            <a:off x="7180659" y="4017313"/>
            <a:ext cx="1194636" cy="375795"/>
            <a:chOff x="3983140" y="2510606"/>
            <a:chExt cx="1194636" cy="501060"/>
          </a:xfrm>
        </p:grpSpPr>
        <p:sp>
          <p:nvSpPr>
            <p:cNvPr id="891" name="Google Shape;891;p90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90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1,0,0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90"/>
          <p:cNvGrpSpPr/>
          <p:nvPr/>
        </p:nvGrpSpPr>
        <p:grpSpPr>
          <a:xfrm>
            <a:off x="5986009" y="4017313"/>
            <a:ext cx="1194636" cy="375795"/>
            <a:chOff x="3983140" y="2510606"/>
            <a:chExt cx="1194636" cy="501060"/>
          </a:xfrm>
        </p:grpSpPr>
        <p:sp>
          <p:nvSpPr>
            <p:cNvPr id="894" name="Google Shape;894;p90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90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0,0,0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6" name="Google Shape;896;p90" descr="Captur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7075" y="1631449"/>
            <a:ext cx="2286325" cy="1880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00" y="3589300"/>
            <a:ext cx="1324349" cy="1202076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99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VTK-m has explored using different strategies over the years for 1D execution.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 use grid stride loops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We launch a fixed number of blocks and threads and stride over the total work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Number of blocks is based on a function of the number of SM’s (32 per)</a:t>
            </a:r>
            <a:endParaRPr dirty="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We use 128 threads per block </a:t>
            </a:r>
            <a:endParaRPr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W</a:t>
            </a:r>
            <a:r>
              <a:rPr lang="en" dirty="0" smtClean="0"/>
              <a:t>e </a:t>
            </a:r>
            <a:r>
              <a:rPr lang="en" dirty="0"/>
              <a:t>want as many register per thread as our worklets are ‘large’</a:t>
            </a:r>
            <a:endParaRPr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3" name="Google Shape;903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1D Worklet Execution</a:t>
            </a:r>
            <a:endParaRPr dirty="0"/>
          </a:p>
        </p:txBody>
      </p:sp>
      <p:pic>
        <p:nvPicPr>
          <p:cNvPr id="904" name="Google Shape;90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5" name="Google Shape;905;p91"/>
          <p:cNvGrpSpPr/>
          <p:nvPr/>
        </p:nvGrpSpPr>
        <p:grpSpPr>
          <a:xfrm>
            <a:off x="1681700" y="3826663"/>
            <a:ext cx="3693636" cy="727342"/>
            <a:chOff x="3407574" y="3312095"/>
            <a:chExt cx="3693636" cy="969789"/>
          </a:xfrm>
        </p:grpSpPr>
        <p:sp>
          <p:nvSpPr>
            <p:cNvPr id="906" name="Google Shape;906;p91"/>
            <p:cNvSpPr/>
            <p:nvPr/>
          </p:nvSpPr>
          <p:spPr>
            <a:xfrm>
              <a:off x="3407574" y="3603044"/>
              <a:ext cx="1053000" cy="545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Task Launcher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7" name="Google Shape;907;p91"/>
            <p:cNvGrpSpPr/>
            <p:nvPr/>
          </p:nvGrpSpPr>
          <p:grpSpPr>
            <a:xfrm>
              <a:off x="5228958" y="3312095"/>
              <a:ext cx="1872252" cy="969789"/>
              <a:chOff x="3994265" y="3041073"/>
              <a:chExt cx="1872252" cy="969789"/>
            </a:xfrm>
          </p:grpSpPr>
          <p:sp>
            <p:nvSpPr>
              <p:cNvPr id="908" name="Google Shape;908;p91"/>
              <p:cNvSpPr/>
              <p:nvPr/>
            </p:nvSpPr>
            <p:spPr>
              <a:xfrm>
                <a:off x="3994265" y="3041073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91"/>
              <p:cNvSpPr/>
              <p:nvPr/>
            </p:nvSpPr>
            <p:spPr>
              <a:xfrm>
                <a:off x="4111301" y="3124200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91"/>
              <p:cNvSpPr/>
              <p:nvPr/>
            </p:nvSpPr>
            <p:spPr>
              <a:xfrm>
                <a:off x="4228337" y="3207327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91"/>
              <p:cNvSpPr/>
              <p:nvPr/>
            </p:nvSpPr>
            <p:spPr>
              <a:xfrm>
                <a:off x="4345373" y="3290454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91"/>
              <p:cNvSpPr/>
              <p:nvPr/>
            </p:nvSpPr>
            <p:spPr>
              <a:xfrm>
                <a:off x="4462409" y="3373581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91"/>
              <p:cNvSpPr/>
              <p:nvPr/>
            </p:nvSpPr>
            <p:spPr>
              <a:xfrm>
                <a:off x="4579445" y="3456708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91"/>
              <p:cNvSpPr/>
              <p:nvPr/>
            </p:nvSpPr>
            <p:spPr>
              <a:xfrm>
                <a:off x="4696481" y="3539835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91"/>
              <p:cNvSpPr/>
              <p:nvPr/>
            </p:nvSpPr>
            <p:spPr>
              <a:xfrm>
                <a:off x="4813517" y="3622962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Task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16" name="Google Shape;916;p91"/>
            <p:cNvCxnSpPr>
              <a:stCxn id="906" idx="3"/>
              <a:endCxn id="908" idx="1"/>
            </p:cNvCxnSpPr>
            <p:nvPr/>
          </p:nvCxnSpPr>
          <p:spPr>
            <a:xfrm rot="10800000" flipH="1">
              <a:off x="4460574" y="3506144"/>
              <a:ext cx="768300" cy="369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17" name="Google Shape;917;p91"/>
            <p:cNvCxnSpPr>
              <a:stCxn id="906" idx="3"/>
              <a:endCxn id="909" idx="1"/>
            </p:cNvCxnSpPr>
            <p:nvPr/>
          </p:nvCxnSpPr>
          <p:spPr>
            <a:xfrm rot="10800000" flipH="1">
              <a:off x="4460574" y="3589244"/>
              <a:ext cx="885300" cy="286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18" name="Google Shape;918;p91"/>
            <p:cNvCxnSpPr>
              <a:stCxn id="906" idx="3"/>
              <a:endCxn id="910" idx="1"/>
            </p:cNvCxnSpPr>
            <p:nvPr/>
          </p:nvCxnSpPr>
          <p:spPr>
            <a:xfrm rot="10800000" flipH="1">
              <a:off x="4460574" y="3672044"/>
              <a:ext cx="1002600" cy="203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19" name="Google Shape;919;p91"/>
            <p:cNvCxnSpPr>
              <a:stCxn id="906" idx="3"/>
              <a:endCxn id="911" idx="1"/>
            </p:cNvCxnSpPr>
            <p:nvPr/>
          </p:nvCxnSpPr>
          <p:spPr>
            <a:xfrm rot="10800000" flipH="1">
              <a:off x="4460574" y="3755444"/>
              <a:ext cx="1119600" cy="120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20" name="Google Shape;920;p91"/>
            <p:cNvCxnSpPr>
              <a:stCxn id="906" idx="3"/>
              <a:endCxn id="912" idx="1"/>
            </p:cNvCxnSpPr>
            <p:nvPr/>
          </p:nvCxnSpPr>
          <p:spPr>
            <a:xfrm rot="10800000" flipH="1">
              <a:off x="4460574" y="3838544"/>
              <a:ext cx="1236600" cy="37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21" name="Google Shape;921;p91"/>
            <p:cNvCxnSpPr>
              <a:stCxn id="906" idx="3"/>
              <a:endCxn id="913" idx="1"/>
            </p:cNvCxnSpPr>
            <p:nvPr/>
          </p:nvCxnSpPr>
          <p:spPr>
            <a:xfrm>
              <a:off x="4460574" y="3875744"/>
              <a:ext cx="1353600" cy="45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22" name="Google Shape;922;p91"/>
            <p:cNvCxnSpPr>
              <a:stCxn id="906" idx="3"/>
              <a:endCxn id="914" idx="1"/>
            </p:cNvCxnSpPr>
            <p:nvPr/>
          </p:nvCxnSpPr>
          <p:spPr>
            <a:xfrm>
              <a:off x="4460574" y="3875744"/>
              <a:ext cx="1470600" cy="129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23" name="Google Shape;923;p91"/>
            <p:cNvCxnSpPr>
              <a:stCxn id="906" idx="3"/>
              <a:endCxn id="915" idx="1"/>
            </p:cNvCxnSpPr>
            <p:nvPr/>
          </p:nvCxnSpPr>
          <p:spPr>
            <a:xfrm>
              <a:off x="4460574" y="3875744"/>
              <a:ext cx="1587600" cy="212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8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the challenges of writing highly concurrent algorithms by using data parallel algorithms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625" y="1917800"/>
            <a:ext cx="7613900" cy="21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93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uses a similar strategies over the years for 3D execution.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use grid stride loops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of blocks is based on a function of the number of SM’s (32 per)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use 256 threads per block in a &lt;</a:t>
            </a:r>
            <a:r>
              <a:rPr lang="en">
                <a:solidFill>
                  <a:srgbClr val="88CC00"/>
                </a:solidFill>
              </a:rPr>
              <a:t>8</a:t>
            </a:r>
            <a:r>
              <a:rPr lang="en"/>
              <a:t>,</a:t>
            </a:r>
            <a:r>
              <a:rPr lang="en">
                <a:solidFill>
                  <a:srgbClr val="88CC00"/>
                </a:solidFill>
              </a:rPr>
              <a:t>8</a:t>
            </a:r>
            <a:r>
              <a:rPr lang="en"/>
              <a:t>,</a:t>
            </a:r>
            <a:r>
              <a:rPr lang="en">
                <a:solidFill>
                  <a:srgbClr val="88CC00"/>
                </a:solidFill>
              </a:rPr>
              <a:t>4</a:t>
            </a:r>
            <a:r>
              <a:rPr lang="en"/>
              <a:t>&gt; layout</a:t>
            </a:r>
            <a:endParaRPr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CUDA </a:t>
            </a:r>
            <a:r>
              <a:rPr lang="en" dirty="0"/>
              <a:t>3D Worklet Execution</a:t>
            </a:r>
            <a:endParaRPr dirty="0"/>
          </a:p>
        </p:txBody>
      </p:sp>
      <p:pic>
        <p:nvPicPr>
          <p:cNvPr id="930" name="Google Shape;93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1" name="Google Shape;931;p92"/>
          <p:cNvGrpSpPr/>
          <p:nvPr/>
        </p:nvGrpSpPr>
        <p:grpSpPr>
          <a:xfrm>
            <a:off x="5053772" y="3682281"/>
            <a:ext cx="1288020" cy="436275"/>
            <a:chOff x="4460574" y="3506144"/>
            <a:chExt cx="1587600" cy="581700"/>
          </a:xfrm>
        </p:grpSpPr>
        <p:cxnSp>
          <p:nvCxnSpPr>
            <p:cNvPr id="932" name="Google Shape;932;p92"/>
            <p:cNvCxnSpPr/>
            <p:nvPr/>
          </p:nvCxnSpPr>
          <p:spPr>
            <a:xfrm rot="10800000" flipH="1">
              <a:off x="4460574" y="3506144"/>
              <a:ext cx="768300" cy="3696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3" name="Google Shape;933;p92"/>
            <p:cNvCxnSpPr/>
            <p:nvPr/>
          </p:nvCxnSpPr>
          <p:spPr>
            <a:xfrm rot="10800000" flipH="1">
              <a:off x="4460574" y="3589244"/>
              <a:ext cx="885300" cy="2865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4" name="Google Shape;934;p92"/>
            <p:cNvCxnSpPr/>
            <p:nvPr/>
          </p:nvCxnSpPr>
          <p:spPr>
            <a:xfrm rot="10800000" flipH="1">
              <a:off x="4460574" y="3672044"/>
              <a:ext cx="1002600" cy="2037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5" name="Google Shape;935;p92"/>
            <p:cNvCxnSpPr/>
            <p:nvPr/>
          </p:nvCxnSpPr>
          <p:spPr>
            <a:xfrm rot="10800000" flipH="1">
              <a:off x="4460574" y="3755444"/>
              <a:ext cx="1119600" cy="120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6" name="Google Shape;936;p92"/>
            <p:cNvCxnSpPr/>
            <p:nvPr/>
          </p:nvCxnSpPr>
          <p:spPr>
            <a:xfrm rot="10800000" flipH="1">
              <a:off x="4460574" y="3838544"/>
              <a:ext cx="1236600" cy="372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7" name="Google Shape;937;p92"/>
            <p:cNvCxnSpPr/>
            <p:nvPr/>
          </p:nvCxnSpPr>
          <p:spPr>
            <a:xfrm>
              <a:off x="4460574" y="3875744"/>
              <a:ext cx="1353600" cy="459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8" name="Google Shape;938;p92"/>
            <p:cNvCxnSpPr/>
            <p:nvPr/>
          </p:nvCxnSpPr>
          <p:spPr>
            <a:xfrm>
              <a:off x="4460574" y="3875744"/>
              <a:ext cx="1470600" cy="1293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939" name="Google Shape;939;p92"/>
            <p:cNvCxnSpPr/>
            <p:nvPr/>
          </p:nvCxnSpPr>
          <p:spPr>
            <a:xfrm>
              <a:off x="4460574" y="3875744"/>
              <a:ext cx="1587600" cy="212100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</p:grpSp>
      <p:grpSp>
        <p:nvGrpSpPr>
          <p:cNvPr id="940" name="Google Shape;940;p92"/>
          <p:cNvGrpSpPr/>
          <p:nvPr/>
        </p:nvGrpSpPr>
        <p:grpSpPr>
          <a:xfrm>
            <a:off x="7144434" y="3555938"/>
            <a:ext cx="1194636" cy="375795"/>
            <a:chOff x="3983140" y="2510606"/>
            <a:chExt cx="1194636" cy="501060"/>
          </a:xfrm>
        </p:grpSpPr>
        <p:sp>
          <p:nvSpPr>
            <p:cNvPr id="941" name="Google Shape;941;p92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92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1,1,0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3" name="Google Shape;943;p92"/>
          <p:cNvGrpSpPr/>
          <p:nvPr/>
        </p:nvGrpSpPr>
        <p:grpSpPr>
          <a:xfrm>
            <a:off x="4014075" y="3555938"/>
            <a:ext cx="3166570" cy="631901"/>
            <a:chOff x="3245899" y="2781628"/>
            <a:chExt cx="3166570" cy="842535"/>
          </a:xfrm>
        </p:grpSpPr>
        <p:sp>
          <p:nvSpPr>
            <p:cNvPr id="944" name="Google Shape;944;p92"/>
            <p:cNvSpPr/>
            <p:nvPr/>
          </p:nvSpPr>
          <p:spPr>
            <a:xfrm>
              <a:off x="3245899" y="3030163"/>
              <a:ext cx="1053000" cy="59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Task Launcher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5" name="Google Shape;945;p92"/>
            <p:cNvGrpSpPr/>
            <p:nvPr/>
          </p:nvGrpSpPr>
          <p:grpSpPr>
            <a:xfrm>
              <a:off x="5217833" y="2781628"/>
              <a:ext cx="1194636" cy="501060"/>
              <a:chOff x="3983140" y="2510606"/>
              <a:chExt cx="1194636" cy="501060"/>
            </a:xfrm>
          </p:grpSpPr>
          <p:sp>
            <p:nvSpPr>
              <p:cNvPr id="946" name="Google Shape;946;p92"/>
              <p:cNvSpPr/>
              <p:nvPr/>
            </p:nvSpPr>
            <p:spPr>
              <a:xfrm>
                <a:off x="3983140" y="2510606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worklet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92"/>
              <p:cNvSpPr/>
              <p:nvPr/>
            </p:nvSpPr>
            <p:spPr>
              <a:xfrm>
                <a:off x="4124776" y="2623767"/>
                <a:ext cx="1053000" cy="38790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2D5C97"/>
                  </a:gs>
                  <a:gs pos="80000">
                    <a:srgbClr val="3C7AC5"/>
                  </a:gs>
                  <a:gs pos="100000">
                    <a:srgbClr val="397BC9"/>
                  </a:gs>
                </a:gsLst>
                <a:lin ang="16200038" scaled="0"/>
              </a:gra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0,1,0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8" name="Google Shape;948;p92"/>
          <p:cNvGrpSpPr/>
          <p:nvPr/>
        </p:nvGrpSpPr>
        <p:grpSpPr>
          <a:xfrm>
            <a:off x="7180659" y="4017313"/>
            <a:ext cx="1194636" cy="375795"/>
            <a:chOff x="3983140" y="2510606"/>
            <a:chExt cx="1194636" cy="501060"/>
          </a:xfrm>
        </p:grpSpPr>
        <p:sp>
          <p:nvSpPr>
            <p:cNvPr id="949" name="Google Shape;949;p92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92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1,0,0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92"/>
          <p:cNvGrpSpPr/>
          <p:nvPr/>
        </p:nvGrpSpPr>
        <p:grpSpPr>
          <a:xfrm>
            <a:off x="5986009" y="4017313"/>
            <a:ext cx="1194636" cy="375795"/>
            <a:chOff x="3983140" y="2510606"/>
            <a:chExt cx="1194636" cy="501060"/>
          </a:xfrm>
        </p:grpSpPr>
        <p:sp>
          <p:nvSpPr>
            <p:cNvPr id="952" name="Google Shape;952;p92"/>
            <p:cNvSpPr/>
            <p:nvPr/>
          </p:nvSpPr>
          <p:spPr>
            <a:xfrm>
              <a:off x="3983140" y="2510606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worklet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92"/>
            <p:cNvSpPr/>
            <p:nvPr/>
          </p:nvSpPr>
          <p:spPr>
            <a:xfrm>
              <a:off x="4124776" y="2623767"/>
              <a:ext cx="1053000" cy="387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38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0,0,0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4" name="Google Shape;954;p92"/>
          <p:cNvPicPr preferRelativeResize="0"/>
          <p:nvPr/>
        </p:nvPicPr>
        <p:blipFill rotWithShape="1">
          <a:blip r:embed="rId4">
            <a:alphaModFix/>
          </a:blip>
          <a:srcRect l="11088" r="11096"/>
          <a:stretch/>
        </p:blipFill>
        <p:spPr>
          <a:xfrm>
            <a:off x="1256975" y="2464676"/>
            <a:ext cx="2715525" cy="231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		     </a:t>
            </a:r>
            <a:r>
              <a:rPr lang="en" dirty="0" smtClean="0"/>
              <a:t>Virtual </a:t>
            </a:r>
            <a:r>
              <a:rPr lang="en" dirty="0"/>
              <a:t>Methods</a:t>
            </a:r>
            <a:endParaRPr dirty="0"/>
          </a:p>
        </p:txBody>
      </p:sp>
      <p:pic>
        <p:nvPicPr>
          <p:cNvPr id="960" name="Google Shape;96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650" y="1624275"/>
            <a:ext cx="4579876" cy="18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93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25" y="1283775"/>
            <a:ext cx="4683225" cy="2895776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93"/>
          <p:cNvSpPr txBox="1"/>
          <p:nvPr/>
        </p:nvSpPr>
        <p:spPr>
          <a:xfrm>
            <a:off x="0" y="455612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CUDA: NVIDIA GP100 TBB: 2x Intel Xeon CPU E5-2620 v3 [24 cores]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99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originally avoided using atomics due to presumptions on performance. Starting in 2018 we have slowly moved algorithms over to atomics on a case by case basis</a:t>
            </a:r>
            <a:endParaRPr/>
          </a:p>
        </p:txBody>
      </p:sp>
      <p:sp>
        <p:nvSpPr>
          <p:cNvPr id="969" name="Google Shape;969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/>
              <a:t>		     </a:t>
            </a:r>
            <a:r>
              <a:rPr lang="en" dirty="0" smtClean="0"/>
              <a:t>Atomic </a:t>
            </a:r>
            <a:r>
              <a:rPr lang="en" dirty="0"/>
              <a:t>Performance</a:t>
            </a:r>
            <a:endParaRPr dirty="0"/>
          </a:p>
        </p:txBody>
      </p:sp>
      <p:pic>
        <p:nvPicPr>
          <p:cNvPr id="970" name="Google Shape;97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94"/>
          <p:cNvSpPr txBox="1"/>
          <p:nvPr/>
        </p:nvSpPr>
        <p:spPr>
          <a:xfrm>
            <a:off x="0" y="4548250"/>
            <a:ext cx="7540800" cy="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CUDA: Quadro K5100M CPU: Intel Core i7-4710MQ CPU @ 2.50GHz</a:t>
            </a:r>
            <a:r>
              <a:rPr lang="en"/>
              <a:t/>
            </a:r>
            <a:br>
              <a:rPr lang="en"/>
            </a:br>
            <a:endParaRPr/>
          </a:p>
        </p:txBody>
      </p:sp>
      <p:graphicFrame>
        <p:nvGraphicFramePr>
          <p:cNvPr id="972" name="Google Shape;972;p94"/>
          <p:cNvGraphicFramePr/>
          <p:nvPr/>
        </p:nvGraphicFramePr>
        <p:xfrm>
          <a:off x="435450" y="2306850"/>
          <a:ext cx="8155875" cy="1981049"/>
        </p:xfrm>
        <a:graphic>
          <a:graphicData uri="http://schemas.openxmlformats.org/drawingml/2006/table">
            <a:tbl>
              <a:tblPr>
                <a:noFill/>
                <a:tableStyleId>{5DF86D6E-696A-4211-A992-1E9325F362B7}</a:tableStyleId>
              </a:tblPr>
              <a:tblGrid>
                <a:gridCol w="2713500"/>
                <a:gridCol w="832375"/>
                <a:gridCol w="990500"/>
                <a:gridCol w="1206500"/>
                <a:gridCol w="1152500"/>
                <a:gridCol w="1260500"/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CellToPoint Table Gen</a:t>
                      </a:r>
                      <a:endParaRPr b="1"/>
                    </a:p>
                  </a:txBody>
                  <a:tcPr marL="91425" marR="91425" marT="91425" marB="91425"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Time (s)</a:t>
                      </a:r>
                      <a:endParaRPr b="1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Mem (GiB)</a:t>
                      </a:r>
                      <a:endParaRPr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Backend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Serial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TBB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OpenMP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CUDA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VTK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2.535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(N/A)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(N/A)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(N/A)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2.711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VTK-m (Sort)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17.940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8.169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8.125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1.606*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8.166*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VTK-m (Atomic Histogram)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6.673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1.428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1.445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0.547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2.505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Conformance &amp;&amp; Performance</a:t>
            </a:r>
            <a:endParaRPr/>
          </a:p>
        </p:txBody>
      </p:sp>
      <p:pic>
        <p:nvPicPr>
          <p:cNvPr id="978" name="Google Shape;97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8837" y="1306700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984" name="Google Shape;984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5" name="Google Shape;98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4747" y="1261498"/>
            <a:ext cx="7028127" cy="39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992" name="Google Shape;992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is used to catch serious changes in baseline performance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3" name="Google Shape;99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97"/>
          <p:cNvPicPr preferRelativeResize="0"/>
          <p:nvPr/>
        </p:nvPicPr>
        <p:blipFill rotWithShape="1">
          <a:blip r:embed="rId4">
            <a:alphaModFix/>
          </a:blip>
          <a:srcRect l="8483"/>
          <a:stretch/>
        </p:blipFill>
        <p:spPr>
          <a:xfrm>
            <a:off x="2717150" y="2062052"/>
            <a:ext cx="4060001" cy="2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97"/>
          <p:cNvPicPr preferRelativeResize="0"/>
          <p:nvPr/>
        </p:nvPicPr>
        <p:blipFill rotWithShape="1">
          <a:blip r:embed="rId5">
            <a:alphaModFix/>
          </a:blip>
          <a:srcRect l="1088" t="42517" b="12106"/>
          <a:stretch/>
        </p:blipFill>
        <p:spPr>
          <a:xfrm>
            <a:off x="175125" y="1598350"/>
            <a:ext cx="9045200" cy="9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1001" name="Google Shape;1001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Testing is used to verify install layout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WIP: Building code against the installed vtk-m as part of the testing process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2" name="Google Shape;100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9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" y="1759408"/>
            <a:ext cx="9140650" cy="3384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450" y="1840970"/>
            <a:ext cx="6245824" cy="387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1010" name="Google Shape;1010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Testing will be used to monitor compile </a:t>
            </a:r>
            <a:r>
              <a:rPr lang="en" dirty="0" smtClean="0"/>
              <a:t>times</a:t>
            </a:r>
            <a:r>
              <a:rPr lang="en-US" dirty="0"/>
              <a:t> l</a:t>
            </a:r>
            <a:r>
              <a:rPr lang="en" dirty="0" smtClean="0"/>
              <a:t>everages </a:t>
            </a:r>
            <a:r>
              <a:rPr lang="en" dirty="0"/>
              <a:t>Ninja ability to report per TU compilation times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11" name="Google Shape;101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8542" y="2300583"/>
            <a:ext cx="6321376" cy="11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 Level Benchmarks</a:t>
            </a:r>
            <a:endParaRPr/>
          </a:p>
        </p:txBody>
      </p:sp>
      <p:sp>
        <p:nvSpPr>
          <p:cNvPr id="1018" name="Google Shape;101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has a collection of device adapter level benchmarks used for micro performance comparisons.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developers to test new implementations for parallel primitives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VTK-m to get a baseline for new hardware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device adapters to be compared against each other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9" name="Google Shape;101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0" name="Google Shape;1020;p100"/>
          <p:cNvGrpSpPr/>
          <p:nvPr/>
        </p:nvGrpSpPr>
        <p:grpSpPr>
          <a:xfrm>
            <a:off x="1058588" y="3594075"/>
            <a:ext cx="7026825" cy="342900"/>
            <a:chOff x="774550" y="3591075"/>
            <a:chExt cx="7026825" cy="342900"/>
          </a:xfrm>
        </p:grpSpPr>
        <p:sp>
          <p:nvSpPr>
            <p:cNvPr id="1021" name="Google Shape;1021;p100"/>
            <p:cNvSpPr/>
            <p:nvPr/>
          </p:nvSpPr>
          <p:spPr>
            <a:xfrm>
              <a:off x="774550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AtomicArray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00"/>
            <p:cNvSpPr/>
            <p:nvPr/>
          </p:nvSpPr>
          <p:spPr>
            <a:xfrm>
              <a:off x="3196575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CopySpeeds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00"/>
            <p:cNvSpPr/>
            <p:nvPr/>
          </p:nvSpPr>
          <p:spPr>
            <a:xfrm>
              <a:off x="5591575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DeviceAdapter</a:t>
              </a:r>
              <a:endParaRPr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 Level Benchmarks</a:t>
            </a:r>
            <a:endParaRPr/>
          </a:p>
        </p:txBody>
      </p:sp>
      <p:sp>
        <p:nvSpPr>
          <p:cNvPr id="1029" name="Google Shape;1029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0" name="Google Shape;103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01"/>
          <p:cNvSpPr txBox="1"/>
          <p:nvPr/>
        </p:nvSpPr>
        <p:spPr>
          <a:xfrm>
            <a:off x="0" y="451907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1032" name="Google Shape;1032;p101"/>
          <p:cNvSpPr txBox="1"/>
          <p:nvPr/>
        </p:nvSpPr>
        <p:spPr>
          <a:xfrm>
            <a:off x="0" y="455612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IBM Power System AC922 node (SUMMIT) GPU: Volata V100 CPU: 2x Power9 [42 cores, SMT2]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033" name="Google Shape;103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20310"/>
            <a:ext cx="9144000" cy="348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49"/>
          <p:cNvGrpSpPr/>
          <p:nvPr/>
        </p:nvGrpSpPr>
        <p:grpSpPr>
          <a:xfrm>
            <a:off x="6382035" y="1865081"/>
            <a:ext cx="1700306" cy="1600351"/>
            <a:chOff x="4257125" y="4169213"/>
            <a:chExt cx="4841419" cy="1469965"/>
          </a:xfrm>
        </p:grpSpPr>
        <p:grpSp>
          <p:nvGrpSpPr>
            <p:cNvPr id="259" name="Google Shape;259;p49"/>
            <p:cNvGrpSpPr/>
            <p:nvPr/>
          </p:nvGrpSpPr>
          <p:grpSpPr>
            <a:xfrm>
              <a:off x="4257125" y="4169213"/>
              <a:ext cx="177928" cy="1393278"/>
              <a:chOff x="6400500" y="4377433"/>
              <a:chExt cx="229200" cy="1794767"/>
            </a:xfrm>
          </p:grpSpPr>
          <p:cxnSp>
            <p:nvCxnSpPr>
              <p:cNvPr id="260" name="Google Shape;26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1" name="Google Shape;26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2" name="Google Shape;26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3" name="Google Shape;26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4" name="Google Shape;26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5" name="Google Shape;26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6" name="Google Shape;26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7" name="Google Shape;26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68" name="Google Shape;26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269" name="Google Shape;269;p49"/>
            <p:cNvGrpSpPr/>
            <p:nvPr/>
          </p:nvGrpSpPr>
          <p:grpSpPr>
            <a:xfrm>
              <a:off x="4531448" y="4173724"/>
              <a:ext cx="177928" cy="1393278"/>
              <a:chOff x="6400500" y="4377433"/>
              <a:chExt cx="229200" cy="1794767"/>
            </a:xfrm>
          </p:grpSpPr>
          <p:cxnSp>
            <p:nvCxnSpPr>
              <p:cNvPr id="270" name="Google Shape;27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1" name="Google Shape;27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2" name="Google Shape;27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3" name="Google Shape;27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4" name="Google Shape;27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5" name="Google Shape;27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6" name="Google Shape;27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7" name="Google Shape;27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78" name="Google Shape;27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279" name="Google Shape;279;p49"/>
            <p:cNvGrpSpPr/>
            <p:nvPr/>
          </p:nvGrpSpPr>
          <p:grpSpPr>
            <a:xfrm>
              <a:off x="4805771" y="4178235"/>
              <a:ext cx="177928" cy="1393278"/>
              <a:chOff x="6400500" y="4377433"/>
              <a:chExt cx="229200" cy="1794767"/>
            </a:xfrm>
          </p:grpSpPr>
          <p:cxnSp>
            <p:nvCxnSpPr>
              <p:cNvPr id="280" name="Google Shape;28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1" name="Google Shape;28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2" name="Google Shape;28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3" name="Google Shape;28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4" name="Google Shape;28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5" name="Google Shape;28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6" name="Google Shape;28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7" name="Google Shape;28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88" name="Google Shape;28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289" name="Google Shape;289;p49"/>
            <p:cNvGrpSpPr/>
            <p:nvPr/>
          </p:nvGrpSpPr>
          <p:grpSpPr>
            <a:xfrm>
              <a:off x="5080094" y="4182746"/>
              <a:ext cx="177928" cy="1393278"/>
              <a:chOff x="6400500" y="4377433"/>
              <a:chExt cx="229200" cy="1794767"/>
            </a:xfrm>
          </p:grpSpPr>
          <p:cxnSp>
            <p:nvCxnSpPr>
              <p:cNvPr id="290" name="Google Shape;29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1" name="Google Shape;29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2" name="Google Shape;29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3" name="Google Shape;29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4" name="Google Shape;29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5" name="Google Shape;29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6" name="Google Shape;29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7" name="Google Shape;29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298" name="Google Shape;29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299" name="Google Shape;299;p49"/>
            <p:cNvGrpSpPr/>
            <p:nvPr/>
          </p:nvGrpSpPr>
          <p:grpSpPr>
            <a:xfrm>
              <a:off x="5354417" y="4187257"/>
              <a:ext cx="177928" cy="1393278"/>
              <a:chOff x="6400500" y="4377433"/>
              <a:chExt cx="229200" cy="1794767"/>
            </a:xfrm>
          </p:grpSpPr>
          <p:cxnSp>
            <p:nvCxnSpPr>
              <p:cNvPr id="300" name="Google Shape;30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1" name="Google Shape;30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2" name="Google Shape;30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3" name="Google Shape;30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4" name="Google Shape;30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5" name="Google Shape;30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6" name="Google Shape;30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7" name="Google Shape;30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08" name="Google Shape;30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09" name="Google Shape;309;p49"/>
            <p:cNvGrpSpPr/>
            <p:nvPr/>
          </p:nvGrpSpPr>
          <p:grpSpPr>
            <a:xfrm>
              <a:off x="5628740" y="4191768"/>
              <a:ext cx="177928" cy="1393278"/>
              <a:chOff x="6400500" y="4377433"/>
              <a:chExt cx="229200" cy="1794767"/>
            </a:xfrm>
          </p:grpSpPr>
          <p:cxnSp>
            <p:nvCxnSpPr>
              <p:cNvPr id="310" name="Google Shape;31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1" name="Google Shape;31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2" name="Google Shape;31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3" name="Google Shape;31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4" name="Google Shape;31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5" name="Google Shape;31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6" name="Google Shape;31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7" name="Google Shape;31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18" name="Google Shape;31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19" name="Google Shape;319;p49"/>
            <p:cNvGrpSpPr/>
            <p:nvPr/>
          </p:nvGrpSpPr>
          <p:grpSpPr>
            <a:xfrm>
              <a:off x="5903063" y="4196279"/>
              <a:ext cx="177928" cy="1393278"/>
              <a:chOff x="6400500" y="4377433"/>
              <a:chExt cx="229200" cy="1794767"/>
            </a:xfrm>
          </p:grpSpPr>
          <p:cxnSp>
            <p:nvCxnSpPr>
              <p:cNvPr id="320" name="Google Shape;32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1" name="Google Shape;32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2" name="Google Shape;32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3" name="Google Shape;32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4" name="Google Shape;32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5" name="Google Shape;32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6" name="Google Shape;32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7" name="Google Shape;32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28" name="Google Shape;32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29" name="Google Shape;329;p49"/>
            <p:cNvGrpSpPr/>
            <p:nvPr/>
          </p:nvGrpSpPr>
          <p:grpSpPr>
            <a:xfrm>
              <a:off x="6177386" y="4200790"/>
              <a:ext cx="177928" cy="1393278"/>
              <a:chOff x="6400500" y="4377433"/>
              <a:chExt cx="229200" cy="1794767"/>
            </a:xfrm>
          </p:grpSpPr>
          <p:cxnSp>
            <p:nvCxnSpPr>
              <p:cNvPr id="330" name="Google Shape;33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1" name="Google Shape;33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2" name="Google Shape;33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3" name="Google Shape;33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4" name="Google Shape;33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5" name="Google Shape;33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6" name="Google Shape;33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7" name="Google Shape;33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38" name="Google Shape;33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39" name="Google Shape;339;p49"/>
            <p:cNvGrpSpPr/>
            <p:nvPr/>
          </p:nvGrpSpPr>
          <p:grpSpPr>
            <a:xfrm>
              <a:off x="6451709" y="4205301"/>
              <a:ext cx="177928" cy="1393278"/>
              <a:chOff x="6400500" y="4377433"/>
              <a:chExt cx="229200" cy="1794767"/>
            </a:xfrm>
          </p:grpSpPr>
          <p:cxnSp>
            <p:nvCxnSpPr>
              <p:cNvPr id="340" name="Google Shape;34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1" name="Google Shape;34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2" name="Google Shape;34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3" name="Google Shape;34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4" name="Google Shape;34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5" name="Google Shape;34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6" name="Google Shape;34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7" name="Google Shape;34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48" name="Google Shape;34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49" name="Google Shape;349;p49"/>
            <p:cNvGrpSpPr/>
            <p:nvPr/>
          </p:nvGrpSpPr>
          <p:grpSpPr>
            <a:xfrm>
              <a:off x="6726032" y="4209812"/>
              <a:ext cx="177928" cy="1393278"/>
              <a:chOff x="6400500" y="4377433"/>
              <a:chExt cx="229200" cy="1794767"/>
            </a:xfrm>
          </p:grpSpPr>
          <p:cxnSp>
            <p:nvCxnSpPr>
              <p:cNvPr id="350" name="Google Shape;35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1" name="Google Shape;35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2" name="Google Shape;35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3" name="Google Shape;35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4" name="Google Shape;35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5" name="Google Shape;35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6" name="Google Shape;35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7" name="Google Shape;35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58" name="Google Shape;35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59" name="Google Shape;359;p49"/>
            <p:cNvGrpSpPr/>
            <p:nvPr/>
          </p:nvGrpSpPr>
          <p:grpSpPr>
            <a:xfrm>
              <a:off x="7000355" y="4214323"/>
              <a:ext cx="177928" cy="1393278"/>
              <a:chOff x="6400500" y="4377433"/>
              <a:chExt cx="229200" cy="1794767"/>
            </a:xfrm>
          </p:grpSpPr>
          <p:cxnSp>
            <p:nvCxnSpPr>
              <p:cNvPr id="360" name="Google Shape;36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1" name="Google Shape;36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2" name="Google Shape;36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3" name="Google Shape;36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4" name="Google Shape;36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5" name="Google Shape;36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6" name="Google Shape;36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7" name="Google Shape;36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68" name="Google Shape;36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69" name="Google Shape;369;p49"/>
            <p:cNvGrpSpPr/>
            <p:nvPr/>
          </p:nvGrpSpPr>
          <p:grpSpPr>
            <a:xfrm>
              <a:off x="7274678" y="4218834"/>
              <a:ext cx="177928" cy="1393278"/>
              <a:chOff x="6400500" y="4377433"/>
              <a:chExt cx="229200" cy="1794767"/>
            </a:xfrm>
          </p:grpSpPr>
          <p:cxnSp>
            <p:nvCxnSpPr>
              <p:cNvPr id="370" name="Google Shape;37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1" name="Google Shape;37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2" name="Google Shape;37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3" name="Google Shape;37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4" name="Google Shape;37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5" name="Google Shape;37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6" name="Google Shape;37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7" name="Google Shape;37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78" name="Google Shape;37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79" name="Google Shape;379;p49"/>
            <p:cNvGrpSpPr/>
            <p:nvPr/>
          </p:nvGrpSpPr>
          <p:grpSpPr>
            <a:xfrm>
              <a:off x="7549001" y="4223345"/>
              <a:ext cx="177928" cy="1393278"/>
              <a:chOff x="6400500" y="4377433"/>
              <a:chExt cx="229200" cy="1794767"/>
            </a:xfrm>
          </p:grpSpPr>
          <p:cxnSp>
            <p:nvCxnSpPr>
              <p:cNvPr id="380" name="Google Shape;38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1" name="Google Shape;38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2" name="Google Shape;38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3" name="Google Shape;38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4" name="Google Shape;38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5" name="Google Shape;38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6" name="Google Shape;38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7" name="Google Shape;38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88" name="Google Shape;38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89" name="Google Shape;389;p49"/>
            <p:cNvGrpSpPr/>
            <p:nvPr/>
          </p:nvGrpSpPr>
          <p:grpSpPr>
            <a:xfrm>
              <a:off x="7823324" y="4227856"/>
              <a:ext cx="177928" cy="1393278"/>
              <a:chOff x="6400500" y="4377433"/>
              <a:chExt cx="229200" cy="1794767"/>
            </a:xfrm>
          </p:grpSpPr>
          <p:cxnSp>
            <p:nvCxnSpPr>
              <p:cNvPr id="390" name="Google Shape;39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1" name="Google Shape;39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2" name="Google Shape;39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3" name="Google Shape;39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4" name="Google Shape;39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5" name="Google Shape;39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6" name="Google Shape;39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7" name="Google Shape;39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398" name="Google Shape;39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399" name="Google Shape;399;p49"/>
            <p:cNvGrpSpPr/>
            <p:nvPr/>
          </p:nvGrpSpPr>
          <p:grpSpPr>
            <a:xfrm>
              <a:off x="8097647" y="4232367"/>
              <a:ext cx="177928" cy="1393278"/>
              <a:chOff x="6400500" y="4377433"/>
              <a:chExt cx="229200" cy="1794767"/>
            </a:xfrm>
          </p:grpSpPr>
          <p:cxnSp>
            <p:nvCxnSpPr>
              <p:cNvPr id="400" name="Google Shape;40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1" name="Google Shape;40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2" name="Google Shape;40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3" name="Google Shape;40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4" name="Google Shape;40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5" name="Google Shape;40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6" name="Google Shape;40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7" name="Google Shape;40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08" name="Google Shape;40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409" name="Google Shape;409;p49"/>
            <p:cNvGrpSpPr/>
            <p:nvPr/>
          </p:nvGrpSpPr>
          <p:grpSpPr>
            <a:xfrm>
              <a:off x="8371970" y="4236878"/>
              <a:ext cx="177928" cy="1393278"/>
              <a:chOff x="6400500" y="4377433"/>
              <a:chExt cx="229200" cy="1794767"/>
            </a:xfrm>
          </p:grpSpPr>
          <p:cxnSp>
            <p:nvCxnSpPr>
              <p:cNvPr id="410" name="Google Shape;41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1" name="Google Shape;41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2" name="Google Shape;41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3" name="Google Shape;41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4" name="Google Shape;41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5" name="Google Shape;41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6" name="Google Shape;41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7" name="Google Shape;41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18" name="Google Shape;41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419" name="Google Shape;419;p49"/>
            <p:cNvGrpSpPr/>
            <p:nvPr/>
          </p:nvGrpSpPr>
          <p:grpSpPr>
            <a:xfrm>
              <a:off x="8646293" y="4241389"/>
              <a:ext cx="177928" cy="1393278"/>
              <a:chOff x="6400500" y="4377433"/>
              <a:chExt cx="229200" cy="1794767"/>
            </a:xfrm>
          </p:grpSpPr>
          <p:cxnSp>
            <p:nvCxnSpPr>
              <p:cNvPr id="420" name="Google Shape;42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1" name="Google Shape;42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2" name="Google Shape;42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3" name="Google Shape;42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4" name="Google Shape;42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5" name="Google Shape;42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6" name="Google Shape;42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7" name="Google Shape;42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28" name="Google Shape;42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  <p:grpSp>
          <p:nvGrpSpPr>
            <p:cNvPr id="429" name="Google Shape;429;p49"/>
            <p:cNvGrpSpPr/>
            <p:nvPr/>
          </p:nvGrpSpPr>
          <p:grpSpPr>
            <a:xfrm>
              <a:off x="8920616" y="4245900"/>
              <a:ext cx="177928" cy="1393278"/>
              <a:chOff x="6400500" y="4377433"/>
              <a:chExt cx="229200" cy="1794767"/>
            </a:xfrm>
          </p:grpSpPr>
          <p:cxnSp>
            <p:nvCxnSpPr>
              <p:cNvPr id="430" name="Google Shape;430;p49"/>
              <p:cNvCxnSpPr/>
              <p:nvPr/>
            </p:nvCxnSpPr>
            <p:spPr>
              <a:xfrm rot="5400000">
                <a:off x="6400500" y="43774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1" name="Google Shape;431;p49"/>
              <p:cNvCxnSpPr/>
              <p:nvPr/>
            </p:nvCxnSpPr>
            <p:spPr>
              <a:xfrm rot="-5400000" flipH="1">
                <a:off x="6400800" y="46060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2" name="Google Shape;432;p49"/>
              <p:cNvCxnSpPr/>
              <p:nvPr/>
            </p:nvCxnSpPr>
            <p:spPr>
              <a:xfrm rot="5400000">
                <a:off x="6400500" y="48346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3" name="Google Shape;433;p49"/>
              <p:cNvCxnSpPr/>
              <p:nvPr/>
            </p:nvCxnSpPr>
            <p:spPr>
              <a:xfrm rot="-5400000" flipH="1">
                <a:off x="6400800" y="5063233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4" name="Google Shape;434;p49"/>
              <p:cNvCxnSpPr/>
              <p:nvPr/>
            </p:nvCxnSpPr>
            <p:spPr>
              <a:xfrm rot="5400000">
                <a:off x="6400500" y="52959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5" name="Google Shape;435;p49"/>
              <p:cNvCxnSpPr/>
              <p:nvPr/>
            </p:nvCxnSpPr>
            <p:spPr>
              <a:xfrm rot="-5400000" flipH="1">
                <a:off x="6400800" y="55245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6" name="Google Shape;436;p49"/>
              <p:cNvCxnSpPr/>
              <p:nvPr/>
            </p:nvCxnSpPr>
            <p:spPr>
              <a:xfrm rot="5400000">
                <a:off x="6400500" y="5753100"/>
                <a:ext cx="228900" cy="2289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7" name="Google Shape;437;p49"/>
              <p:cNvCxnSpPr/>
              <p:nvPr/>
            </p:nvCxnSpPr>
            <p:spPr>
              <a:xfrm rot="-5400000" flipH="1">
                <a:off x="6382200" y="6000300"/>
                <a:ext cx="114300" cy="771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  <p:cxnSp>
            <p:nvCxnSpPr>
              <p:cNvPr id="438" name="Google Shape;438;p49"/>
              <p:cNvCxnSpPr/>
              <p:nvPr/>
            </p:nvCxnSpPr>
            <p:spPr>
              <a:xfrm>
                <a:off x="6477000" y="6096000"/>
                <a:ext cx="0" cy="76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sm" len="sm"/>
              </a:ln>
              <a:effectLst>
                <a:outerShdw blurRad="40000" dist="20000" dir="5400000" rotWithShape="0">
                  <a:srgbClr val="000000">
                    <a:alpha val="37650"/>
                  </a:srgbClr>
                </a:outerShdw>
              </a:effectLst>
            </p:spPr>
          </p:cxnSp>
        </p:grpSp>
      </p:grpSp>
      <p:pic>
        <p:nvPicPr>
          <p:cNvPr id="439" name="Google Shape;439;p49" descr="Screen shot 2017-03-07 at 6.34.42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27" y="2837383"/>
            <a:ext cx="1423196" cy="123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49"/>
          <p:cNvGrpSpPr/>
          <p:nvPr/>
        </p:nvGrpSpPr>
        <p:grpSpPr>
          <a:xfrm>
            <a:off x="4768663" y="1431975"/>
            <a:ext cx="1423200" cy="2819400"/>
            <a:chOff x="5379925" y="1489500"/>
            <a:chExt cx="1423200" cy="2819400"/>
          </a:xfrm>
        </p:grpSpPr>
        <p:sp>
          <p:nvSpPr>
            <p:cNvPr id="442" name="Google Shape;442;p49"/>
            <p:cNvSpPr/>
            <p:nvPr/>
          </p:nvSpPr>
          <p:spPr>
            <a:xfrm>
              <a:off x="5481913" y="1489500"/>
              <a:ext cx="1219200" cy="2819400"/>
            </a:xfrm>
            <a:prstGeom prst="roundRect">
              <a:avLst>
                <a:gd name="adj" fmla="val 16667"/>
              </a:avLst>
            </a:prstGeom>
            <a:solidFill>
              <a:srgbClr val="376092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Execution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3" name="Google Shape;443;p49"/>
            <p:cNvSpPr/>
            <p:nvPr/>
          </p:nvSpPr>
          <p:spPr>
            <a:xfrm>
              <a:off x="5379925" y="1992600"/>
              <a:ext cx="1423200" cy="87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Worklets</a:t>
              </a:r>
              <a:endParaRPr sz="1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Execution </a:t>
              </a:r>
              <a:endParaRPr sz="1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600">
                  <a:solidFill>
                    <a:schemeClr val="lt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DataModel</a:t>
              </a:r>
              <a:endParaRPr sz="1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grpSp>
        <p:nvGrpSpPr>
          <p:cNvPr id="444" name="Google Shape;444;p49"/>
          <p:cNvGrpSpPr/>
          <p:nvPr/>
        </p:nvGrpSpPr>
        <p:grpSpPr>
          <a:xfrm>
            <a:off x="1587125" y="1431975"/>
            <a:ext cx="2683500" cy="2819400"/>
            <a:chOff x="1002475" y="1514975"/>
            <a:chExt cx="2683500" cy="2819400"/>
          </a:xfrm>
        </p:grpSpPr>
        <p:sp>
          <p:nvSpPr>
            <p:cNvPr id="445" name="Google Shape;445;p49"/>
            <p:cNvSpPr/>
            <p:nvPr/>
          </p:nvSpPr>
          <p:spPr>
            <a:xfrm>
              <a:off x="1730875" y="1514975"/>
              <a:ext cx="1219200" cy="2819400"/>
            </a:xfrm>
            <a:prstGeom prst="roundRect">
              <a:avLst>
                <a:gd name="adj" fmla="val 16667"/>
              </a:avLst>
            </a:prstGeom>
            <a:solidFill>
              <a:srgbClr val="376092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6" name="Google Shape;446;p49"/>
            <p:cNvSpPr/>
            <p:nvPr/>
          </p:nvSpPr>
          <p:spPr>
            <a:xfrm>
              <a:off x="1002475" y="1915350"/>
              <a:ext cx="2683500" cy="102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Filters</a:t>
              </a:r>
              <a:endParaRPr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600"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Control</a:t>
              </a:r>
              <a:endParaRPr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DataModel</a:t>
              </a:r>
              <a:endParaRPr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pic>
        <p:nvPicPr>
          <p:cNvPr id="447" name="Google Shape;447;p49" descr="Captur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225" y="1099925"/>
            <a:ext cx="166751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9" descr="Captur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8224" y="1431978"/>
            <a:ext cx="427350" cy="4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9"/>
          <p:cNvSpPr txBox="1"/>
          <p:nvPr/>
        </p:nvSpPr>
        <p:spPr>
          <a:xfrm>
            <a:off x="6761600" y="3303700"/>
            <a:ext cx="12192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76B900"/>
                </a:solidFill>
                <a:latin typeface="Roboto"/>
                <a:ea typeface="Roboto"/>
                <a:cs typeface="Roboto"/>
                <a:sym typeface="Roboto"/>
              </a:rPr>
              <a:t>CUDA</a:t>
            </a:r>
            <a:endParaRPr sz="1800" b="1">
              <a:solidFill>
                <a:srgbClr val="76B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37D"/>
                </a:solidFill>
                <a:latin typeface="Roboto"/>
                <a:ea typeface="Roboto"/>
                <a:cs typeface="Roboto"/>
                <a:sym typeface="Roboto"/>
              </a:rPr>
              <a:t>OpenMP</a:t>
            </a:r>
            <a:endParaRPr sz="1800" b="1">
              <a:solidFill>
                <a:srgbClr val="00737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1C5"/>
                </a:solidFill>
                <a:latin typeface="Roboto"/>
                <a:ea typeface="Roboto"/>
                <a:cs typeface="Roboto"/>
                <a:sym typeface="Roboto"/>
              </a:rPr>
              <a:t>TBB</a:t>
            </a:r>
            <a:endParaRPr sz="1800" b="1">
              <a:solidFill>
                <a:srgbClr val="0071C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0" name="Google Shape;450;p49" descr="Captur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1649" y="1431978"/>
            <a:ext cx="427350" cy="4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9" descr="Captur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5074" y="1431978"/>
            <a:ext cx="427350" cy="4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9"/>
          <p:cNvSpPr/>
          <p:nvPr/>
        </p:nvSpPr>
        <p:spPr>
          <a:xfrm>
            <a:off x="2433025" y="3147225"/>
            <a:ext cx="3516300" cy="4989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Data Parallel Algorithms</a:t>
            </a:r>
            <a:endParaRPr sz="1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Arrays</a:t>
            </a:r>
            <a:endParaRPr sz="18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Level Benchmarks</a:t>
            </a:r>
            <a:endParaRPr/>
          </a:p>
        </p:txBody>
      </p:sp>
      <p:sp>
        <p:nvSpPr>
          <p:cNvPr id="1039" name="Google Shape;1039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VTK-m has a collection of filter and worklet level benchmarks. These are generally used to verify whole algorithm or application performance.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developers to test new implementations for algorithms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Allows VTK-m to get a baseline for new hardware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40" name="Google Shape;104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1" name="Google Shape;1041;p102"/>
          <p:cNvGrpSpPr/>
          <p:nvPr/>
        </p:nvGrpSpPr>
        <p:grpSpPr>
          <a:xfrm>
            <a:off x="1058588" y="3594075"/>
            <a:ext cx="7026825" cy="342900"/>
            <a:chOff x="774550" y="3591075"/>
            <a:chExt cx="7026825" cy="342900"/>
          </a:xfrm>
        </p:grpSpPr>
        <p:sp>
          <p:nvSpPr>
            <p:cNvPr id="1042" name="Google Shape;1042;p102"/>
            <p:cNvSpPr/>
            <p:nvPr/>
          </p:nvSpPr>
          <p:spPr>
            <a:xfrm>
              <a:off x="774550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FieldWorklets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02"/>
            <p:cNvSpPr/>
            <p:nvPr/>
          </p:nvSpPr>
          <p:spPr>
            <a:xfrm>
              <a:off x="3196575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ToplogyWorklets</a:t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02"/>
            <p:cNvSpPr/>
            <p:nvPr/>
          </p:nvSpPr>
          <p:spPr>
            <a:xfrm>
              <a:off x="5591575" y="3591075"/>
              <a:ext cx="2209800" cy="342900"/>
            </a:xfrm>
            <a:prstGeom prst="rect">
              <a:avLst/>
            </a:prstGeom>
            <a:solidFill>
              <a:srgbClr val="FFAB4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</a:rPr>
                <a:t>Filters</a:t>
              </a:r>
              <a:endParaRPr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Benchmarks</a:t>
            </a:r>
            <a:endParaRPr/>
          </a:p>
        </p:txBody>
      </p:sp>
      <p:sp>
        <p:nvSpPr>
          <p:cNvPr id="1050" name="Google Shape;1050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1" name="Google Shape;105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03"/>
          <p:cNvSpPr txBox="1"/>
          <p:nvPr/>
        </p:nvSpPr>
        <p:spPr>
          <a:xfrm>
            <a:off x="0" y="455612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IBM Power System AC922 node (SUMMIT) GPU: Volata V100 CPU: 2x Power9 [42 cores, SMT2]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053" name="Google Shape;1053;p103"/>
          <p:cNvPicPr preferRelativeResize="0"/>
          <p:nvPr/>
        </p:nvPicPr>
        <p:blipFill rotWithShape="1">
          <a:blip r:embed="rId4">
            <a:alphaModFix/>
          </a:blip>
          <a:srcRect t="1114" b="1104"/>
          <a:stretch/>
        </p:blipFill>
        <p:spPr>
          <a:xfrm>
            <a:off x="0" y="1111774"/>
            <a:ext cx="9143996" cy="313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 Benchmarks</a:t>
            </a:r>
            <a:endParaRPr/>
          </a:p>
        </p:txBody>
      </p:sp>
      <p:sp>
        <p:nvSpPr>
          <p:cNvPr id="1059" name="Google Shape;1059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0" name="Google Shape;106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04"/>
          <p:cNvSpPr txBox="1"/>
          <p:nvPr/>
        </p:nvSpPr>
        <p:spPr>
          <a:xfrm>
            <a:off x="0" y="455612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IBM Power System AC922 node (SUMMIT) GPU: Volata V100 CPU: 2x Power9 [42 cores, SMT2]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062" name="Google Shape;1062;p104"/>
          <p:cNvPicPr preferRelativeResize="0"/>
          <p:nvPr/>
        </p:nvPicPr>
        <p:blipFill rotWithShape="1">
          <a:blip r:embed="rId4">
            <a:alphaModFix/>
          </a:blip>
          <a:srcRect t="1950" b="1950"/>
          <a:stretch/>
        </p:blipFill>
        <p:spPr>
          <a:xfrm>
            <a:off x="0" y="1116850"/>
            <a:ext cx="9169350" cy="3131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Filter Benchmarks [</a:t>
            </a:r>
            <a:r>
              <a:rPr lang="en" sz="2000" dirty="0"/>
              <a:t>Old 3D Scheduling</a:t>
            </a:r>
            <a:r>
              <a:rPr lang="en" dirty="0"/>
              <a:t>] </a:t>
            </a:r>
            <a:endParaRPr dirty="0"/>
          </a:p>
        </p:txBody>
      </p:sp>
      <p:sp>
        <p:nvSpPr>
          <p:cNvPr id="1068" name="Google Shape;1068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9" name="Google Shape;106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05"/>
          <p:cNvSpPr txBox="1"/>
          <p:nvPr/>
        </p:nvSpPr>
        <p:spPr>
          <a:xfrm>
            <a:off x="0" y="4556125"/>
            <a:ext cx="75408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IBM Power System AC922 node (SUMMIT) GPU: Volata V100 CPU: 2x Power9 [42 cores, SMT2]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071" name="Google Shape;1071;p105"/>
          <p:cNvPicPr preferRelativeResize="0"/>
          <p:nvPr/>
        </p:nvPicPr>
        <p:blipFill rotWithShape="1">
          <a:blip r:embed="rId4">
            <a:alphaModFix/>
          </a:blip>
          <a:srcRect t="1247" b="1257"/>
          <a:stretch/>
        </p:blipFill>
        <p:spPr>
          <a:xfrm>
            <a:off x="0" y="1127600"/>
            <a:ext cx="9144004" cy="3099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	</a:t>
            </a:r>
            <a:r>
              <a:rPr lang="en-US" dirty="0" smtClean="0"/>
              <a:t>     </a:t>
            </a:r>
            <a:r>
              <a:rPr lang="en" dirty="0" smtClean="0"/>
              <a:t>Thank </a:t>
            </a:r>
            <a:r>
              <a:rPr lang="en" dirty="0"/>
              <a:t>You!</a:t>
            </a:r>
            <a:endParaRPr dirty="0"/>
          </a:p>
        </p:txBody>
      </p:sp>
      <p:pic>
        <p:nvPicPr>
          <p:cNvPr id="1077" name="Google Shape;107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06"/>
          <p:cNvSpPr txBox="1"/>
          <p:nvPr/>
        </p:nvSpPr>
        <p:spPr>
          <a:xfrm>
            <a:off x="5804425" y="1889925"/>
            <a:ext cx="6867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9" name="Google Shape;1079;p106"/>
          <p:cNvSpPr txBox="1">
            <a:spLocks noGrp="1"/>
          </p:cNvSpPr>
          <p:nvPr>
            <p:ph type="body" idx="4294967295"/>
          </p:nvPr>
        </p:nvSpPr>
        <p:spPr>
          <a:xfrm>
            <a:off x="311701" y="1229060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Robert Maynard</a:t>
            </a:r>
            <a:endParaRPr sz="2700" b="0" i="0" u="none" strike="noStrike" cap="none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6"/>
          <p:cNvSpPr txBox="1">
            <a:spLocks noGrp="1"/>
          </p:cNvSpPr>
          <p:nvPr>
            <p:ph type="body" idx="4294967295"/>
          </p:nvPr>
        </p:nvSpPr>
        <p:spPr>
          <a:xfrm>
            <a:off x="311700" y="1708875"/>
            <a:ext cx="7987800" cy="29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robert.maynard@kitware.com</a:t>
            </a: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2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@robertjmaynard</a:t>
            </a:r>
            <a:endParaRPr sz="22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22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endParaRPr sz="1400" dirty="0">
              <a:solidFill>
                <a:srgbClr val="595959"/>
              </a:solidFill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595959"/>
                </a:solidFill>
              </a:rPr>
              <a:t>Checkout out VTK-m @ </a:t>
            </a:r>
            <a:r>
              <a:rPr lang="en" sz="1400" u="sng" dirty="0">
                <a:solidFill>
                  <a:schemeClr val="hlink"/>
                </a:solidFill>
                <a:hlinkClick r:id="rId5"/>
              </a:rPr>
              <a:t>gitlab.kitware.com/vtk/vtk-m</a:t>
            </a:r>
            <a:r>
              <a:rPr lang="en" sz="1400" dirty="0">
                <a:solidFill>
                  <a:srgbClr val="595959"/>
                </a:solidFill>
              </a:rPr>
              <a:t> and </a:t>
            </a:r>
            <a:r>
              <a:rPr lang="en" sz="1400" dirty="0"/>
              <a:t>Kitware @ </a:t>
            </a:r>
            <a:r>
              <a:rPr lang="en" sz="1400" u="sng" dirty="0">
                <a:solidFill>
                  <a:schemeClr val="hlink"/>
                </a:solidFill>
                <a:hlinkClick r:id="rId6"/>
              </a:rPr>
              <a:t>www.kitware.com</a:t>
            </a:r>
            <a:endParaRPr sz="1400" dirty="0">
              <a:solidFill>
                <a:srgbClr val="595959"/>
              </a:solidFill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" sz="1400" dirty="0">
                <a:solidFill>
                  <a:srgbClr val="595959"/>
                </a:solidFill>
              </a:rPr>
              <a:t>Please complete the Presenter Evaluation sent to you by email or through the GTC Mobile App.</a:t>
            </a:r>
            <a:endParaRPr sz="1400" dirty="0">
              <a:solidFill>
                <a:srgbClr val="595959"/>
              </a:solidFill>
            </a:endParaRPr>
          </a:p>
          <a:p>
            <a:pPr marL="0" marR="0" lvl="0" indent="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r>
              <a:rPr lang="en" sz="1400" dirty="0">
                <a:solidFill>
                  <a:srgbClr val="595959"/>
                </a:solidFill>
              </a:rPr>
              <a:t>Your feedback is important!</a:t>
            </a:r>
            <a:endParaRPr sz="1400" dirty="0">
              <a:solidFill>
                <a:srgbClr val="595959"/>
              </a:solidFill>
            </a:endParaRPr>
          </a:p>
          <a:p>
            <a:pPr marL="342900" marR="0" lvl="0" indent="-203200" algn="l" rtl="0"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</a:pPr>
            <a:endParaRPr sz="22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6"/>
          <p:cNvSpPr txBox="1">
            <a:spLocks noGrp="1"/>
          </p:cNvSpPr>
          <p:nvPr>
            <p:ph type="body" idx="1"/>
          </p:nvPr>
        </p:nvSpPr>
        <p:spPr>
          <a:xfrm>
            <a:off x="4690950" y="445025"/>
            <a:ext cx="4141200" cy="28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This research was supported by the Exascale Computing Project (http://www.exascaleproject.org), a joint project of the U.S. Department of Energy’s Office of Science and National Nuclear Security Administration, responsible for delivering a capable exascale ecosystem, including software, applications, and hardware technology, to support the nation’s exascale computing imperative.</a:t>
            </a:r>
            <a:br>
              <a:rPr lang="en" sz="1400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1400" dirty="0"/>
              <a:t>Project Number: 17-SC-20-SC</a:t>
            </a:r>
            <a:br>
              <a:rPr lang="en" sz="1400" dirty="0"/>
            </a:br>
            <a:endParaRPr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WorkletMapField</a:t>
            </a:r>
            <a:endParaRPr/>
          </a:p>
        </p:txBody>
      </p:sp>
      <p:sp>
        <p:nvSpPr>
          <p:cNvPr id="458" name="Google Shape;458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any array (Point, Cell)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Parallel for_each</a:t>
            </a:r>
            <a:endParaRPr/>
          </a:p>
        </p:txBody>
      </p:sp>
      <p:pic>
        <p:nvPicPr>
          <p:cNvPr id="459" name="Google Shape;4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625" y="1761425"/>
            <a:ext cx="3086374" cy="27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WorkletMapCellToPoint</a:t>
            </a:r>
            <a:endParaRPr/>
          </a:p>
        </p:txBody>
      </p:sp>
      <p:sp>
        <p:nvSpPr>
          <p:cNvPr id="466" name="Google Shape;466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points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cell fields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 to point fields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Point 3 has access to cells </a:t>
            </a:r>
            <a:r>
              <a:rPr lang="en" sz="2800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2800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2800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>
              <a:solidFill>
                <a:srgbClr val="76B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025" y="1152475"/>
            <a:ext cx="2751975" cy="24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025" y="1152475"/>
            <a:ext cx="2751975" cy="242065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cells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point fields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 to cell fields</a:t>
            </a: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Cell </a:t>
            </a:r>
            <a:r>
              <a:rPr lang="en" sz="2800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has access to points 0,2,3,4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WorkletMapPointToCell</a:t>
            </a:r>
            <a:endParaRPr/>
          </a:p>
        </p:txBody>
      </p:sp>
      <p:pic>
        <p:nvPicPr>
          <p:cNvPr id="476" name="Google Shape;47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328275"/>
            <a:ext cx="2286324" cy="8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itware Slides 16:9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1746</Words>
  <Application>Microsoft Macintosh PowerPoint</Application>
  <PresentationFormat>On-screen Show (16:9)</PresentationFormat>
  <Paragraphs>340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Simple Light</vt:lpstr>
      <vt:lpstr>Office Theme</vt:lpstr>
      <vt:lpstr>Kitware Slides 16:9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WorkletMapField</vt:lpstr>
      <vt:lpstr>WorkletMapCellToPoint</vt:lpstr>
      <vt:lpstr>WorkletMapPointToCell</vt:lpstr>
      <vt:lpstr>       Scattering</vt:lpstr>
      <vt:lpstr>       Masking</vt:lpstr>
      <vt:lpstr>WorkletPointNeighborhood</vt:lpstr>
      <vt:lpstr>WorkletReduceByKey</vt:lpstr>
      <vt:lpstr>PowerPoint Presentation</vt:lpstr>
      <vt:lpstr>PowerPoint Presentation</vt:lpstr>
      <vt:lpstr>PowerPoint Presentation</vt:lpstr>
      <vt:lpstr>In ParaView</vt:lpstr>
      <vt:lpstr>PowerPoint Presentation</vt:lpstr>
      <vt:lpstr>In VisIt</vt:lpstr>
      <vt:lpstr>PowerPoint Presentation</vt:lpstr>
      <vt:lpstr>External Evolution</vt:lpstr>
      <vt:lpstr>Filters</vt:lpstr>
      <vt:lpstr>Filters</vt:lpstr>
      <vt:lpstr>Worklet Control Signature</vt:lpstr>
      <vt:lpstr>Runtime Device Selection</vt:lpstr>
      <vt:lpstr>Runtime Device Execution</vt:lpstr>
      <vt:lpstr>Runtime Device Selection</vt:lpstr>
      <vt:lpstr>Runtime Device Tracking</vt:lpstr>
      <vt:lpstr>Future Runtime Device Tracking</vt:lpstr>
      <vt:lpstr>Logging</vt:lpstr>
      <vt:lpstr>Logging</vt:lpstr>
      <vt:lpstr>Original Filter Policy Design</vt:lpstr>
      <vt:lpstr>Original Filter Policy Design</vt:lpstr>
      <vt:lpstr>New Filter Policy Design</vt:lpstr>
      <vt:lpstr>     Virtual Arrays</vt:lpstr>
      <vt:lpstr>New++ Filter Policy [In Design]</vt:lpstr>
      <vt:lpstr>     MultiBlock</vt:lpstr>
      <vt:lpstr>     Hybrid Parallelism</vt:lpstr>
      <vt:lpstr>Drive Towards Hybrid Async </vt:lpstr>
      <vt:lpstr>PowerPoint Presentation</vt:lpstr>
      <vt:lpstr>WorkletReduceByKey</vt:lpstr>
      <vt:lpstr>Internal Evolution</vt:lpstr>
      <vt:lpstr>       CUDA Streams</vt:lpstr>
      <vt:lpstr>       CUDA</vt:lpstr>
      <vt:lpstr>       CUDA</vt:lpstr>
      <vt:lpstr>       CUDA Lookup Tables</vt:lpstr>
      <vt:lpstr>       CUDA Lookup Tables</vt:lpstr>
      <vt:lpstr>       CUDA Worklet Execution</vt:lpstr>
      <vt:lpstr>       CUDA 1D Worklet Execution</vt:lpstr>
      <vt:lpstr>       CUDA 3D Worklet Execution</vt:lpstr>
      <vt:lpstr>       Virtual Methods</vt:lpstr>
      <vt:lpstr>       Atomic Performance</vt:lpstr>
      <vt:lpstr>Conformance &amp;&amp; Performance</vt:lpstr>
      <vt:lpstr>Testing</vt:lpstr>
      <vt:lpstr>Testing</vt:lpstr>
      <vt:lpstr>Testing</vt:lpstr>
      <vt:lpstr>Testing</vt:lpstr>
      <vt:lpstr>Device Level Benchmarks</vt:lpstr>
      <vt:lpstr>Device Level Benchmarks</vt:lpstr>
      <vt:lpstr>Algorithm Level Benchmarks</vt:lpstr>
      <vt:lpstr>Filter Benchmarks</vt:lpstr>
      <vt:lpstr>Filter Benchmarks</vt:lpstr>
      <vt:lpstr>Filter Benchmarks [Old 3D Scheduling] </vt:lpstr>
      <vt:lpstr>       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Maynard</cp:lastModifiedBy>
  <cp:revision>23</cp:revision>
  <dcterms:modified xsi:type="dcterms:W3CDTF">2019-03-20T14:50:50Z</dcterms:modified>
</cp:coreProperties>
</file>