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36"/>
  </p:notesMasterIdLst>
  <p:handoutMasterIdLst>
    <p:handoutMasterId r:id="rId37"/>
  </p:handoutMasterIdLst>
  <p:sldIdLst>
    <p:sldId id="398" r:id="rId5"/>
    <p:sldId id="399" r:id="rId6"/>
    <p:sldId id="401" r:id="rId7"/>
    <p:sldId id="400" r:id="rId8"/>
    <p:sldId id="428" r:id="rId9"/>
    <p:sldId id="403" r:id="rId10"/>
    <p:sldId id="409" r:id="rId11"/>
    <p:sldId id="410" r:id="rId12"/>
    <p:sldId id="895" r:id="rId13"/>
    <p:sldId id="896" r:id="rId14"/>
    <p:sldId id="412" r:id="rId15"/>
    <p:sldId id="408" r:id="rId16"/>
    <p:sldId id="411" r:id="rId17"/>
    <p:sldId id="413" r:id="rId18"/>
    <p:sldId id="414" r:id="rId19"/>
    <p:sldId id="406" r:id="rId20"/>
    <p:sldId id="416" r:id="rId21"/>
    <p:sldId id="417" r:id="rId22"/>
    <p:sldId id="415" r:id="rId23"/>
    <p:sldId id="418" r:id="rId24"/>
    <p:sldId id="405" r:id="rId25"/>
    <p:sldId id="419" r:id="rId26"/>
    <p:sldId id="420" r:id="rId27"/>
    <p:sldId id="404" r:id="rId28"/>
    <p:sldId id="421" r:id="rId29"/>
    <p:sldId id="422" r:id="rId30"/>
    <p:sldId id="423" r:id="rId31"/>
    <p:sldId id="424" r:id="rId32"/>
    <p:sldId id="426" r:id="rId33"/>
    <p:sldId id="425" r:id="rId34"/>
    <p:sldId id="427" r:id="rId35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C2F"/>
    <a:srgbClr val="C59C27"/>
    <a:srgbClr val="D13940"/>
    <a:srgbClr val="EF9A1A"/>
    <a:srgbClr val="907262"/>
    <a:srgbClr val="B3CD1F"/>
    <a:srgbClr val="43B1E5"/>
    <a:srgbClr val="00B8BB"/>
    <a:srgbClr val="426FB6"/>
    <a:srgbClr val="1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6571" autoAdjust="0"/>
  </p:normalViewPr>
  <p:slideViewPr>
    <p:cSldViewPr snapToGrid="0" showGuides="1">
      <p:cViewPr varScale="1">
        <p:scale>
          <a:sx n="89" d="100"/>
          <a:sy n="89" d="100"/>
        </p:scale>
        <p:origin x="176" y="336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98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4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B99210-DC07-C84C-96DC-3274FDCEE9A5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81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51" r:id="rId7"/>
    <p:sldLayoutId id="2147483952" r:id="rId8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75193" y="276921"/>
            <a:ext cx="4732638" cy="151724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ToolKit</a:t>
            </a:r>
            <a:r>
              <a:rPr lang="en-US" dirty="0"/>
              <a:t> for Scientific Visualization on</a:t>
            </a:r>
            <a:br>
              <a:rPr lang="en-US" dirty="0"/>
            </a:br>
            <a:r>
              <a:rPr lang="en-US" dirty="0"/>
              <a:t>Many-Core Processors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CC0C520-4F64-4602-B6D4-1175D64E9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32" y="2071088"/>
            <a:ext cx="5450078" cy="1516535"/>
          </a:xfrm>
        </p:spPr>
        <p:txBody>
          <a:bodyPr/>
          <a:lstStyle/>
          <a:p>
            <a:pPr algn="r">
              <a:spcBef>
                <a:spcPts val="2400"/>
              </a:spcBef>
            </a:pPr>
            <a:r>
              <a:rPr lang="en-US" sz="2000" dirty="0"/>
              <a:t>Hank Childs</a:t>
            </a:r>
            <a:br>
              <a:rPr lang="en-US" sz="2000" dirty="0"/>
            </a:br>
            <a:r>
              <a:rPr lang="en-US" sz="2000" dirty="0"/>
              <a:t>Kenneth Moreland</a:t>
            </a:r>
            <a:br>
              <a:rPr lang="en-US" sz="2000" dirty="0"/>
            </a:br>
            <a:r>
              <a:rPr lang="en-US" sz="2000" dirty="0"/>
              <a:t>David </a:t>
            </a:r>
            <a:r>
              <a:rPr lang="en-US" sz="2000" dirty="0" err="1"/>
              <a:t>Pugmire</a:t>
            </a:r>
            <a:br>
              <a:rPr lang="en-US" sz="2000" dirty="0"/>
            </a:br>
            <a:r>
              <a:rPr lang="en-US" sz="2000" dirty="0"/>
              <a:t>Robert Maynard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8" y="0"/>
            <a:ext cx="4191000" cy="209550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3CC0C520-4F64-4602-B6D4-1175D64E9894}"/>
              </a:ext>
            </a:extLst>
          </p:cNvPr>
          <p:cNvSpPr txBox="1">
            <a:spLocks/>
          </p:cNvSpPr>
          <p:nvPr/>
        </p:nvSpPr>
        <p:spPr bwMode="auto">
          <a:xfrm>
            <a:off x="5721010" y="2067774"/>
            <a:ext cx="8292317" cy="15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/>
              <a:t>University of Oregon</a:t>
            </a:r>
            <a:br>
              <a:rPr lang="en-US" sz="2000" dirty="0"/>
            </a:br>
            <a:r>
              <a:rPr lang="en-US" sz="2000" dirty="0"/>
              <a:t>Sandia National Laboratories</a:t>
            </a:r>
            <a:br>
              <a:rPr lang="en-US" sz="2000" dirty="0"/>
            </a:br>
            <a:r>
              <a:rPr lang="en-US" sz="2000" dirty="0"/>
              <a:t>Oak Ridge National Laboratory</a:t>
            </a:r>
            <a:br>
              <a:rPr lang="en-US" sz="2000" dirty="0"/>
            </a:br>
            <a:r>
              <a:rPr lang="en-US" sz="2000" dirty="0" err="1"/>
              <a:t>Kitware</a:t>
            </a:r>
            <a:r>
              <a:rPr lang="en-US" sz="2000" dirty="0"/>
              <a:t>, Inc.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2F80A10D-6480-624E-8B35-589610487FE2}"/>
              </a:ext>
            </a:extLst>
          </p:cNvPr>
          <p:cNvSpPr txBox="1">
            <a:spLocks/>
          </p:cNvSpPr>
          <p:nvPr/>
        </p:nvSpPr>
        <p:spPr bwMode="auto">
          <a:xfrm>
            <a:off x="3177632" y="3424726"/>
            <a:ext cx="8292317" cy="15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More Advanced Algorithm #1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0C27F-1618-0B45-ABF8-13C785DFD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73" y="276921"/>
            <a:ext cx="1971212" cy="533060"/>
          </a:xfrm>
          <a:prstGeom prst="rect">
            <a:avLst/>
          </a:prstGeom>
        </p:spPr>
      </p:pic>
      <p:pic>
        <p:nvPicPr>
          <p:cNvPr id="13" name="Picture 12" descr="ccr-logo-white-transparent-background.png">
            <a:extLst>
              <a:ext uri="{FF2B5EF4-FFF2-40B4-BE49-F238E27FC236}">
                <a16:creationId xmlns:a16="http://schemas.microsoft.com/office/drawing/2014/main" id="{76618A43-27C7-B741-9801-72ED5ABD6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06" y="6241246"/>
            <a:ext cx="1340656" cy="548640"/>
          </a:xfrm>
          <a:prstGeom prst="rect">
            <a:avLst/>
          </a:prstGeom>
        </p:spPr>
      </p:pic>
      <p:pic>
        <p:nvPicPr>
          <p:cNvPr id="14" name="Picture 6" descr="SNL_Stacked_White.png">
            <a:extLst>
              <a:ext uri="{FF2B5EF4-FFF2-40B4-BE49-F238E27FC236}">
                <a16:creationId xmlns:a16="http://schemas.microsoft.com/office/drawing/2014/main" id="{5C9DABC7-16BD-9740-BE86-AEF59BB09A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249" y="6270487"/>
            <a:ext cx="142735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5FF8F8-C7B6-EC4B-8D6E-6F69094EF70F}"/>
              </a:ext>
            </a:extLst>
          </p:cNvPr>
          <p:cNvSpPr txBox="1"/>
          <p:nvPr/>
        </p:nvSpPr>
        <p:spPr>
          <a:xfrm>
            <a:off x="3403082" y="5871438"/>
            <a:ext cx="6237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997575" algn="r"/>
              </a:tabLst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DE-NA0003525.	SAND </a:t>
            </a:r>
            <a:r>
              <a:rPr lang="en-US" sz="600" dirty="0">
                <a:latin typeface="Arial"/>
                <a:cs typeface="Arial"/>
              </a:rPr>
              <a:t>2019-12456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4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Cells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26FA5-B9E7-134B-9009-24F14CE07789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9E1F55-2C31-5844-9134-AA4D808449D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670153B-77E9-DA45-A6C1-DB15741CB1E3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14E4A5-4E49-164B-BBE7-EA34EC4A0206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7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4117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8984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F7E58-2B3D-6940-BF6C-9596E81FC746}"/>
              </a:ext>
            </a:extLst>
          </p:cNvPr>
          <p:cNvSpPr txBox="1"/>
          <p:nvPr/>
        </p:nvSpPr>
        <p:spPr>
          <a:xfrm>
            <a:off x="9344025" y="516767"/>
            <a:ext cx="2692448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To follow topology connections, VTK-m must be given the cell set.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F3E485-6319-4745-BB8A-F260320E8E8C}"/>
              </a:ext>
            </a:extLst>
          </p:cNvPr>
          <p:cNvCxnSpPr>
            <a:cxnSpLocks/>
          </p:cNvCxnSpPr>
          <p:nvPr/>
        </p:nvCxnSpPr>
        <p:spPr>
          <a:xfrm flipH="1">
            <a:off x="7929563" y="828675"/>
            <a:ext cx="141446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7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F7E58-2B3D-6940-BF6C-9596E81FC746}"/>
              </a:ext>
            </a:extLst>
          </p:cNvPr>
          <p:cNvSpPr txBox="1"/>
          <p:nvPr/>
        </p:nvSpPr>
        <p:spPr>
          <a:xfrm>
            <a:off x="9344025" y="516767"/>
            <a:ext cx="2692448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To follow topology connections, VTK-m must be given the cell set.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F3E485-6319-4745-BB8A-F260320E8E8C}"/>
              </a:ext>
            </a:extLst>
          </p:cNvPr>
          <p:cNvCxnSpPr>
            <a:cxnSpLocks/>
          </p:cNvCxnSpPr>
          <p:nvPr/>
        </p:nvCxnSpPr>
        <p:spPr>
          <a:xfrm flipH="1">
            <a:off x="7929563" y="828675"/>
            <a:ext cx="141446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B4FF8B-4201-FE4D-973F-242610A9962B}"/>
              </a:ext>
            </a:extLst>
          </p:cNvPr>
          <p:cNvSpPr txBox="1"/>
          <p:nvPr/>
        </p:nvSpPr>
        <p:spPr>
          <a:xfrm>
            <a:off x="1985962" y="2392846"/>
            <a:ext cx="4019550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Field in/out now has to specify whether they come from the points or the cells.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E741F-E439-0B43-9FF4-656F448599FF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995737" y="1273897"/>
            <a:ext cx="876301" cy="11189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3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9382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</p:txBody>
      </p:sp>
    </p:spTree>
    <p:extLst>
      <p:ext uri="{BB962C8B-B14F-4D97-AF65-F5344CB8AC3E}">
        <p14:creationId xmlns:p14="http://schemas.microsoft.com/office/powerpoint/2010/main" val="190938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3D790-EBAC-614C-AC91-0811133CE87F}"/>
              </a:ext>
            </a:extLst>
          </p:cNvPr>
          <p:cNvSpPr txBox="1"/>
          <p:nvPr/>
        </p:nvSpPr>
        <p:spPr>
          <a:xfrm>
            <a:off x="957262" y="3078646"/>
            <a:ext cx="4019550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Specifies which argument of the </a:t>
            </a:r>
            <a:r>
              <a:rPr lang="en-US" sz="2400" dirty="0" err="1"/>
              <a:t>ControlSignature</a:t>
            </a:r>
            <a:r>
              <a:rPr lang="en-US" sz="2400" dirty="0"/>
              <a:t> is used for scheduling.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1A4AF3-4891-EF42-A4CA-A5BF979F2D4C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967037" y="2257028"/>
            <a:ext cx="447676" cy="821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655F56-16EA-864E-B6C3-39655F838F97}"/>
              </a:ext>
            </a:extLst>
          </p:cNvPr>
          <p:cNvCxnSpPr>
            <a:cxnSpLocks/>
          </p:cNvCxnSpPr>
          <p:nvPr/>
        </p:nvCxnSpPr>
        <p:spPr>
          <a:xfrm flipV="1">
            <a:off x="3705224" y="857250"/>
            <a:ext cx="1409701" cy="973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9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</p:txBody>
      </p:sp>
    </p:spTree>
    <p:extLst>
      <p:ext uri="{BB962C8B-B14F-4D97-AF65-F5344CB8AC3E}">
        <p14:creationId xmlns:p14="http://schemas.microsoft.com/office/powerpoint/2010/main" val="299343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</p:txBody>
      </p:sp>
    </p:spTree>
    <p:extLst>
      <p:ext uri="{BB962C8B-B14F-4D97-AF65-F5344CB8AC3E}">
        <p14:creationId xmlns:p14="http://schemas.microsoft.com/office/powerpoint/2010/main" val="28962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2D76-143B-AA46-BE90-4DDD38ED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Motivating Example: Average Point Data to Cells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26461D-F124-F441-A82E-9E0D3D89F6B6}"/>
              </a:ext>
            </a:extLst>
          </p:cNvPr>
          <p:cNvCxnSpPr>
            <a:cxnSpLocks/>
          </p:cNvCxnSpPr>
          <p:nvPr/>
        </p:nvCxnSpPr>
        <p:spPr>
          <a:xfrm>
            <a:off x="5302250" y="1625600"/>
            <a:ext cx="1819312" cy="104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6EFD29-46F0-824E-9507-2A9177748F0E}"/>
              </a:ext>
            </a:extLst>
          </p:cNvPr>
          <p:cNvCxnSpPr>
            <a:cxnSpLocks/>
          </p:cNvCxnSpPr>
          <p:nvPr/>
        </p:nvCxnSpPr>
        <p:spPr>
          <a:xfrm flipH="1">
            <a:off x="6861976" y="2667896"/>
            <a:ext cx="259586" cy="1522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62A26-BD20-1049-A726-2A095CAC87C8}"/>
              </a:ext>
            </a:extLst>
          </p:cNvPr>
          <p:cNvCxnSpPr>
            <a:cxnSpLocks/>
          </p:cNvCxnSpPr>
          <p:nvPr/>
        </p:nvCxnSpPr>
        <p:spPr>
          <a:xfrm>
            <a:off x="5009322" y="4098364"/>
            <a:ext cx="1852654" cy="9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F8536F-1301-F94C-947D-8573B86EE011}"/>
              </a:ext>
            </a:extLst>
          </p:cNvPr>
          <p:cNvCxnSpPr>
            <a:cxnSpLocks/>
          </p:cNvCxnSpPr>
          <p:nvPr/>
        </p:nvCxnSpPr>
        <p:spPr>
          <a:xfrm flipV="1">
            <a:off x="1994560" y="4098364"/>
            <a:ext cx="3014762" cy="500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0EA875-1786-544C-BD8D-5E472AB09AFA}"/>
              </a:ext>
            </a:extLst>
          </p:cNvPr>
          <p:cNvCxnSpPr>
            <a:cxnSpLocks/>
          </p:cNvCxnSpPr>
          <p:nvPr/>
        </p:nvCxnSpPr>
        <p:spPr>
          <a:xfrm>
            <a:off x="2592288" y="2451548"/>
            <a:ext cx="2417034" cy="1682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19D57A-6343-EF42-B1CF-FD4F06BB603E}"/>
              </a:ext>
            </a:extLst>
          </p:cNvPr>
          <p:cNvCxnSpPr>
            <a:cxnSpLocks/>
          </p:cNvCxnSpPr>
          <p:nvPr/>
        </p:nvCxnSpPr>
        <p:spPr>
          <a:xfrm flipH="1">
            <a:off x="2013438" y="2451548"/>
            <a:ext cx="578852" cy="214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83AF81-28C1-FF4A-A323-3572246CD0C5}"/>
              </a:ext>
            </a:extLst>
          </p:cNvPr>
          <p:cNvCxnSpPr>
            <a:cxnSpLocks/>
          </p:cNvCxnSpPr>
          <p:nvPr/>
        </p:nvCxnSpPr>
        <p:spPr>
          <a:xfrm flipV="1">
            <a:off x="2592289" y="1625600"/>
            <a:ext cx="2709961" cy="825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AB568-3BC4-B640-B19E-1DBEC9A0286A}"/>
              </a:ext>
            </a:extLst>
          </p:cNvPr>
          <p:cNvCxnSpPr>
            <a:cxnSpLocks/>
          </p:cNvCxnSpPr>
          <p:nvPr/>
        </p:nvCxnSpPr>
        <p:spPr>
          <a:xfrm flipV="1">
            <a:off x="5588172" y="5111646"/>
            <a:ext cx="3093116" cy="102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001481-2A36-2E42-B8BB-53C6CCAB68BA}"/>
              </a:ext>
            </a:extLst>
          </p:cNvPr>
          <p:cNvCxnSpPr>
            <a:cxnSpLocks/>
          </p:cNvCxnSpPr>
          <p:nvPr/>
        </p:nvCxnSpPr>
        <p:spPr>
          <a:xfrm>
            <a:off x="6861976" y="4190105"/>
            <a:ext cx="1819312" cy="921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AA851B-8EF3-1646-9216-7E8F2CB0766C}"/>
              </a:ext>
            </a:extLst>
          </p:cNvPr>
          <p:cNvCxnSpPr>
            <a:cxnSpLocks/>
          </p:cNvCxnSpPr>
          <p:nvPr/>
        </p:nvCxnSpPr>
        <p:spPr>
          <a:xfrm flipH="1" flipV="1">
            <a:off x="7121562" y="2667896"/>
            <a:ext cx="1593068" cy="244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EA7A20-F193-844F-9083-4BF4C056CA9B}"/>
              </a:ext>
            </a:extLst>
          </p:cNvPr>
          <p:cNvCxnSpPr>
            <a:cxnSpLocks/>
          </p:cNvCxnSpPr>
          <p:nvPr/>
        </p:nvCxnSpPr>
        <p:spPr>
          <a:xfrm flipH="1" flipV="1">
            <a:off x="5009321" y="4133626"/>
            <a:ext cx="578851" cy="2007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0ABB28-A063-4D43-A810-4D0DEB310EEF}"/>
              </a:ext>
            </a:extLst>
          </p:cNvPr>
          <p:cNvCxnSpPr>
            <a:cxnSpLocks/>
          </p:cNvCxnSpPr>
          <p:nvPr/>
        </p:nvCxnSpPr>
        <p:spPr>
          <a:xfrm>
            <a:off x="2013437" y="4598378"/>
            <a:ext cx="3585072" cy="1542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D64C2EA-20F7-A24F-A15A-05F7D1ABABF9}"/>
              </a:ext>
            </a:extLst>
          </p:cNvPr>
          <p:cNvSpPr>
            <a:spLocks noChangeAspect="1"/>
          </p:cNvSpPr>
          <p:nvPr/>
        </p:nvSpPr>
        <p:spPr>
          <a:xfrm>
            <a:off x="5184446" y="151428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B87BE5-4948-994C-9BDB-76FDAE67CCCD}"/>
              </a:ext>
            </a:extLst>
          </p:cNvPr>
          <p:cNvSpPr>
            <a:spLocks noChangeAspect="1"/>
          </p:cNvSpPr>
          <p:nvPr/>
        </p:nvSpPr>
        <p:spPr>
          <a:xfrm>
            <a:off x="8583659" y="498131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1DA3E5D-7DA7-4742-B5A4-D411D20928E1}"/>
              </a:ext>
            </a:extLst>
          </p:cNvPr>
          <p:cNvSpPr>
            <a:spLocks noChangeAspect="1"/>
          </p:cNvSpPr>
          <p:nvPr/>
        </p:nvSpPr>
        <p:spPr>
          <a:xfrm>
            <a:off x="6737339" y="40758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9F286D-F2F7-B344-BF88-A5E938564FBE}"/>
              </a:ext>
            </a:extLst>
          </p:cNvPr>
          <p:cNvSpPr>
            <a:spLocks noChangeAspect="1"/>
          </p:cNvSpPr>
          <p:nvPr/>
        </p:nvSpPr>
        <p:spPr>
          <a:xfrm>
            <a:off x="7007262" y="25696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E11213-C7C2-AA4B-AAFA-C15788A95771}"/>
              </a:ext>
            </a:extLst>
          </p:cNvPr>
          <p:cNvSpPr>
            <a:spLocks noChangeAspect="1"/>
          </p:cNvSpPr>
          <p:nvPr/>
        </p:nvSpPr>
        <p:spPr>
          <a:xfrm>
            <a:off x="5468599" y="60241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8D545CF-6544-AC43-AD87-638EABE5E329}"/>
              </a:ext>
            </a:extLst>
          </p:cNvPr>
          <p:cNvSpPr>
            <a:spLocks noChangeAspect="1"/>
          </p:cNvSpPr>
          <p:nvPr/>
        </p:nvSpPr>
        <p:spPr>
          <a:xfrm>
            <a:off x="4861679" y="398406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126CBC4-77C7-8048-B7DE-3352F0D2B983}"/>
              </a:ext>
            </a:extLst>
          </p:cNvPr>
          <p:cNvSpPr>
            <a:spLocks noChangeAspect="1"/>
          </p:cNvSpPr>
          <p:nvPr/>
        </p:nvSpPr>
        <p:spPr>
          <a:xfrm>
            <a:off x="1905116" y="448245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26B5A-940D-7F48-9688-BFDF95FF4A7F}"/>
              </a:ext>
            </a:extLst>
          </p:cNvPr>
          <p:cNvSpPr>
            <a:spLocks noChangeAspect="1"/>
          </p:cNvSpPr>
          <p:nvPr/>
        </p:nvSpPr>
        <p:spPr>
          <a:xfrm>
            <a:off x="2477987" y="23410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2741D1-36FE-0A41-B19B-1FA43228B349}"/>
              </a:ext>
            </a:extLst>
          </p:cNvPr>
          <p:cNvSpPr txBox="1"/>
          <p:nvPr/>
        </p:nvSpPr>
        <p:spPr>
          <a:xfrm>
            <a:off x="5298746" y="130190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1.4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22C2CB-6CE3-2943-921A-EC260711D395}"/>
              </a:ext>
            </a:extLst>
          </p:cNvPr>
          <p:cNvSpPr txBox="1"/>
          <p:nvPr/>
        </p:nvSpPr>
        <p:spPr>
          <a:xfrm>
            <a:off x="1418312" y="4578083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57E62F-ECCA-AE4C-9F2D-554F76257C3F}"/>
              </a:ext>
            </a:extLst>
          </p:cNvPr>
          <p:cNvSpPr txBox="1"/>
          <p:nvPr/>
        </p:nvSpPr>
        <p:spPr>
          <a:xfrm>
            <a:off x="5577427" y="6051527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6.7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B612E1-FB04-3F45-88E3-577860B4452F}"/>
              </a:ext>
            </a:extLst>
          </p:cNvPr>
          <p:cNvSpPr txBox="1"/>
          <p:nvPr/>
        </p:nvSpPr>
        <p:spPr>
          <a:xfrm>
            <a:off x="8748748" y="483708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535DED-245D-CC4C-A1AE-951410E915FD}"/>
              </a:ext>
            </a:extLst>
          </p:cNvPr>
          <p:cNvSpPr txBox="1"/>
          <p:nvPr/>
        </p:nvSpPr>
        <p:spPr>
          <a:xfrm>
            <a:off x="6233850" y="4120315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02E672-C25E-184D-AFD4-608FF38364D9}"/>
              </a:ext>
            </a:extLst>
          </p:cNvPr>
          <p:cNvSpPr txBox="1"/>
          <p:nvPr/>
        </p:nvSpPr>
        <p:spPr>
          <a:xfrm>
            <a:off x="4984153" y="3686350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7BE088-DE25-614A-B3CC-5F3CE178029B}"/>
              </a:ext>
            </a:extLst>
          </p:cNvPr>
          <p:cNvSpPr txBox="1"/>
          <p:nvPr/>
        </p:nvSpPr>
        <p:spPr>
          <a:xfrm>
            <a:off x="7162919" y="237257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77FA78-8BD8-E949-B5C2-8BC5212B2408}"/>
              </a:ext>
            </a:extLst>
          </p:cNvPr>
          <p:cNvSpPr txBox="1"/>
          <p:nvPr/>
        </p:nvSpPr>
        <p:spPr>
          <a:xfrm>
            <a:off x="1961713" y="200172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7105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B1333-54AD-2F41-A8B0-EC6F5F43AB91}"/>
              </a:ext>
            </a:extLst>
          </p:cNvPr>
          <p:cNvSpPr txBox="1"/>
          <p:nvPr/>
        </p:nvSpPr>
        <p:spPr>
          <a:xfrm>
            <a:off x="3757612" y="2671870"/>
            <a:ext cx="4019550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Specifies which arguments of the </a:t>
            </a:r>
            <a:r>
              <a:rPr lang="en-US" sz="2400" dirty="0" err="1"/>
              <a:t>ControlSignature</a:t>
            </a:r>
            <a:r>
              <a:rPr lang="en-US" sz="2400" dirty="0"/>
              <a:t> are passed to the worklet’s operator.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8573C8-701F-B64D-A166-BA815878BD58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586413" y="1943100"/>
            <a:ext cx="180974" cy="7287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0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</p:spTree>
    <p:extLst>
      <p:ext uri="{BB962C8B-B14F-4D97-AF65-F5344CB8AC3E}">
        <p14:creationId xmlns:p14="http://schemas.microsoft.com/office/powerpoint/2010/main" val="404989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CE3306-2EAE-CA4D-A8DE-B28758B1F12C}"/>
              </a:ext>
            </a:extLst>
          </p:cNvPr>
          <p:cNvCxnSpPr>
            <a:cxnSpLocks/>
          </p:cNvCxnSpPr>
          <p:nvPr/>
        </p:nvCxnSpPr>
        <p:spPr>
          <a:xfrm>
            <a:off x="5424487" y="1871770"/>
            <a:ext cx="0" cy="1071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6C2367-A9B5-BA4C-9A1F-EE327AACBB4F}"/>
              </a:ext>
            </a:extLst>
          </p:cNvPr>
          <p:cNvCxnSpPr>
            <a:cxnSpLocks/>
          </p:cNvCxnSpPr>
          <p:nvPr/>
        </p:nvCxnSpPr>
        <p:spPr>
          <a:xfrm>
            <a:off x="6094412" y="1871770"/>
            <a:ext cx="0" cy="1414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3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C424F-734B-5644-8090-B894C79D3B8E}"/>
              </a:ext>
            </a:extLst>
          </p:cNvPr>
          <p:cNvSpPr txBox="1"/>
          <p:nvPr/>
        </p:nvSpPr>
        <p:spPr>
          <a:xfrm>
            <a:off x="8169275" y="3586271"/>
            <a:ext cx="4019550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point field is passed in a </a:t>
            </a:r>
            <a:r>
              <a:rPr lang="en-US" sz="2400" dirty="0" err="1"/>
              <a:t>Vec</a:t>
            </a:r>
            <a:r>
              <a:rPr lang="en-US" sz="2400" dirty="0"/>
              <a:t>-like object containing the values for all connected points.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CD8CE9-ECC9-5141-85DD-7222A938E6E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9344026" y="2957516"/>
            <a:ext cx="835024" cy="628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9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687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16786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late&lt;typename ArrayHandleType, typename Policy&gt;…">
            <a:extLst>
              <a:ext uri="{FF2B5EF4-FFF2-40B4-BE49-F238E27FC236}">
                <a16:creationId xmlns:a16="http://schemas.microsoft.com/office/drawing/2014/main" id="{9A917FE8-E77D-3B40-8F17-2DA896851790}"/>
              </a:ext>
            </a:extLst>
          </p:cNvPr>
          <p:cNvSpPr txBox="1"/>
          <p:nvPr/>
        </p:nvSpPr>
        <p:spPr>
          <a:xfrm>
            <a:off x="0" y="0"/>
            <a:ext cx="12413655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Policy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VTKM_CONT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DoExecute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inField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FieldMetadata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fieldMetadata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PolicyBase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Policy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policy)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VTKM_IS_ARRAY_HANDLE(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ApplyPolicyCellSet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(), policy),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9223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late&lt;typename ArrayHandleType, typename Policy&gt;…">
            <a:extLst>
              <a:ext uri="{FF2B5EF4-FFF2-40B4-BE49-F238E27FC236}">
                <a16:creationId xmlns:a16="http://schemas.microsoft.com/office/drawing/2014/main" id="{9A917FE8-E77D-3B40-8F17-2DA896851790}"/>
              </a:ext>
            </a:extLst>
          </p:cNvPr>
          <p:cNvSpPr txBox="1"/>
          <p:nvPr/>
        </p:nvSpPr>
        <p:spPr>
          <a:xfrm>
            <a:off x="0" y="0"/>
            <a:ext cx="12413655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Policy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VTKM_CONT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DoExecute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inField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FieldMetadata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fieldMetadata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PolicyBase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Policy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policy)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VTKM_IS_ARRAY_HANDLE(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ArrayHandleType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::filter::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ApplyPolicyCellSet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(), policy),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F06DB-108E-6E4C-8940-10BA051E2D8D}"/>
              </a:ext>
            </a:extLst>
          </p:cNvPr>
          <p:cNvSpPr txBox="1"/>
          <p:nvPr/>
        </p:nvSpPr>
        <p:spPr>
          <a:xfrm>
            <a:off x="4625974" y="5193217"/>
            <a:ext cx="4403725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You should apply the policy to the cell set. (Specifies which cell set types to build for.)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D785B3-6A21-1E4C-85B5-52CA338C106A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827837" y="4400550"/>
            <a:ext cx="0" cy="792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9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3584C-FF5F-7943-BE48-E473BB08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7535-A34D-9A4E-B6E7-2A608122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for you: convert cell data to point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535A-4970-4649-A395-4617DF2D2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</a:t>
            </a:r>
            <a:r>
              <a:rPr lang="en-US" b="1" dirty="0" err="1"/>
              <a:t>tut_point_to_cell.cxx</a:t>
            </a:r>
            <a:r>
              <a:rPr lang="en-US" dirty="0"/>
              <a:t> as a starting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687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0956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5A966FA-2995-9D49-9AC1-9F50171A60EC}"/>
              </a:ext>
            </a:extLst>
          </p:cNvPr>
          <p:cNvCxnSpPr>
            <a:cxnSpLocks/>
          </p:cNvCxnSpPr>
          <p:nvPr/>
        </p:nvCxnSpPr>
        <p:spPr>
          <a:xfrm flipH="1">
            <a:off x="5298746" y="1634177"/>
            <a:ext cx="14748" cy="6260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C61EC00-FECE-1240-91D4-F4869092E22B}"/>
              </a:ext>
            </a:extLst>
          </p:cNvPr>
          <p:cNvCxnSpPr>
            <a:cxnSpLocks/>
          </p:cNvCxnSpPr>
          <p:nvPr/>
        </p:nvCxnSpPr>
        <p:spPr>
          <a:xfrm flipH="1">
            <a:off x="8010326" y="5119604"/>
            <a:ext cx="6857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4584718-EB37-8147-B818-2E14B7D64F58}"/>
              </a:ext>
            </a:extLst>
          </p:cNvPr>
          <p:cNvCxnSpPr>
            <a:cxnSpLocks/>
          </p:cNvCxnSpPr>
          <p:nvPr/>
        </p:nvCxnSpPr>
        <p:spPr>
          <a:xfrm flipH="1">
            <a:off x="4659109" y="4092594"/>
            <a:ext cx="326126" cy="599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2B34316-3434-E045-B448-F6EDD08B2B96}"/>
              </a:ext>
            </a:extLst>
          </p:cNvPr>
          <p:cNvCxnSpPr>
            <a:cxnSpLocks/>
          </p:cNvCxnSpPr>
          <p:nvPr/>
        </p:nvCxnSpPr>
        <p:spPr>
          <a:xfrm>
            <a:off x="4989648" y="4096753"/>
            <a:ext cx="614799" cy="37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D999AE3-5123-5144-902A-C8D99431A00B}"/>
              </a:ext>
            </a:extLst>
          </p:cNvPr>
          <p:cNvCxnSpPr>
            <a:cxnSpLocks/>
          </p:cNvCxnSpPr>
          <p:nvPr/>
        </p:nvCxnSpPr>
        <p:spPr>
          <a:xfrm flipH="1" flipV="1">
            <a:off x="4249428" y="3955352"/>
            <a:ext cx="731391" cy="1499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F4C483C-3E50-EF47-AFCB-D4DDEB089733}"/>
              </a:ext>
            </a:extLst>
          </p:cNvPr>
          <p:cNvCxnSpPr>
            <a:cxnSpLocks/>
          </p:cNvCxnSpPr>
          <p:nvPr/>
        </p:nvCxnSpPr>
        <p:spPr>
          <a:xfrm>
            <a:off x="2609417" y="2455401"/>
            <a:ext cx="202517" cy="6638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400F02C-711B-A744-AA5D-512631DADD95}"/>
              </a:ext>
            </a:extLst>
          </p:cNvPr>
          <p:cNvCxnSpPr>
            <a:cxnSpLocks/>
          </p:cNvCxnSpPr>
          <p:nvPr/>
        </p:nvCxnSpPr>
        <p:spPr>
          <a:xfrm flipV="1">
            <a:off x="4971569" y="3438647"/>
            <a:ext cx="208154" cy="6734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4E8CB5-FCD8-5347-B3A4-FDDEEC68EBF1}"/>
              </a:ext>
            </a:extLst>
          </p:cNvPr>
          <p:cNvCxnSpPr>
            <a:cxnSpLocks/>
          </p:cNvCxnSpPr>
          <p:nvPr/>
        </p:nvCxnSpPr>
        <p:spPr>
          <a:xfrm>
            <a:off x="7142544" y="2650177"/>
            <a:ext cx="103003" cy="6613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EE7DD27-30AE-D541-9FF9-6F6DC19E6653}"/>
              </a:ext>
            </a:extLst>
          </p:cNvPr>
          <p:cNvCxnSpPr>
            <a:cxnSpLocks/>
          </p:cNvCxnSpPr>
          <p:nvPr/>
        </p:nvCxnSpPr>
        <p:spPr>
          <a:xfrm flipH="1">
            <a:off x="6487480" y="2685410"/>
            <a:ext cx="643768" cy="1019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6D2E54C-7504-4F47-8E13-BD9A4F37D234}"/>
              </a:ext>
            </a:extLst>
          </p:cNvPr>
          <p:cNvCxnSpPr>
            <a:cxnSpLocks/>
          </p:cNvCxnSpPr>
          <p:nvPr/>
        </p:nvCxnSpPr>
        <p:spPr>
          <a:xfrm>
            <a:off x="2654100" y="2469672"/>
            <a:ext cx="777581" cy="875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6EC0652-EC2D-814A-B7BD-203B748D9B1F}"/>
              </a:ext>
            </a:extLst>
          </p:cNvPr>
          <p:cNvCxnSpPr>
            <a:cxnSpLocks/>
          </p:cNvCxnSpPr>
          <p:nvPr/>
        </p:nvCxnSpPr>
        <p:spPr>
          <a:xfrm>
            <a:off x="2019416" y="4593921"/>
            <a:ext cx="853674" cy="163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9DBF3A3-1984-6547-8A0C-72E70691AA7B}"/>
              </a:ext>
            </a:extLst>
          </p:cNvPr>
          <p:cNvCxnSpPr>
            <a:cxnSpLocks/>
          </p:cNvCxnSpPr>
          <p:nvPr/>
        </p:nvCxnSpPr>
        <p:spPr>
          <a:xfrm flipV="1">
            <a:off x="2034164" y="4112081"/>
            <a:ext cx="550753" cy="4616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B229D02-7C0A-A147-9CCE-0C1E705EEF8A}"/>
              </a:ext>
            </a:extLst>
          </p:cNvPr>
          <p:cNvCxnSpPr>
            <a:cxnSpLocks/>
          </p:cNvCxnSpPr>
          <p:nvPr/>
        </p:nvCxnSpPr>
        <p:spPr>
          <a:xfrm flipH="1">
            <a:off x="6626635" y="4190243"/>
            <a:ext cx="240184" cy="6374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384B386-3884-3D4E-972C-979B28EE1F41}"/>
              </a:ext>
            </a:extLst>
          </p:cNvPr>
          <p:cNvCxnSpPr>
            <a:cxnSpLocks/>
          </p:cNvCxnSpPr>
          <p:nvPr/>
        </p:nvCxnSpPr>
        <p:spPr>
          <a:xfrm flipV="1">
            <a:off x="6859445" y="4009912"/>
            <a:ext cx="380617" cy="1869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1273494-E692-D042-A64F-A09D505CFA1A}"/>
              </a:ext>
            </a:extLst>
          </p:cNvPr>
          <p:cNvCxnSpPr>
            <a:cxnSpLocks/>
          </p:cNvCxnSpPr>
          <p:nvPr/>
        </p:nvCxnSpPr>
        <p:spPr>
          <a:xfrm flipH="1" flipV="1">
            <a:off x="6397117" y="3671602"/>
            <a:ext cx="464859" cy="5169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CBA8870-0F31-914A-A1C3-DA68E4E64E80}"/>
              </a:ext>
            </a:extLst>
          </p:cNvPr>
          <p:cNvCxnSpPr>
            <a:cxnSpLocks/>
          </p:cNvCxnSpPr>
          <p:nvPr/>
        </p:nvCxnSpPr>
        <p:spPr>
          <a:xfrm flipH="1" flipV="1">
            <a:off x="8117412" y="4591522"/>
            <a:ext cx="597606" cy="5189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AC13A5-979B-0A4F-9FB7-785BBA837766}"/>
              </a:ext>
            </a:extLst>
          </p:cNvPr>
          <p:cNvCxnSpPr>
            <a:cxnSpLocks/>
          </p:cNvCxnSpPr>
          <p:nvPr/>
        </p:nvCxnSpPr>
        <p:spPr>
          <a:xfrm flipV="1">
            <a:off x="5593496" y="5526966"/>
            <a:ext cx="496696" cy="5852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23CCB81-B0E2-5B4E-AAF3-C261F934D035}"/>
              </a:ext>
            </a:extLst>
          </p:cNvPr>
          <p:cNvCxnSpPr>
            <a:cxnSpLocks/>
          </p:cNvCxnSpPr>
          <p:nvPr/>
        </p:nvCxnSpPr>
        <p:spPr>
          <a:xfrm flipH="1" flipV="1">
            <a:off x="5090279" y="5556096"/>
            <a:ext cx="493224" cy="5561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432D76-143B-AA46-BE90-4DDD38ED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Motivating Example: Average Point Data to Cells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26461D-F124-F441-A82E-9E0D3D89F6B6}"/>
              </a:ext>
            </a:extLst>
          </p:cNvPr>
          <p:cNvCxnSpPr>
            <a:cxnSpLocks/>
          </p:cNvCxnSpPr>
          <p:nvPr/>
        </p:nvCxnSpPr>
        <p:spPr>
          <a:xfrm>
            <a:off x="5302250" y="1625600"/>
            <a:ext cx="1819312" cy="104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6EFD29-46F0-824E-9507-2A9177748F0E}"/>
              </a:ext>
            </a:extLst>
          </p:cNvPr>
          <p:cNvCxnSpPr>
            <a:cxnSpLocks/>
          </p:cNvCxnSpPr>
          <p:nvPr/>
        </p:nvCxnSpPr>
        <p:spPr>
          <a:xfrm flipH="1">
            <a:off x="6861976" y="2667896"/>
            <a:ext cx="259586" cy="1522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62A26-BD20-1049-A726-2A095CAC87C8}"/>
              </a:ext>
            </a:extLst>
          </p:cNvPr>
          <p:cNvCxnSpPr>
            <a:cxnSpLocks/>
          </p:cNvCxnSpPr>
          <p:nvPr/>
        </p:nvCxnSpPr>
        <p:spPr>
          <a:xfrm>
            <a:off x="5009322" y="4098364"/>
            <a:ext cx="1852654" cy="9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F8536F-1301-F94C-947D-8573B86EE011}"/>
              </a:ext>
            </a:extLst>
          </p:cNvPr>
          <p:cNvCxnSpPr>
            <a:cxnSpLocks/>
          </p:cNvCxnSpPr>
          <p:nvPr/>
        </p:nvCxnSpPr>
        <p:spPr>
          <a:xfrm flipV="1">
            <a:off x="1994560" y="4098364"/>
            <a:ext cx="3014762" cy="500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0EA875-1786-544C-BD8D-5E472AB09AFA}"/>
              </a:ext>
            </a:extLst>
          </p:cNvPr>
          <p:cNvCxnSpPr>
            <a:cxnSpLocks/>
          </p:cNvCxnSpPr>
          <p:nvPr/>
        </p:nvCxnSpPr>
        <p:spPr>
          <a:xfrm>
            <a:off x="2592288" y="2451548"/>
            <a:ext cx="2417034" cy="1682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19D57A-6343-EF42-B1CF-FD4F06BB603E}"/>
              </a:ext>
            </a:extLst>
          </p:cNvPr>
          <p:cNvCxnSpPr>
            <a:cxnSpLocks/>
          </p:cNvCxnSpPr>
          <p:nvPr/>
        </p:nvCxnSpPr>
        <p:spPr>
          <a:xfrm flipH="1">
            <a:off x="2013438" y="2451548"/>
            <a:ext cx="578852" cy="214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83AF81-28C1-FF4A-A323-3572246CD0C5}"/>
              </a:ext>
            </a:extLst>
          </p:cNvPr>
          <p:cNvCxnSpPr>
            <a:cxnSpLocks/>
          </p:cNvCxnSpPr>
          <p:nvPr/>
        </p:nvCxnSpPr>
        <p:spPr>
          <a:xfrm flipV="1">
            <a:off x="2592289" y="1625600"/>
            <a:ext cx="2709961" cy="825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AB568-3BC4-B640-B19E-1DBEC9A0286A}"/>
              </a:ext>
            </a:extLst>
          </p:cNvPr>
          <p:cNvCxnSpPr>
            <a:cxnSpLocks/>
          </p:cNvCxnSpPr>
          <p:nvPr/>
        </p:nvCxnSpPr>
        <p:spPr>
          <a:xfrm flipV="1">
            <a:off x="5588172" y="5111646"/>
            <a:ext cx="3093116" cy="102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001481-2A36-2E42-B8BB-53C6CCAB68BA}"/>
              </a:ext>
            </a:extLst>
          </p:cNvPr>
          <p:cNvCxnSpPr>
            <a:cxnSpLocks/>
          </p:cNvCxnSpPr>
          <p:nvPr/>
        </p:nvCxnSpPr>
        <p:spPr>
          <a:xfrm>
            <a:off x="6861976" y="4190105"/>
            <a:ext cx="1819312" cy="921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AA851B-8EF3-1646-9216-7E8F2CB0766C}"/>
              </a:ext>
            </a:extLst>
          </p:cNvPr>
          <p:cNvCxnSpPr>
            <a:cxnSpLocks/>
          </p:cNvCxnSpPr>
          <p:nvPr/>
        </p:nvCxnSpPr>
        <p:spPr>
          <a:xfrm flipH="1" flipV="1">
            <a:off x="7121562" y="2667896"/>
            <a:ext cx="1593068" cy="244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EA7A20-F193-844F-9083-4BF4C056CA9B}"/>
              </a:ext>
            </a:extLst>
          </p:cNvPr>
          <p:cNvCxnSpPr>
            <a:cxnSpLocks/>
          </p:cNvCxnSpPr>
          <p:nvPr/>
        </p:nvCxnSpPr>
        <p:spPr>
          <a:xfrm flipH="1" flipV="1">
            <a:off x="5009321" y="4133626"/>
            <a:ext cx="578851" cy="2007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0ABB28-A063-4D43-A810-4D0DEB310EEF}"/>
              </a:ext>
            </a:extLst>
          </p:cNvPr>
          <p:cNvCxnSpPr>
            <a:cxnSpLocks/>
          </p:cNvCxnSpPr>
          <p:nvPr/>
        </p:nvCxnSpPr>
        <p:spPr>
          <a:xfrm>
            <a:off x="2013437" y="4598378"/>
            <a:ext cx="3585072" cy="1542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D64C2EA-20F7-A24F-A15A-05F7D1ABABF9}"/>
              </a:ext>
            </a:extLst>
          </p:cNvPr>
          <p:cNvSpPr>
            <a:spLocks noChangeAspect="1"/>
          </p:cNvSpPr>
          <p:nvPr/>
        </p:nvSpPr>
        <p:spPr>
          <a:xfrm>
            <a:off x="5184446" y="151428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B87BE5-4948-994C-9BDB-76FDAE67CCCD}"/>
              </a:ext>
            </a:extLst>
          </p:cNvPr>
          <p:cNvSpPr>
            <a:spLocks noChangeAspect="1"/>
          </p:cNvSpPr>
          <p:nvPr/>
        </p:nvSpPr>
        <p:spPr>
          <a:xfrm>
            <a:off x="8583659" y="498131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1DA3E5D-7DA7-4742-B5A4-D411D20928E1}"/>
              </a:ext>
            </a:extLst>
          </p:cNvPr>
          <p:cNvSpPr>
            <a:spLocks noChangeAspect="1"/>
          </p:cNvSpPr>
          <p:nvPr/>
        </p:nvSpPr>
        <p:spPr>
          <a:xfrm>
            <a:off x="6737339" y="40758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9F286D-F2F7-B344-BF88-A5E938564FBE}"/>
              </a:ext>
            </a:extLst>
          </p:cNvPr>
          <p:cNvSpPr>
            <a:spLocks noChangeAspect="1"/>
          </p:cNvSpPr>
          <p:nvPr/>
        </p:nvSpPr>
        <p:spPr>
          <a:xfrm>
            <a:off x="7007262" y="25696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E11213-C7C2-AA4B-AAFA-C15788A95771}"/>
              </a:ext>
            </a:extLst>
          </p:cNvPr>
          <p:cNvSpPr>
            <a:spLocks noChangeAspect="1"/>
          </p:cNvSpPr>
          <p:nvPr/>
        </p:nvSpPr>
        <p:spPr>
          <a:xfrm>
            <a:off x="5468599" y="60241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8D545CF-6544-AC43-AD87-638EABE5E329}"/>
              </a:ext>
            </a:extLst>
          </p:cNvPr>
          <p:cNvSpPr>
            <a:spLocks noChangeAspect="1"/>
          </p:cNvSpPr>
          <p:nvPr/>
        </p:nvSpPr>
        <p:spPr>
          <a:xfrm>
            <a:off x="4861679" y="398406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126CBC4-77C7-8048-B7DE-3352F0D2B983}"/>
              </a:ext>
            </a:extLst>
          </p:cNvPr>
          <p:cNvSpPr>
            <a:spLocks noChangeAspect="1"/>
          </p:cNvSpPr>
          <p:nvPr/>
        </p:nvSpPr>
        <p:spPr>
          <a:xfrm>
            <a:off x="1905116" y="448245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26B5A-940D-7F48-9688-BFDF95FF4A7F}"/>
              </a:ext>
            </a:extLst>
          </p:cNvPr>
          <p:cNvSpPr>
            <a:spLocks noChangeAspect="1"/>
          </p:cNvSpPr>
          <p:nvPr/>
        </p:nvSpPr>
        <p:spPr>
          <a:xfrm>
            <a:off x="2477987" y="23410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2741D1-36FE-0A41-B19B-1FA43228B349}"/>
              </a:ext>
            </a:extLst>
          </p:cNvPr>
          <p:cNvSpPr txBox="1"/>
          <p:nvPr/>
        </p:nvSpPr>
        <p:spPr>
          <a:xfrm>
            <a:off x="5298746" y="130190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1.4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22C2CB-6CE3-2943-921A-EC260711D395}"/>
              </a:ext>
            </a:extLst>
          </p:cNvPr>
          <p:cNvSpPr txBox="1"/>
          <p:nvPr/>
        </p:nvSpPr>
        <p:spPr>
          <a:xfrm>
            <a:off x="1418312" y="4578083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57E62F-ECCA-AE4C-9F2D-554F76257C3F}"/>
              </a:ext>
            </a:extLst>
          </p:cNvPr>
          <p:cNvSpPr txBox="1"/>
          <p:nvPr/>
        </p:nvSpPr>
        <p:spPr>
          <a:xfrm>
            <a:off x="5577427" y="6051527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6.7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B612E1-FB04-3F45-88E3-577860B4452F}"/>
              </a:ext>
            </a:extLst>
          </p:cNvPr>
          <p:cNvSpPr txBox="1"/>
          <p:nvPr/>
        </p:nvSpPr>
        <p:spPr>
          <a:xfrm>
            <a:off x="8748748" y="483708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535DED-245D-CC4C-A1AE-951410E915FD}"/>
              </a:ext>
            </a:extLst>
          </p:cNvPr>
          <p:cNvSpPr txBox="1"/>
          <p:nvPr/>
        </p:nvSpPr>
        <p:spPr>
          <a:xfrm>
            <a:off x="6233850" y="4120315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02E672-C25E-184D-AFD4-608FF38364D9}"/>
              </a:ext>
            </a:extLst>
          </p:cNvPr>
          <p:cNvSpPr txBox="1"/>
          <p:nvPr/>
        </p:nvSpPr>
        <p:spPr>
          <a:xfrm>
            <a:off x="4984153" y="3686350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7BE088-DE25-614A-B3CC-5F3CE178029B}"/>
              </a:ext>
            </a:extLst>
          </p:cNvPr>
          <p:cNvSpPr txBox="1"/>
          <p:nvPr/>
        </p:nvSpPr>
        <p:spPr>
          <a:xfrm>
            <a:off x="7162919" y="237257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77FA78-8BD8-E949-B5C2-8BC5212B2408}"/>
              </a:ext>
            </a:extLst>
          </p:cNvPr>
          <p:cNvSpPr txBox="1"/>
          <p:nvPr/>
        </p:nvSpPr>
        <p:spPr>
          <a:xfrm>
            <a:off x="1961713" y="200172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2613193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687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E4250-2C73-F048-B986-F50CD59A2FC9}"/>
              </a:ext>
            </a:extLst>
          </p:cNvPr>
          <p:cNvSpPr txBox="1"/>
          <p:nvPr/>
        </p:nvSpPr>
        <p:spPr>
          <a:xfrm>
            <a:off x="9444038" y="958864"/>
            <a:ext cx="274478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Need to visit points with cells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D635CD-32B4-9D40-A238-1C8988B30A5C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0701338" y="471488"/>
            <a:ext cx="115094" cy="487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78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6873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topology,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FieldInPoint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(_2, _3);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InputDomain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_1;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++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inPointFieldVec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outCellField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OutCellFieldType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E4250-2C73-F048-B986-F50CD59A2FC9}"/>
              </a:ext>
            </a:extLst>
          </p:cNvPr>
          <p:cNvSpPr txBox="1"/>
          <p:nvPr/>
        </p:nvSpPr>
        <p:spPr>
          <a:xfrm>
            <a:off x="9444038" y="958864"/>
            <a:ext cx="274478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Need to visit points with cells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D635CD-32B4-9D40-A238-1C8988B30A5C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0701338" y="471488"/>
            <a:ext cx="115094" cy="487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97425B-A1C6-E341-A2D4-BF5935A41F3A}"/>
              </a:ext>
            </a:extLst>
          </p:cNvPr>
          <p:cNvSpPr txBox="1"/>
          <p:nvPr/>
        </p:nvSpPr>
        <p:spPr>
          <a:xfrm>
            <a:off x="6291758" y="1931664"/>
            <a:ext cx="4342011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Reverse point/cell semantics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462620-C50F-204C-B900-E6C2BFB94488}"/>
              </a:ext>
            </a:extLst>
          </p:cNvPr>
          <p:cNvCxnSpPr>
            <a:cxnSpLocks/>
          </p:cNvCxnSpPr>
          <p:nvPr/>
        </p:nvCxnSpPr>
        <p:spPr>
          <a:xfrm flipH="1" flipV="1">
            <a:off x="6629400" y="1600200"/>
            <a:ext cx="118865" cy="3314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8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5A966FA-2995-9D49-9AC1-9F50171A60EC}"/>
              </a:ext>
            </a:extLst>
          </p:cNvPr>
          <p:cNvCxnSpPr>
            <a:cxnSpLocks/>
          </p:cNvCxnSpPr>
          <p:nvPr/>
        </p:nvCxnSpPr>
        <p:spPr>
          <a:xfrm flipH="1">
            <a:off x="5298746" y="1634177"/>
            <a:ext cx="14748" cy="6260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C61EC00-FECE-1240-91D4-F4869092E22B}"/>
              </a:ext>
            </a:extLst>
          </p:cNvPr>
          <p:cNvCxnSpPr>
            <a:cxnSpLocks/>
          </p:cNvCxnSpPr>
          <p:nvPr/>
        </p:nvCxnSpPr>
        <p:spPr>
          <a:xfrm flipH="1">
            <a:off x="8010326" y="5119604"/>
            <a:ext cx="68571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4584718-EB37-8147-B818-2E14B7D64F58}"/>
              </a:ext>
            </a:extLst>
          </p:cNvPr>
          <p:cNvCxnSpPr>
            <a:cxnSpLocks/>
          </p:cNvCxnSpPr>
          <p:nvPr/>
        </p:nvCxnSpPr>
        <p:spPr>
          <a:xfrm flipH="1">
            <a:off x="4659109" y="4092594"/>
            <a:ext cx="326126" cy="599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2B34316-3434-E045-B448-F6EDD08B2B96}"/>
              </a:ext>
            </a:extLst>
          </p:cNvPr>
          <p:cNvCxnSpPr>
            <a:cxnSpLocks/>
          </p:cNvCxnSpPr>
          <p:nvPr/>
        </p:nvCxnSpPr>
        <p:spPr>
          <a:xfrm>
            <a:off x="4989648" y="4096753"/>
            <a:ext cx="614799" cy="37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D999AE3-5123-5144-902A-C8D99431A00B}"/>
              </a:ext>
            </a:extLst>
          </p:cNvPr>
          <p:cNvCxnSpPr>
            <a:cxnSpLocks/>
          </p:cNvCxnSpPr>
          <p:nvPr/>
        </p:nvCxnSpPr>
        <p:spPr>
          <a:xfrm flipH="1" flipV="1">
            <a:off x="4249428" y="3955352"/>
            <a:ext cx="731391" cy="1499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F4C483C-3E50-EF47-AFCB-D4DDEB089733}"/>
              </a:ext>
            </a:extLst>
          </p:cNvPr>
          <p:cNvCxnSpPr>
            <a:cxnSpLocks/>
          </p:cNvCxnSpPr>
          <p:nvPr/>
        </p:nvCxnSpPr>
        <p:spPr>
          <a:xfrm>
            <a:off x="2609417" y="2455401"/>
            <a:ext cx="202517" cy="6638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400F02C-711B-A744-AA5D-512631DADD95}"/>
              </a:ext>
            </a:extLst>
          </p:cNvPr>
          <p:cNvCxnSpPr>
            <a:cxnSpLocks/>
          </p:cNvCxnSpPr>
          <p:nvPr/>
        </p:nvCxnSpPr>
        <p:spPr>
          <a:xfrm flipV="1">
            <a:off x="4971569" y="3438647"/>
            <a:ext cx="208154" cy="6734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4E8CB5-FCD8-5347-B3A4-FDDEEC68EBF1}"/>
              </a:ext>
            </a:extLst>
          </p:cNvPr>
          <p:cNvCxnSpPr>
            <a:cxnSpLocks/>
          </p:cNvCxnSpPr>
          <p:nvPr/>
        </p:nvCxnSpPr>
        <p:spPr>
          <a:xfrm>
            <a:off x="7142544" y="2650177"/>
            <a:ext cx="103003" cy="6613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EE7DD27-30AE-D541-9FF9-6F6DC19E6653}"/>
              </a:ext>
            </a:extLst>
          </p:cNvPr>
          <p:cNvCxnSpPr>
            <a:cxnSpLocks/>
          </p:cNvCxnSpPr>
          <p:nvPr/>
        </p:nvCxnSpPr>
        <p:spPr>
          <a:xfrm flipH="1">
            <a:off x="6487480" y="2685410"/>
            <a:ext cx="643768" cy="1019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6D2E54C-7504-4F47-8E13-BD9A4F37D234}"/>
              </a:ext>
            </a:extLst>
          </p:cNvPr>
          <p:cNvCxnSpPr>
            <a:cxnSpLocks/>
          </p:cNvCxnSpPr>
          <p:nvPr/>
        </p:nvCxnSpPr>
        <p:spPr>
          <a:xfrm>
            <a:off x="2654100" y="2469672"/>
            <a:ext cx="777581" cy="875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6EC0652-EC2D-814A-B7BD-203B748D9B1F}"/>
              </a:ext>
            </a:extLst>
          </p:cNvPr>
          <p:cNvCxnSpPr>
            <a:cxnSpLocks/>
          </p:cNvCxnSpPr>
          <p:nvPr/>
        </p:nvCxnSpPr>
        <p:spPr>
          <a:xfrm>
            <a:off x="2019416" y="4593921"/>
            <a:ext cx="853674" cy="1630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9DBF3A3-1984-6547-8A0C-72E70691AA7B}"/>
              </a:ext>
            </a:extLst>
          </p:cNvPr>
          <p:cNvCxnSpPr>
            <a:cxnSpLocks/>
          </p:cNvCxnSpPr>
          <p:nvPr/>
        </p:nvCxnSpPr>
        <p:spPr>
          <a:xfrm flipV="1">
            <a:off x="2034164" y="4112081"/>
            <a:ext cx="550753" cy="4616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B229D02-7C0A-A147-9CCE-0C1E705EEF8A}"/>
              </a:ext>
            </a:extLst>
          </p:cNvPr>
          <p:cNvCxnSpPr>
            <a:cxnSpLocks/>
          </p:cNvCxnSpPr>
          <p:nvPr/>
        </p:nvCxnSpPr>
        <p:spPr>
          <a:xfrm flipH="1">
            <a:off x="6626635" y="4190243"/>
            <a:ext cx="240184" cy="6374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384B386-3884-3D4E-972C-979B28EE1F41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6859445" y="4009912"/>
            <a:ext cx="380617" cy="1869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1273494-E692-D042-A64F-A09D505CFA1A}"/>
              </a:ext>
            </a:extLst>
          </p:cNvPr>
          <p:cNvCxnSpPr>
            <a:cxnSpLocks/>
          </p:cNvCxnSpPr>
          <p:nvPr/>
        </p:nvCxnSpPr>
        <p:spPr>
          <a:xfrm flipH="1" flipV="1">
            <a:off x="6397117" y="3671602"/>
            <a:ext cx="464859" cy="5169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CBA8870-0F31-914A-A1C3-DA68E4E64E80}"/>
              </a:ext>
            </a:extLst>
          </p:cNvPr>
          <p:cNvCxnSpPr>
            <a:cxnSpLocks/>
          </p:cNvCxnSpPr>
          <p:nvPr/>
        </p:nvCxnSpPr>
        <p:spPr>
          <a:xfrm flipH="1" flipV="1">
            <a:off x="8117412" y="4591522"/>
            <a:ext cx="597606" cy="5189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AC13A5-979B-0A4F-9FB7-785BBA837766}"/>
              </a:ext>
            </a:extLst>
          </p:cNvPr>
          <p:cNvCxnSpPr>
            <a:cxnSpLocks/>
          </p:cNvCxnSpPr>
          <p:nvPr/>
        </p:nvCxnSpPr>
        <p:spPr>
          <a:xfrm flipV="1">
            <a:off x="5593496" y="5526966"/>
            <a:ext cx="496696" cy="5852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23CCB81-B0E2-5B4E-AAF3-C261F934D035}"/>
              </a:ext>
            </a:extLst>
          </p:cNvPr>
          <p:cNvCxnSpPr>
            <a:cxnSpLocks/>
          </p:cNvCxnSpPr>
          <p:nvPr/>
        </p:nvCxnSpPr>
        <p:spPr>
          <a:xfrm flipH="1" flipV="1">
            <a:off x="5090279" y="5556096"/>
            <a:ext cx="493224" cy="5561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432D76-143B-AA46-BE90-4DDD38ED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Motivating Example: Average Point Data to Cells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26461D-F124-F441-A82E-9E0D3D89F6B6}"/>
              </a:ext>
            </a:extLst>
          </p:cNvPr>
          <p:cNvCxnSpPr>
            <a:cxnSpLocks/>
          </p:cNvCxnSpPr>
          <p:nvPr/>
        </p:nvCxnSpPr>
        <p:spPr>
          <a:xfrm>
            <a:off x="5302250" y="1625600"/>
            <a:ext cx="1819312" cy="104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6EFD29-46F0-824E-9507-2A9177748F0E}"/>
              </a:ext>
            </a:extLst>
          </p:cNvPr>
          <p:cNvCxnSpPr>
            <a:cxnSpLocks/>
          </p:cNvCxnSpPr>
          <p:nvPr/>
        </p:nvCxnSpPr>
        <p:spPr>
          <a:xfrm flipH="1">
            <a:off x="6861976" y="2667896"/>
            <a:ext cx="259586" cy="1522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62A26-BD20-1049-A726-2A095CAC87C8}"/>
              </a:ext>
            </a:extLst>
          </p:cNvPr>
          <p:cNvCxnSpPr>
            <a:cxnSpLocks/>
          </p:cNvCxnSpPr>
          <p:nvPr/>
        </p:nvCxnSpPr>
        <p:spPr>
          <a:xfrm>
            <a:off x="5009322" y="4098364"/>
            <a:ext cx="1852654" cy="91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F8536F-1301-F94C-947D-8573B86EE011}"/>
              </a:ext>
            </a:extLst>
          </p:cNvPr>
          <p:cNvCxnSpPr>
            <a:cxnSpLocks/>
          </p:cNvCxnSpPr>
          <p:nvPr/>
        </p:nvCxnSpPr>
        <p:spPr>
          <a:xfrm flipV="1">
            <a:off x="1994560" y="4098364"/>
            <a:ext cx="3014762" cy="500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0EA875-1786-544C-BD8D-5E472AB09AFA}"/>
              </a:ext>
            </a:extLst>
          </p:cNvPr>
          <p:cNvCxnSpPr>
            <a:cxnSpLocks/>
          </p:cNvCxnSpPr>
          <p:nvPr/>
        </p:nvCxnSpPr>
        <p:spPr>
          <a:xfrm>
            <a:off x="2592288" y="2451548"/>
            <a:ext cx="2417034" cy="1682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19D57A-6343-EF42-B1CF-FD4F06BB603E}"/>
              </a:ext>
            </a:extLst>
          </p:cNvPr>
          <p:cNvCxnSpPr>
            <a:cxnSpLocks/>
          </p:cNvCxnSpPr>
          <p:nvPr/>
        </p:nvCxnSpPr>
        <p:spPr>
          <a:xfrm flipH="1">
            <a:off x="2013438" y="2451548"/>
            <a:ext cx="578852" cy="2146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83AF81-28C1-FF4A-A323-3572246CD0C5}"/>
              </a:ext>
            </a:extLst>
          </p:cNvPr>
          <p:cNvCxnSpPr>
            <a:cxnSpLocks/>
          </p:cNvCxnSpPr>
          <p:nvPr/>
        </p:nvCxnSpPr>
        <p:spPr>
          <a:xfrm flipV="1">
            <a:off x="2592289" y="1625600"/>
            <a:ext cx="2709961" cy="825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AB568-3BC4-B640-B19E-1DBEC9A0286A}"/>
              </a:ext>
            </a:extLst>
          </p:cNvPr>
          <p:cNvCxnSpPr>
            <a:cxnSpLocks/>
          </p:cNvCxnSpPr>
          <p:nvPr/>
        </p:nvCxnSpPr>
        <p:spPr>
          <a:xfrm flipV="1">
            <a:off x="5588172" y="5111646"/>
            <a:ext cx="3093116" cy="102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001481-2A36-2E42-B8BB-53C6CCAB68BA}"/>
              </a:ext>
            </a:extLst>
          </p:cNvPr>
          <p:cNvCxnSpPr>
            <a:cxnSpLocks/>
          </p:cNvCxnSpPr>
          <p:nvPr/>
        </p:nvCxnSpPr>
        <p:spPr>
          <a:xfrm>
            <a:off x="6861976" y="4190105"/>
            <a:ext cx="1819312" cy="9215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AA851B-8EF3-1646-9216-7E8F2CB0766C}"/>
              </a:ext>
            </a:extLst>
          </p:cNvPr>
          <p:cNvCxnSpPr>
            <a:cxnSpLocks/>
          </p:cNvCxnSpPr>
          <p:nvPr/>
        </p:nvCxnSpPr>
        <p:spPr>
          <a:xfrm flipH="1" flipV="1">
            <a:off x="7121562" y="2667896"/>
            <a:ext cx="1593068" cy="244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EA7A20-F193-844F-9083-4BF4C056CA9B}"/>
              </a:ext>
            </a:extLst>
          </p:cNvPr>
          <p:cNvCxnSpPr>
            <a:cxnSpLocks/>
          </p:cNvCxnSpPr>
          <p:nvPr/>
        </p:nvCxnSpPr>
        <p:spPr>
          <a:xfrm flipH="1" flipV="1">
            <a:off x="5009321" y="4133626"/>
            <a:ext cx="578851" cy="2007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0ABB28-A063-4D43-A810-4D0DEB310EEF}"/>
              </a:ext>
            </a:extLst>
          </p:cNvPr>
          <p:cNvCxnSpPr>
            <a:cxnSpLocks/>
          </p:cNvCxnSpPr>
          <p:nvPr/>
        </p:nvCxnSpPr>
        <p:spPr>
          <a:xfrm>
            <a:off x="2013437" y="4598378"/>
            <a:ext cx="3585072" cy="1542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D64C2EA-20F7-A24F-A15A-05F7D1ABABF9}"/>
              </a:ext>
            </a:extLst>
          </p:cNvPr>
          <p:cNvSpPr>
            <a:spLocks noChangeAspect="1"/>
          </p:cNvSpPr>
          <p:nvPr/>
        </p:nvSpPr>
        <p:spPr>
          <a:xfrm>
            <a:off x="5184446" y="151428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B87BE5-4948-994C-9BDB-76FDAE67CCCD}"/>
              </a:ext>
            </a:extLst>
          </p:cNvPr>
          <p:cNvSpPr>
            <a:spLocks noChangeAspect="1"/>
          </p:cNvSpPr>
          <p:nvPr/>
        </p:nvSpPr>
        <p:spPr>
          <a:xfrm>
            <a:off x="8583659" y="498131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1DA3E5D-7DA7-4742-B5A4-D411D20928E1}"/>
              </a:ext>
            </a:extLst>
          </p:cNvPr>
          <p:cNvSpPr>
            <a:spLocks noChangeAspect="1"/>
          </p:cNvSpPr>
          <p:nvPr/>
        </p:nvSpPr>
        <p:spPr>
          <a:xfrm>
            <a:off x="6737339" y="40758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9F286D-F2F7-B344-BF88-A5E938564FBE}"/>
              </a:ext>
            </a:extLst>
          </p:cNvPr>
          <p:cNvSpPr>
            <a:spLocks noChangeAspect="1"/>
          </p:cNvSpPr>
          <p:nvPr/>
        </p:nvSpPr>
        <p:spPr>
          <a:xfrm>
            <a:off x="7007262" y="25696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E11213-C7C2-AA4B-AAFA-C15788A95771}"/>
              </a:ext>
            </a:extLst>
          </p:cNvPr>
          <p:cNvSpPr>
            <a:spLocks noChangeAspect="1"/>
          </p:cNvSpPr>
          <p:nvPr/>
        </p:nvSpPr>
        <p:spPr>
          <a:xfrm>
            <a:off x="5468599" y="60241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8D545CF-6544-AC43-AD87-638EABE5E329}"/>
              </a:ext>
            </a:extLst>
          </p:cNvPr>
          <p:cNvSpPr>
            <a:spLocks noChangeAspect="1"/>
          </p:cNvSpPr>
          <p:nvPr/>
        </p:nvSpPr>
        <p:spPr>
          <a:xfrm>
            <a:off x="4861679" y="398406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126CBC4-77C7-8048-B7DE-3352F0D2B983}"/>
              </a:ext>
            </a:extLst>
          </p:cNvPr>
          <p:cNvSpPr>
            <a:spLocks noChangeAspect="1"/>
          </p:cNvSpPr>
          <p:nvPr/>
        </p:nvSpPr>
        <p:spPr>
          <a:xfrm>
            <a:off x="1905116" y="448245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0E26B5A-940D-7F48-9688-BFDF95FF4A7F}"/>
              </a:ext>
            </a:extLst>
          </p:cNvPr>
          <p:cNvSpPr>
            <a:spLocks noChangeAspect="1"/>
          </p:cNvSpPr>
          <p:nvPr/>
        </p:nvSpPr>
        <p:spPr>
          <a:xfrm>
            <a:off x="2477987" y="234102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2741D1-36FE-0A41-B19B-1FA43228B349}"/>
              </a:ext>
            </a:extLst>
          </p:cNvPr>
          <p:cNvSpPr txBox="1"/>
          <p:nvPr/>
        </p:nvSpPr>
        <p:spPr>
          <a:xfrm>
            <a:off x="5298746" y="130190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1.4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22C2CB-6CE3-2943-921A-EC260711D395}"/>
              </a:ext>
            </a:extLst>
          </p:cNvPr>
          <p:cNvSpPr txBox="1"/>
          <p:nvPr/>
        </p:nvSpPr>
        <p:spPr>
          <a:xfrm>
            <a:off x="1418312" y="4578083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57E62F-ECCA-AE4C-9F2D-554F76257C3F}"/>
              </a:ext>
            </a:extLst>
          </p:cNvPr>
          <p:cNvSpPr txBox="1"/>
          <p:nvPr/>
        </p:nvSpPr>
        <p:spPr>
          <a:xfrm>
            <a:off x="5577427" y="6051527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6.7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B612E1-FB04-3F45-88E3-577860B4452F}"/>
              </a:ext>
            </a:extLst>
          </p:cNvPr>
          <p:cNvSpPr txBox="1"/>
          <p:nvPr/>
        </p:nvSpPr>
        <p:spPr>
          <a:xfrm>
            <a:off x="8748748" y="483708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535DED-245D-CC4C-A1AE-951410E915FD}"/>
              </a:ext>
            </a:extLst>
          </p:cNvPr>
          <p:cNvSpPr txBox="1"/>
          <p:nvPr/>
        </p:nvSpPr>
        <p:spPr>
          <a:xfrm>
            <a:off x="6233850" y="4120315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02E672-C25E-184D-AFD4-608FF38364D9}"/>
              </a:ext>
            </a:extLst>
          </p:cNvPr>
          <p:cNvSpPr txBox="1"/>
          <p:nvPr/>
        </p:nvSpPr>
        <p:spPr>
          <a:xfrm>
            <a:off x="4984153" y="3686350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4.1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7BE088-DE25-614A-B3CC-5F3CE178029B}"/>
              </a:ext>
            </a:extLst>
          </p:cNvPr>
          <p:cNvSpPr txBox="1"/>
          <p:nvPr/>
        </p:nvSpPr>
        <p:spPr>
          <a:xfrm>
            <a:off x="7162919" y="237257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77FA78-8BD8-E949-B5C2-8BC5212B2408}"/>
              </a:ext>
            </a:extLst>
          </p:cNvPr>
          <p:cNvSpPr txBox="1"/>
          <p:nvPr/>
        </p:nvSpPr>
        <p:spPr>
          <a:xfrm>
            <a:off x="1961713" y="2001726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2.3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573891-E8DE-6B41-A0C7-1EFDD9A568CC}"/>
              </a:ext>
            </a:extLst>
          </p:cNvPr>
          <p:cNvSpPr txBox="1"/>
          <p:nvPr/>
        </p:nvSpPr>
        <p:spPr>
          <a:xfrm>
            <a:off x="5009321" y="2602221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3.0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69C0FF-DCB5-FE42-A1E1-FE7099CCE27C}"/>
              </a:ext>
            </a:extLst>
          </p:cNvPr>
          <p:cNvSpPr txBox="1"/>
          <p:nvPr/>
        </p:nvSpPr>
        <p:spPr>
          <a:xfrm>
            <a:off x="2747913" y="3480647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3.8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05D64D-D947-3E49-8196-FB13A99AFA68}"/>
              </a:ext>
            </a:extLst>
          </p:cNvPr>
          <p:cNvSpPr txBox="1"/>
          <p:nvPr/>
        </p:nvSpPr>
        <p:spPr>
          <a:xfrm>
            <a:off x="4008578" y="464811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5.3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1BAB49-E156-E041-BD50-97D1798E9366}"/>
              </a:ext>
            </a:extLst>
          </p:cNvPr>
          <p:cNvSpPr txBox="1"/>
          <p:nvPr/>
        </p:nvSpPr>
        <p:spPr>
          <a:xfrm>
            <a:off x="5987247" y="4816324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5.1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E62030-B8A5-6142-BBBB-142B0B007432}"/>
              </a:ext>
            </a:extLst>
          </p:cNvPr>
          <p:cNvSpPr txBox="1"/>
          <p:nvPr/>
        </p:nvSpPr>
        <p:spPr>
          <a:xfrm>
            <a:off x="7240062" y="3751379"/>
            <a:ext cx="668068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43468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F049-DC34-0347-B2D1-37642BC5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follow along…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4388-95DD-C844-BA00-42A26E9E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code shown in this session is in the </a:t>
            </a:r>
            <a:r>
              <a:rPr lang="en-US" b="1" dirty="0" err="1"/>
              <a:t>tut_point_to_cell.cxx</a:t>
            </a:r>
            <a:r>
              <a:rPr lang="en-US" dirty="0"/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6280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52769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78053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uct ConvertPointFieldToCells : vtkm::worklet::WorkletVisitCellsWithPoints…">
            <a:extLst>
              <a:ext uri="{FF2B5EF4-FFF2-40B4-BE49-F238E27FC236}">
                <a16:creationId xmlns:a16="http://schemas.microsoft.com/office/drawing/2014/main" id="{3EBC3C42-C250-1A47-9B99-3708F6A3ADC0}"/>
              </a:ext>
            </a:extLst>
          </p:cNvPr>
          <p:cNvSpPr txBox="1"/>
          <p:nvPr/>
        </p:nvSpPr>
        <p:spPr>
          <a:xfrm>
            <a:off x="0" y="0"/>
            <a:ext cx="124136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ConvertPointFieldToCells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819C5-CEB9-3049-8C0C-34A4A9773793}"/>
              </a:ext>
            </a:extLst>
          </p:cNvPr>
          <p:cNvSpPr txBox="1"/>
          <p:nvPr/>
        </p:nvSpPr>
        <p:spPr>
          <a:xfrm>
            <a:off x="6778674" y="954428"/>
            <a:ext cx="3871912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semantics visits a cell in each thread with access to points.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47E81-81DF-C54B-A408-A184784F5A5C}"/>
              </a:ext>
            </a:extLst>
          </p:cNvPr>
          <p:cNvGrpSpPr/>
          <p:nvPr/>
        </p:nvGrpSpPr>
        <p:grpSpPr>
          <a:xfrm>
            <a:off x="1418312" y="1301904"/>
            <a:ext cx="7998504" cy="5266688"/>
            <a:chOff x="1418312" y="1301904"/>
            <a:chExt cx="7998504" cy="52666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A64B42D-DDEF-CA4A-96BD-2C319E917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8746" y="1634177"/>
              <a:ext cx="14748" cy="62608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47513D9-DE4E-624E-B447-5648491AB7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0326" y="5119604"/>
              <a:ext cx="68571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8E62F7-8CAE-5B47-B1F9-A1D4D4316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109" y="4092594"/>
              <a:ext cx="326126" cy="5995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2D248D-7C46-184E-A63B-6FC611472188}"/>
                </a:ext>
              </a:extLst>
            </p:cNvPr>
            <p:cNvCxnSpPr>
              <a:cxnSpLocks/>
            </p:cNvCxnSpPr>
            <p:nvPr/>
          </p:nvCxnSpPr>
          <p:spPr>
            <a:xfrm>
              <a:off x="4989648" y="4096753"/>
              <a:ext cx="614799" cy="3756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89A7B3-AD27-FE41-8810-42710DA48E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9428" y="3955352"/>
              <a:ext cx="731391" cy="1499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0524C1-CEE0-404E-91FB-DC05F28EC4D7}"/>
                </a:ext>
              </a:extLst>
            </p:cNvPr>
            <p:cNvCxnSpPr>
              <a:cxnSpLocks/>
            </p:cNvCxnSpPr>
            <p:nvPr/>
          </p:nvCxnSpPr>
          <p:spPr>
            <a:xfrm>
              <a:off x="2609417" y="2455401"/>
              <a:ext cx="202517" cy="66388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703C23-9CB5-D14E-A476-5A8A403C7F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1569" y="3438647"/>
              <a:ext cx="208154" cy="6734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243A5F-5BB1-7348-A3F4-FADD550AB2E3}"/>
                </a:ext>
              </a:extLst>
            </p:cNvPr>
            <p:cNvCxnSpPr>
              <a:cxnSpLocks/>
            </p:cNvCxnSpPr>
            <p:nvPr/>
          </p:nvCxnSpPr>
          <p:spPr>
            <a:xfrm>
              <a:off x="7142544" y="2650177"/>
              <a:ext cx="103003" cy="66131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448C3F-8C3B-854E-96A1-D2B320C0C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7480" y="2685410"/>
              <a:ext cx="643768" cy="10193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0B6845-6D0A-3D4C-8B04-3AF84E855DD3}"/>
                </a:ext>
              </a:extLst>
            </p:cNvPr>
            <p:cNvCxnSpPr>
              <a:cxnSpLocks/>
            </p:cNvCxnSpPr>
            <p:nvPr/>
          </p:nvCxnSpPr>
          <p:spPr>
            <a:xfrm>
              <a:off x="2654100" y="2469672"/>
              <a:ext cx="777581" cy="87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D43AD9-388C-3245-8190-3D296826916B}"/>
                </a:ext>
              </a:extLst>
            </p:cNvPr>
            <p:cNvCxnSpPr>
              <a:cxnSpLocks/>
            </p:cNvCxnSpPr>
            <p:nvPr/>
          </p:nvCxnSpPr>
          <p:spPr>
            <a:xfrm>
              <a:off x="2019416" y="4593921"/>
              <a:ext cx="853674" cy="1630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C570A3-37BB-7540-AE07-AF67F7400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4164" y="4112081"/>
              <a:ext cx="550753" cy="46164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B316BA3-CE4C-984E-9ABD-DBDFD2B9C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6635" y="4190243"/>
              <a:ext cx="240184" cy="63749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0357A69-1A47-8046-B150-C696879A8C19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6859445" y="4009912"/>
              <a:ext cx="380617" cy="18692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1CC2A64-E7BE-FE49-B2F2-D28ACFEC13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7117" y="3671602"/>
              <a:ext cx="464859" cy="5169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4405E0-6B87-3F4A-9BF6-B85C4C501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17412" y="4591522"/>
              <a:ext cx="597606" cy="51898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4BA89D-5FC3-474E-8AB7-39C441AA8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3496" y="5526966"/>
              <a:ext cx="496696" cy="5852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817E295-5D17-BE4D-960C-3D9AFA020E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0279" y="5556096"/>
              <a:ext cx="493224" cy="5561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AC122D-107B-2B41-AEA6-73EE10D26239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6F4AFF-0532-F545-811C-1F808374C2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CFE8DA-9E59-5943-8C43-31EB5D28126F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7069C8-1477-DD48-B7D7-6B50781F5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AA80AE-D85C-BF4F-A888-A7897F53131E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7DB6F5-76DC-BC47-A159-FCB362F90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DEFEA35-D205-3348-83A2-26F01F09C6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39C83A-ACF4-0B49-8E75-C260FA6020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D1211ED-28A2-7344-924A-A01F78C6E471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6B757F-6B72-E74B-BB1D-607BB8EC74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5E719B7-CB87-B84F-9525-FD59A946F2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7FD99D-1849-D34B-B2F4-57C064A9EF2F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98D689-C8F4-0C49-BDE5-D4BC00E5B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60B8F2B-CC9F-044B-8EE8-667691AB0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BCB206F-C69C-D74E-A301-746C4EB04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0F5647-6ED5-0045-AC83-05CFC0597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B64D6F-F86C-6741-8EFB-944AD9113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BA5E95B-F8A7-E64C-ADF7-0A9F4AA39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66E44C-B245-804C-9AF1-DFEB4C68F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59FA602-4F88-E64B-A340-01721E5D3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CA3B3F-5C1B-EE4F-9403-B0B2548EF264}"/>
                </a:ext>
              </a:extLst>
            </p:cNvPr>
            <p:cNvSpPr txBox="1"/>
            <p:nvPr/>
          </p:nvSpPr>
          <p:spPr>
            <a:xfrm>
              <a:off x="5298746" y="1301904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1.4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A99572-10F2-1642-96CA-7B3A821AB7A1}"/>
                </a:ext>
              </a:extLst>
            </p:cNvPr>
            <p:cNvSpPr txBox="1"/>
            <p:nvPr/>
          </p:nvSpPr>
          <p:spPr>
            <a:xfrm>
              <a:off x="1418312" y="4578083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5.0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23E994-4615-E947-9B3D-103C96000A93}"/>
                </a:ext>
              </a:extLst>
            </p:cNvPr>
            <p:cNvSpPr txBox="1"/>
            <p:nvPr/>
          </p:nvSpPr>
          <p:spPr>
            <a:xfrm>
              <a:off x="5577427" y="6051527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6.7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7F2F-8633-DD44-AED1-17DA6D6EE43A}"/>
                </a:ext>
              </a:extLst>
            </p:cNvPr>
            <p:cNvSpPr txBox="1"/>
            <p:nvPr/>
          </p:nvSpPr>
          <p:spPr>
            <a:xfrm>
              <a:off x="8748748" y="4837086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5.3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7214D3-D1E9-C14C-8A51-4DEF45034F0F}"/>
                </a:ext>
              </a:extLst>
            </p:cNvPr>
            <p:cNvSpPr txBox="1"/>
            <p:nvPr/>
          </p:nvSpPr>
          <p:spPr>
            <a:xfrm>
              <a:off x="6233850" y="4120315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4.5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B84204-C798-2840-8B43-BC7E53D7D710}"/>
                </a:ext>
              </a:extLst>
            </p:cNvPr>
            <p:cNvSpPr txBox="1"/>
            <p:nvPr/>
          </p:nvSpPr>
          <p:spPr>
            <a:xfrm>
              <a:off x="4984153" y="3686350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4.1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489375-39C5-2F44-89FA-9EFB2F2850A7}"/>
                </a:ext>
              </a:extLst>
            </p:cNvPr>
            <p:cNvSpPr txBox="1"/>
            <p:nvPr/>
          </p:nvSpPr>
          <p:spPr>
            <a:xfrm>
              <a:off x="7162919" y="2372574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2.6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E30107-9C90-CD42-B6A1-4A7A8FFFA1D3}"/>
                </a:ext>
              </a:extLst>
            </p:cNvPr>
            <p:cNvSpPr txBox="1"/>
            <p:nvPr/>
          </p:nvSpPr>
          <p:spPr>
            <a:xfrm>
              <a:off x="1961713" y="2001726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</a:rPr>
                <a:t>2.3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69EC30-E76A-A243-9350-A237D91171B4}"/>
                </a:ext>
              </a:extLst>
            </p:cNvPr>
            <p:cNvSpPr txBox="1"/>
            <p:nvPr/>
          </p:nvSpPr>
          <p:spPr>
            <a:xfrm>
              <a:off x="5009321" y="2602221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40D65C-D688-5D48-8723-503495411B70}"/>
                </a:ext>
              </a:extLst>
            </p:cNvPr>
            <p:cNvSpPr txBox="1"/>
            <p:nvPr/>
          </p:nvSpPr>
          <p:spPr>
            <a:xfrm>
              <a:off x="2747913" y="3480647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3.8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585B6A-7C72-8A41-BF71-F03C109075CC}"/>
                </a:ext>
              </a:extLst>
            </p:cNvPr>
            <p:cNvSpPr txBox="1"/>
            <p:nvPr/>
          </p:nvSpPr>
          <p:spPr>
            <a:xfrm>
              <a:off x="4008578" y="4648114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5.3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C5EBC7-5880-AF43-9B20-7D52234E1ACB}"/>
                </a:ext>
              </a:extLst>
            </p:cNvPr>
            <p:cNvSpPr txBox="1"/>
            <p:nvPr/>
          </p:nvSpPr>
          <p:spPr>
            <a:xfrm>
              <a:off x="5987247" y="4816324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5.1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E61DD7-C717-8044-AC2C-EF4EA0B84E88}"/>
                </a:ext>
              </a:extLst>
            </p:cNvPr>
            <p:cNvSpPr txBox="1"/>
            <p:nvPr/>
          </p:nvSpPr>
          <p:spPr>
            <a:xfrm>
              <a:off x="7240062" y="3751379"/>
              <a:ext cx="66806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4.1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24F1058-2568-C14F-8CA8-0141FAA312C1}"/>
              </a:ext>
            </a:extLst>
          </p:cNvPr>
          <p:cNvCxnSpPr>
            <a:stCxn id="2" idx="0"/>
          </p:cNvCxnSpPr>
          <p:nvPr/>
        </p:nvCxnSpPr>
        <p:spPr>
          <a:xfrm flipV="1">
            <a:off x="8714630" y="383848"/>
            <a:ext cx="97629" cy="570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Cells with Points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973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Milestone Report Template-v1.0_20171106" id="{DE0D50E6-FDF9-4BD6-9CF0-0026F53C4317}" vid="{60E96384-6C5B-42A0-8ADA-A35A3605A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875</TotalTime>
  <Words>1669</Words>
  <Application>Microsoft Macintosh PowerPoint</Application>
  <PresentationFormat>Custom</PresentationFormat>
  <Paragraphs>326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Presentations (Wide Screen)</vt:lpstr>
      <vt:lpstr>A ToolKit for Scientific Visualization on Many-Core Processors</vt:lpstr>
      <vt:lpstr>Motivating Example: Average Point Data to Cells</vt:lpstr>
      <vt:lpstr>Motivating Example: Average Point Data to Cells</vt:lpstr>
      <vt:lpstr>Motivating Example: Average Point Data to Cells</vt:lpstr>
      <vt:lpstr>To follow along…</vt:lpstr>
      <vt:lpstr>PowerPoint Presentation</vt:lpstr>
      <vt:lpstr>PowerPoint Presentation</vt:lpstr>
      <vt:lpstr>PowerPoint Presentation</vt:lpstr>
      <vt:lpstr>VTK-m Parallel Pattern: Visit Cells with Points</vt:lpstr>
      <vt:lpstr>VTK-m Parallel Pattern: Visit Cells with Points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assignment for you: convert cell data to point data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Kenneth Moreland</dc:creator>
  <cp:lastModifiedBy>Kenneth Moreland</cp:lastModifiedBy>
  <cp:revision>21</cp:revision>
  <cp:lastPrinted>2017-11-02T18:35:01Z</cp:lastPrinted>
  <dcterms:created xsi:type="dcterms:W3CDTF">2019-10-09T23:58:34Z</dcterms:created>
  <dcterms:modified xsi:type="dcterms:W3CDTF">2019-10-14T16:32:04Z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