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25"/>
  </p:notesMasterIdLst>
  <p:handoutMasterIdLst>
    <p:handoutMasterId r:id="rId26"/>
  </p:handoutMasterIdLst>
  <p:sldIdLst>
    <p:sldId id="660" r:id="rId2"/>
    <p:sldId id="760" r:id="rId3"/>
    <p:sldId id="1155" r:id="rId4"/>
    <p:sldId id="755" r:id="rId5"/>
    <p:sldId id="756" r:id="rId6"/>
    <p:sldId id="1132" r:id="rId7"/>
    <p:sldId id="1135" r:id="rId8"/>
    <p:sldId id="759" r:id="rId9"/>
    <p:sldId id="1139" r:id="rId10"/>
    <p:sldId id="1130" r:id="rId11"/>
    <p:sldId id="1128" r:id="rId12"/>
    <p:sldId id="1140" r:id="rId13"/>
    <p:sldId id="1151" r:id="rId14"/>
    <p:sldId id="1142" r:id="rId15"/>
    <p:sldId id="1148" r:id="rId16"/>
    <p:sldId id="1141" r:id="rId17"/>
    <p:sldId id="1145" r:id="rId18"/>
    <p:sldId id="1146" r:id="rId19"/>
    <p:sldId id="1144" r:id="rId20"/>
    <p:sldId id="1149" r:id="rId21"/>
    <p:sldId id="1143" r:id="rId22"/>
    <p:sldId id="1152" r:id="rId23"/>
    <p:sldId id="537" r:id="rId24"/>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 userDrawn="1">
          <p15:clr>
            <a:srgbClr val="A4A3A4"/>
          </p15:clr>
        </p15:guide>
        <p15:guide id="2" orient="horz" pos="4002"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11D9A5"/>
    <a:srgbClr val="64FBBC"/>
    <a:srgbClr val="00FB92"/>
    <a:srgbClr val="C5D9D4"/>
    <a:srgbClr val="36D9AE"/>
    <a:srgbClr val="4BD9B3"/>
    <a:srgbClr val="10D6A2"/>
    <a:srgbClr val="0DB78A"/>
    <a:srgbClr val="0F4F97"/>
    <a:srgbClr val="F6CE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9" autoAdjust="0"/>
    <p:restoredTop sz="84983" autoAdjust="0"/>
  </p:normalViewPr>
  <p:slideViewPr>
    <p:cSldViewPr snapToGrid="0">
      <p:cViewPr varScale="1">
        <p:scale>
          <a:sx n="114" d="100"/>
          <a:sy n="114" d="100"/>
        </p:scale>
        <p:origin x="672" y="176"/>
      </p:cViewPr>
      <p:guideLst>
        <p:guide orient="horz" pos="905"/>
        <p:guide orient="horz" pos="4002"/>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07" d="100"/>
          <a:sy n="107" d="100"/>
        </p:scale>
        <p:origin x="2624" y="16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5/1/19</a:t>
            </a:fld>
            <a:endParaRPr lang="en-US" dirty="0">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5/1/19</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272906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14</a:t>
            </a:fld>
            <a:endParaRPr lang="en-US" dirty="0"/>
          </a:p>
        </p:txBody>
      </p:sp>
    </p:spTree>
    <p:extLst>
      <p:ext uri="{BB962C8B-B14F-4D97-AF65-F5344CB8AC3E}">
        <p14:creationId xmlns:p14="http://schemas.microsoft.com/office/powerpoint/2010/main" val="3487508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15</a:t>
            </a:fld>
            <a:endParaRPr lang="en-US" dirty="0"/>
          </a:p>
        </p:txBody>
      </p:sp>
    </p:spTree>
    <p:extLst>
      <p:ext uri="{BB962C8B-B14F-4D97-AF65-F5344CB8AC3E}">
        <p14:creationId xmlns:p14="http://schemas.microsoft.com/office/powerpoint/2010/main" val="1981950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16</a:t>
            </a:fld>
            <a:endParaRPr lang="en-US" dirty="0"/>
          </a:p>
        </p:txBody>
      </p:sp>
    </p:spTree>
    <p:extLst>
      <p:ext uri="{BB962C8B-B14F-4D97-AF65-F5344CB8AC3E}">
        <p14:creationId xmlns:p14="http://schemas.microsoft.com/office/powerpoint/2010/main" val="159914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17</a:t>
            </a:fld>
            <a:endParaRPr lang="en-US" dirty="0"/>
          </a:p>
        </p:txBody>
      </p:sp>
    </p:spTree>
    <p:extLst>
      <p:ext uri="{BB962C8B-B14F-4D97-AF65-F5344CB8AC3E}">
        <p14:creationId xmlns:p14="http://schemas.microsoft.com/office/powerpoint/2010/main" val="926520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19</a:t>
            </a:fld>
            <a:endParaRPr lang="en-US" dirty="0"/>
          </a:p>
        </p:txBody>
      </p:sp>
    </p:spTree>
    <p:extLst>
      <p:ext uri="{BB962C8B-B14F-4D97-AF65-F5344CB8AC3E}">
        <p14:creationId xmlns:p14="http://schemas.microsoft.com/office/powerpoint/2010/main" val="3372353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21</a:t>
            </a:fld>
            <a:endParaRPr lang="en-US" dirty="0"/>
          </a:p>
        </p:txBody>
      </p:sp>
    </p:spTree>
    <p:extLst>
      <p:ext uri="{BB962C8B-B14F-4D97-AF65-F5344CB8AC3E}">
        <p14:creationId xmlns:p14="http://schemas.microsoft.com/office/powerpoint/2010/main" val="548940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22</a:t>
            </a:fld>
            <a:endParaRPr lang="en-US" dirty="0"/>
          </a:p>
        </p:txBody>
      </p:sp>
    </p:spTree>
    <p:extLst>
      <p:ext uri="{BB962C8B-B14F-4D97-AF65-F5344CB8AC3E}">
        <p14:creationId xmlns:p14="http://schemas.microsoft.com/office/powerpoint/2010/main" val="76873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3</a:t>
            </a:fld>
            <a:endParaRPr lang="en-US" dirty="0"/>
          </a:p>
        </p:txBody>
      </p:sp>
    </p:spTree>
    <p:extLst>
      <p:ext uri="{BB962C8B-B14F-4D97-AF65-F5344CB8AC3E}">
        <p14:creationId xmlns:p14="http://schemas.microsoft.com/office/powerpoint/2010/main" val="332705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5</a:t>
            </a:fld>
            <a:endParaRPr lang="en-US" dirty="0"/>
          </a:p>
        </p:txBody>
      </p:sp>
    </p:spTree>
    <p:extLst>
      <p:ext uri="{BB962C8B-B14F-4D97-AF65-F5344CB8AC3E}">
        <p14:creationId xmlns:p14="http://schemas.microsoft.com/office/powerpoint/2010/main" val="297579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6</a:t>
            </a:fld>
            <a:endParaRPr lang="en-US" dirty="0"/>
          </a:p>
        </p:txBody>
      </p:sp>
    </p:spTree>
    <p:extLst>
      <p:ext uri="{BB962C8B-B14F-4D97-AF65-F5344CB8AC3E}">
        <p14:creationId xmlns:p14="http://schemas.microsoft.com/office/powerpoint/2010/main" val="1631870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Gpus</a:t>
            </a:r>
            <a:r>
              <a:rPr lang="en-US" dirty="0"/>
              <a:t> 9x better than just power 9s</a:t>
            </a:r>
          </a:p>
          <a:p>
            <a:endParaRPr lang="en-US" dirty="0"/>
          </a:p>
          <a:p>
            <a:r>
              <a:rPr lang="en-US" dirty="0"/>
              <a:t>60 hours compute vs 8 days of </a:t>
            </a:r>
            <a:r>
              <a:rPr lang="en-US" dirty="0" err="1"/>
              <a:t>totral</a:t>
            </a:r>
            <a:r>
              <a:rPr lang="en-US" dirty="0"/>
              <a:t> run time (due checkpoint to I/O and system stability issues) we expect 4 days</a:t>
            </a:r>
          </a:p>
          <a:p>
            <a:endParaRPr lang="en-US" dirty="0"/>
          </a:p>
          <a:p>
            <a:r>
              <a:rPr lang="en-US" dirty="0" err="1"/>
              <a:t>Seq-est</a:t>
            </a:r>
            <a:r>
              <a:rPr lang="en-US" dirty="0"/>
              <a:t>: 30 days pure-compute, Ser: 60 hours pure-compute</a:t>
            </a:r>
          </a:p>
          <a:p>
            <a:endParaRPr lang="en-US" dirty="0"/>
          </a:p>
          <a:p>
            <a:r>
              <a:rPr lang="en-US" dirty="0" err="1"/>
              <a:t>Seq</a:t>
            </a:r>
            <a:r>
              <a:rPr lang="en-US" dirty="0"/>
              <a:t>: using 1.5 million </a:t>
            </a:r>
            <a:r>
              <a:rPr lang="en-US" dirty="0" err="1"/>
              <a:t>mpi</a:t>
            </a:r>
            <a:r>
              <a:rPr lang="en-US"/>
              <a:t> tasks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8</a:t>
            </a:fld>
            <a:endParaRPr lang="en-US" dirty="0"/>
          </a:p>
        </p:txBody>
      </p:sp>
    </p:spTree>
    <p:extLst>
      <p:ext uri="{BB962C8B-B14F-4D97-AF65-F5344CB8AC3E}">
        <p14:creationId xmlns:p14="http://schemas.microsoft.com/office/powerpoint/2010/main" val="4172648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9</a:t>
            </a:fld>
            <a:endParaRPr lang="en-US" dirty="0"/>
          </a:p>
        </p:txBody>
      </p:sp>
    </p:spTree>
    <p:extLst>
      <p:ext uri="{BB962C8B-B14F-4D97-AF65-F5344CB8AC3E}">
        <p14:creationId xmlns:p14="http://schemas.microsoft.com/office/powerpoint/2010/main" val="3670848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11</a:t>
            </a:fld>
            <a:endParaRPr lang="en-US" dirty="0"/>
          </a:p>
        </p:txBody>
      </p:sp>
    </p:spTree>
    <p:extLst>
      <p:ext uri="{BB962C8B-B14F-4D97-AF65-F5344CB8AC3E}">
        <p14:creationId xmlns:p14="http://schemas.microsoft.com/office/powerpoint/2010/main" val="261108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12</a:t>
            </a:fld>
            <a:endParaRPr lang="en-US" dirty="0"/>
          </a:p>
        </p:txBody>
      </p:sp>
    </p:spTree>
    <p:extLst>
      <p:ext uri="{BB962C8B-B14F-4D97-AF65-F5344CB8AC3E}">
        <p14:creationId xmlns:p14="http://schemas.microsoft.com/office/powerpoint/2010/main" val="260144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13</a:t>
            </a:fld>
            <a:endParaRPr lang="en-US" dirty="0"/>
          </a:p>
        </p:txBody>
      </p:sp>
    </p:spTree>
    <p:extLst>
      <p:ext uri="{BB962C8B-B14F-4D97-AF65-F5344CB8AC3E}">
        <p14:creationId xmlns:p14="http://schemas.microsoft.com/office/powerpoint/2010/main" val="676571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D6D9C9D9-72EC-6D46-9AAD-E59A139F1299}"/>
              </a:ext>
            </a:extLst>
          </p:cNvPr>
          <p:cNvSpPr/>
          <p:nvPr userDrawn="1"/>
        </p:nvSpPr>
        <p:spPr bwMode="auto">
          <a:xfrm>
            <a:off x="-504" y="3193257"/>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504" y="6316956"/>
            <a:ext cx="12192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Edit Master text styles</a:t>
            </a:r>
          </a:p>
        </p:txBody>
      </p:sp>
      <p:sp>
        <p:nvSpPr>
          <p:cNvPr id="14" name="TextBox 13"/>
          <p:cNvSpPr txBox="1"/>
          <p:nvPr userDrawn="1"/>
        </p:nvSpPr>
        <p:spPr>
          <a:xfrm>
            <a:off x="91181" y="6416000"/>
            <a:ext cx="6004819" cy="397032"/>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LLNL-PRES-761204</a:t>
            </a:r>
            <a:br>
              <a:rPr lang="en-US" sz="800" kern="1200" dirty="0">
                <a:solidFill>
                  <a:schemeClr val="bg1"/>
                </a:solidFill>
                <a:effectLst/>
                <a:latin typeface="Arial"/>
                <a:ea typeface="+mn-ea"/>
                <a:cs typeface="Arial"/>
              </a:rPr>
            </a:b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0055018" y="6446832"/>
            <a:ext cx="1865376" cy="314676"/>
          </a:xfrm>
          <a:prstGeom prst="rect">
            <a:avLst/>
          </a:prstGeom>
        </p:spPr>
      </p:pic>
      <p:sp>
        <p:nvSpPr>
          <p:cNvPr id="20" name="Rectangle 19"/>
          <p:cNvSpPr/>
          <p:nvPr userDrawn="1"/>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p:cNvPicPr>
          <p:nvPr userDrawn="1"/>
        </p:nvPicPr>
        <p:blipFill>
          <a:blip r:embed="rId2"/>
          <a:stretch>
            <a:fillRect/>
          </a:stretch>
        </p:blipFill>
        <p:spPr>
          <a:xfrm>
            <a:off x="962469" y="5437487"/>
            <a:ext cx="3602736" cy="607768"/>
          </a:xfrm>
          <a:prstGeom prst="rect">
            <a:avLst/>
          </a:prstGeom>
        </p:spPr>
      </p:pic>
    </p:spTree>
    <p:extLst>
      <p:ext uri="{BB962C8B-B14F-4D97-AF65-F5344CB8AC3E}">
        <p14:creationId xmlns:p14="http://schemas.microsoft.com/office/powerpoint/2010/main" val="312718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2608" y="173736"/>
            <a:ext cx="11375136" cy="484748"/>
          </a:xfrm>
        </p:spPr>
        <p:txBody>
          <a:bodyPr anchor="t" anchorCtr="0"/>
          <a:lstStyle>
            <a:lvl1pPr>
              <a:defRPr b="1">
                <a:solidFill>
                  <a:schemeClr val="tx1"/>
                </a:solidFill>
                <a:latin typeface="+mj-lt"/>
              </a:defRPr>
            </a:lvl1pPr>
          </a:lstStyle>
          <a:p>
            <a:r>
              <a:rPr lang="en-US" dirty="0"/>
              <a:t>Click to edit Master title style</a:t>
            </a:r>
          </a:p>
        </p:txBody>
      </p:sp>
      <p:sp>
        <p:nvSpPr>
          <p:cNvPr id="3" name="Content Placeholder 2"/>
          <p:cNvSpPr>
            <a:spLocks noGrp="1"/>
          </p:cNvSpPr>
          <p:nvPr>
            <p:ph idx="1"/>
          </p:nvPr>
        </p:nvSpPr>
        <p:spPr>
          <a:xfrm>
            <a:off x="292608" y="1371603"/>
            <a:ext cx="11391392" cy="4195415"/>
          </a:xfrm>
        </p:spPr>
        <p:txBody>
          <a:bodyPr/>
          <a:lstStyle>
            <a:lvl1pPr>
              <a:buClr>
                <a:schemeClr val="tx1"/>
              </a:buClr>
              <a:defRPr sz="2400">
                <a:latin typeface="Arial" panose="020B0604020202020204" pitchFamily="34" charset="0"/>
                <a:cs typeface="Arial" panose="020B0604020202020204" pitchFamily="34" charset="0"/>
              </a:defRPr>
            </a:lvl1pPr>
            <a:lvl2pPr>
              <a:buClr>
                <a:schemeClr val="tx1"/>
              </a:buClr>
              <a:defRPr sz="2000">
                <a:latin typeface="Arial" panose="020B0604020202020204" pitchFamily="34" charset="0"/>
                <a:cs typeface="Arial" panose="020B0604020202020204" pitchFamily="34" charset="0"/>
              </a:defRPr>
            </a:lvl2pPr>
            <a:lvl3pPr>
              <a:buClr>
                <a:schemeClr val="tx1"/>
              </a:buClr>
              <a:defRPr sz="1800">
                <a:latin typeface="Arial" panose="020B0604020202020204" pitchFamily="34" charset="0"/>
                <a:cs typeface="Arial" panose="020B0604020202020204" pitchFamily="34" charset="0"/>
              </a:defRPr>
            </a:lvl3pPr>
            <a:lvl4pPr>
              <a:buClr>
                <a:schemeClr val="tx1"/>
              </a:buClr>
              <a:defRPr sz="1600">
                <a:latin typeface="Arial" panose="020B0604020202020204" pitchFamily="34" charset="0"/>
                <a:cs typeface="Arial" panose="020B0604020202020204" pitchFamily="34" charset="0"/>
              </a:defRPr>
            </a:lvl4pPr>
            <a:lvl5pPr marL="1482688" indent="-222245">
              <a:buClr>
                <a:schemeClr val="tx1"/>
              </a:buClr>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925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with lef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09600" y="1337734"/>
            <a:ext cx="5291328" cy="498048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55793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14"/>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301619"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6291532"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
        <p:nvSpPr>
          <p:cNvPr id="6" name="Title 5"/>
          <p:cNvSpPr>
            <a:spLocks noGrp="1"/>
          </p:cNvSpPr>
          <p:nvPr>
            <p:ph type="title"/>
          </p:nvPr>
        </p:nvSpPr>
        <p:spPr>
          <a:xfrm>
            <a:off x="5" y="7"/>
            <a:ext cx="12191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12192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pic>
        <p:nvPicPr>
          <p:cNvPr id="8" name="Picture 7">
            <a:extLst>
              <a:ext uri="{FF2B5EF4-FFF2-40B4-BE49-F238E27FC236}">
                <a16:creationId xmlns:a16="http://schemas.microsoft.com/office/drawing/2014/main" xmlns="" id="{9C590909-6878-E44E-9AA0-07880FBE8AE0}"/>
              </a:ext>
            </a:extLst>
          </p:cNvPr>
          <p:cNvPicPr>
            <a:picLocks/>
          </p:cNvPicPr>
          <p:nvPr userDrawn="1"/>
        </p:nvPicPr>
        <p:blipFill rotWithShape="1">
          <a:blip r:embed="rId14" cstate="print">
            <a:extLst>
              <a:ext uri="{28A0092B-C50C-407E-A947-70E740481C1C}">
                <a14:useLocalDpi xmlns:a14="http://schemas.microsoft.com/office/drawing/2010/main"/>
              </a:ext>
            </a:extLst>
          </a:blip>
          <a:srcRect/>
          <a:stretch/>
        </p:blipFill>
        <p:spPr>
          <a:xfrm>
            <a:off x="170688" y="6492240"/>
            <a:ext cx="2743200" cy="283464"/>
          </a:xfrm>
          <a:prstGeom prst="rect">
            <a:avLst/>
          </a:prstGeom>
        </p:spPr>
      </p:pic>
      <p:sp>
        <p:nvSpPr>
          <p:cNvPr id="3" name="Text Placeholder 2"/>
          <p:cNvSpPr>
            <a:spLocks noGrp="1"/>
          </p:cNvSpPr>
          <p:nvPr>
            <p:ph type="body" idx="1"/>
          </p:nvPr>
        </p:nvSpPr>
        <p:spPr>
          <a:xfrm>
            <a:off x="609600" y="1441524"/>
            <a:ext cx="10972800" cy="4906889"/>
          </a:xfrm>
          <a:prstGeom prst="rect">
            <a:avLst/>
          </a:prstGeom>
        </p:spPr>
        <p:txBody>
          <a:bodyPr vert="horz" lIns="0" tIns="0" rIns="0" bIns="0" rtlCol="0">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latin typeface="Arial"/>
            </a:endParaRPr>
          </a:p>
        </p:txBody>
      </p:sp>
      <p:sp>
        <p:nvSpPr>
          <p:cNvPr id="19" name="Slide Number Placeholder 7"/>
          <p:cNvSpPr txBox="1">
            <a:spLocks/>
          </p:cNvSpPr>
          <p:nvPr/>
        </p:nvSpPr>
        <p:spPr>
          <a:xfrm>
            <a:off x="11768167" y="6403259"/>
            <a:ext cx="423836"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646609" y="6698653"/>
            <a:ext cx="1165161" cy="92333"/>
          </a:xfrm>
          <a:prstGeom prst="rect">
            <a:avLst/>
          </a:prstGeom>
          <a:noFill/>
        </p:spPr>
        <p:txBody>
          <a:bodyPr wrap="square" lIns="0" tIns="0" rIns="0" bIns="0" rtlCol="0" anchor="b" anchorCtr="0">
            <a:spAutoFit/>
          </a:bodyPr>
          <a:lstStyle/>
          <a:p>
            <a:pPr algn="l"/>
            <a:r>
              <a:rPr lang="en-US" sz="600" dirty="0">
                <a:latin typeface="Arial"/>
                <a:cs typeface="Arial"/>
              </a:rPr>
              <a:t>LLNL-PRES-761204</a:t>
            </a:r>
            <a:endParaRPr lang="en-US" sz="600" dirty="0">
              <a:solidFill>
                <a:srgbClr val="FF0000"/>
              </a:solidFill>
              <a:latin typeface="Arial"/>
              <a:cs typeface="Arial"/>
            </a:endParaRPr>
          </a:p>
        </p:txBody>
      </p:sp>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cxnSp>
        <p:nvCxnSpPr>
          <p:cNvPr id="5" name="Straight Connector 4"/>
          <p:cNvCxnSpPr/>
          <p:nvPr/>
        </p:nvCxnSpPr>
        <p:spPr>
          <a:xfrm>
            <a:off x="-8076" y="1267155"/>
            <a:ext cx="1220007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xmlns="" id="{A54311BD-8720-D040-927F-1192591CB67C}"/>
              </a:ext>
            </a:extLst>
          </p:cNvPr>
          <p:cNvPicPr>
            <a:picLocks/>
          </p:cNvPicPr>
          <p:nvPr userDrawn="1"/>
        </p:nvPicPr>
        <p:blipFill rotWithShape="1">
          <a:blip r:embed="rId15" cstate="print">
            <a:extLst>
              <a:ext uri="{28A0092B-C50C-407E-A947-70E740481C1C}">
                <a14:useLocalDpi xmlns:a14="http://schemas.microsoft.com/office/drawing/2010/main"/>
              </a:ext>
            </a:extLst>
          </a:blip>
          <a:srcRect/>
          <a:stretch/>
        </p:blipFill>
        <p:spPr>
          <a:xfrm>
            <a:off x="10944015" y="6446520"/>
            <a:ext cx="978408" cy="374904"/>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 id="2147483725" r:id="rId11"/>
    <p:sldLayoutId id="2147483726" r:id="rId12"/>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hyperlink" Target="http://m.vtk.org/" TargetMode="External"/><Relationship Id="rId4" Type="http://schemas.openxmlformats.org/officeDocument/2006/relationships/hyperlink" Target="https://visit.llnl.gov/" TargetMode="External"/><Relationship Id="rId1" Type="http://schemas.openxmlformats.org/officeDocument/2006/relationships/slideLayout" Target="../slideLayouts/slideLayout3.xml"/><Relationship Id="rId2" Type="http://schemas.openxmlformats.org/officeDocument/2006/relationships/hyperlink" Target="https://github.com/alpine-dav/ascent" TargetMode="External"/></Relationships>
</file>

<file path=ppt/slides/_rels/slide11.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4.tiff"/><Relationship Id="rId13"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15.png"/><Relationship Id="rId9" Type="http://schemas.openxmlformats.org/officeDocument/2006/relationships/image" Target="../media/image23.tiff"/><Relationship Id="rId10"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computation.llnl.gov/computers/sierra" TargetMode="External"/><Relationship Id="rId4" Type="http://schemas.openxmlformats.org/officeDocument/2006/relationships/hyperlink" Target="https://github.com/llnl/raja" TargetMode="External"/><Relationship Id="rId5" Type="http://schemas.openxmlformats.org/officeDocument/2006/relationships/hyperlink" Target="https://github.com/alpine-dav/ascent" TargetMode="External"/><Relationship Id="rId6" Type="http://schemas.openxmlformats.org/officeDocument/2006/relationships/hyperlink" Target="http://m.vtk.org/" TargetMode="External"/><Relationship Id="rId7" Type="http://schemas.openxmlformats.org/officeDocument/2006/relationships/hyperlink" Target="https://visit.llnl.gov/" TargetMode="External"/><Relationship Id="rId8" Type="http://schemas.openxmlformats.org/officeDocument/2006/relationships/hyperlink" Target="https://github.com/llnl/conduit" TargetMode="External"/><Relationship Id="rId9" Type="http://schemas.openxmlformats.org/officeDocument/2006/relationships/image" Target="../media/image16.png"/><Relationship Id="rId10"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1" Type="http://schemas.openxmlformats.org/officeDocument/2006/relationships/slideLayout" Target="../slideLayouts/slideLayout3.xml"/><Relationship Id="rId2" Type="http://schemas.openxmlformats.org/officeDocument/2006/relationships/image" Target="../media/image6.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png"/><Relationship Id="rId5" Type="http://schemas.openxmlformats.org/officeDocument/2006/relationships/image" Target="../media/image8.emf"/><Relationship Id="rId6"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hyperlink" Target="https://github.com/llnl/raja" TargetMode="External"/><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0"/>
            <a:ext cx="11582400" cy="1447576"/>
          </a:xfrm>
        </p:spPr>
        <p:txBody>
          <a:bodyPr/>
          <a:lstStyle/>
          <a:p>
            <a:r>
              <a:rPr lang="en-US" dirty="0"/>
              <a:t>Simulating and Visualizing Turbulent Fluid Mixing using 16,384 GPUs on LLNL's Sierra Supercomputer</a:t>
            </a:r>
          </a:p>
        </p:txBody>
      </p:sp>
      <p:sp>
        <p:nvSpPr>
          <p:cNvPr id="7" name="TextBox 6">
            <a:extLst>
              <a:ext uri="{FF2B5EF4-FFF2-40B4-BE49-F238E27FC236}">
                <a16:creationId xmlns:a16="http://schemas.microsoft.com/office/drawing/2014/main" xmlns="" id="{F9A38908-D40E-DF47-8F30-862E16E42E91}"/>
              </a:ext>
            </a:extLst>
          </p:cNvPr>
          <p:cNvSpPr txBox="1"/>
          <p:nvPr/>
        </p:nvSpPr>
        <p:spPr>
          <a:xfrm>
            <a:off x="351749" y="1612028"/>
            <a:ext cx="11488502" cy="400110"/>
          </a:xfrm>
          <a:prstGeom prst="rect">
            <a:avLst/>
          </a:prstGeom>
          <a:noFill/>
        </p:spPr>
        <p:txBody>
          <a:bodyPr wrap="square" rtlCol="0">
            <a:spAutoFit/>
          </a:bodyPr>
          <a:lstStyle/>
          <a:p>
            <a:pPr algn="ctr"/>
            <a:r>
              <a:rPr lang="en-US" sz="2000" dirty="0"/>
              <a:t>Jason </a:t>
            </a:r>
            <a:r>
              <a:rPr lang="en-US" sz="2000" dirty="0" err="1"/>
              <a:t>Burmark</a:t>
            </a:r>
            <a:r>
              <a:rPr lang="en-US" sz="2000" dirty="0"/>
              <a:t>, Mike Collette, Cyrus Harrison, Matt Larsen, Brandon Morgan, Brian </a:t>
            </a:r>
            <a:r>
              <a:rPr lang="en-US" sz="2000" dirty="0" err="1"/>
              <a:t>Pudliner</a:t>
            </a:r>
            <a:r>
              <a:rPr lang="en-US" sz="2000" dirty="0"/>
              <a:t>, Brian </a:t>
            </a:r>
            <a:r>
              <a:rPr lang="en-US" sz="2000" dirty="0" err="1"/>
              <a:t>Ryujin</a:t>
            </a:r>
            <a:endParaRPr lang="en-US" sz="2000" dirty="0"/>
          </a:p>
        </p:txBody>
      </p:sp>
      <p:pic>
        <p:nvPicPr>
          <p:cNvPr id="6" name="Picture 5">
            <a:extLst>
              <a:ext uri="{FF2B5EF4-FFF2-40B4-BE49-F238E27FC236}">
                <a16:creationId xmlns:a16="http://schemas.microsoft.com/office/drawing/2014/main" xmlns="" id="{F4E18007-E881-CD4F-8299-9E088DF09713}"/>
              </a:ext>
            </a:extLst>
          </p:cNvPr>
          <p:cNvPicPr>
            <a:picLocks noChangeAspect="1"/>
          </p:cNvPicPr>
          <p:nvPr/>
        </p:nvPicPr>
        <p:blipFill rotWithShape="1">
          <a:blip r:embed="rId3"/>
          <a:srcRect t="4633"/>
          <a:stretch/>
        </p:blipFill>
        <p:spPr>
          <a:xfrm>
            <a:off x="1452649" y="2176590"/>
            <a:ext cx="9286703" cy="4044151"/>
          </a:xfrm>
          <a:prstGeom prst="rect">
            <a:avLst/>
          </a:prstGeom>
        </p:spPr>
      </p:pic>
    </p:spTree>
    <p:extLst>
      <p:ext uri="{BB962C8B-B14F-4D97-AF65-F5344CB8AC3E}">
        <p14:creationId xmlns:p14="http://schemas.microsoft.com/office/powerpoint/2010/main" val="1217302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AE83C4B-EB20-704F-82DB-1E7981F38F88}"/>
              </a:ext>
            </a:extLst>
          </p:cNvPr>
          <p:cNvSpPr>
            <a:spLocks noGrp="1"/>
          </p:cNvSpPr>
          <p:nvPr>
            <p:ph idx="4294967295"/>
          </p:nvPr>
        </p:nvSpPr>
        <p:spPr>
          <a:xfrm>
            <a:off x="609600" y="1441524"/>
            <a:ext cx="10972800" cy="4906889"/>
          </a:xfrm>
        </p:spPr>
        <p:txBody>
          <a:bodyPr/>
          <a:lstStyle/>
          <a:p>
            <a:pPr marL="57150" indent="0">
              <a:buNone/>
            </a:pPr>
            <a:r>
              <a:rPr lang="en-US" b="1" dirty="0"/>
              <a:t>Knowing this, we used a mix of in-situ (in-memory) and post-hoc (file-based) visualization:</a:t>
            </a:r>
          </a:p>
          <a:p>
            <a:r>
              <a:rPr lang="en-US" dirty="0"/>
              <a:t>In-situ: Use used </a:t>
            </a:r>
            <a:r>
              <a:rPr lang="en-US" b="1" dirty="0"/>
              <a:t>Ascent </a:t>
            </a:r>
            <a:r>
              <a:rPr lang="en-US" dirty="0"/>
              <a:t>(</a:t>
            </a:r>
            <a:r>
              <a:rPr lang="en-US" dirty="0">
                <a:hlinkClick r:id="rId2"/>
              </a:rPr>
              <a:t>https://github.com/alpine-dav/ascent</a:t>
            </a:r>
            <a:r>
              <a:rPr lang="en-US" dirty="0"/>
              <a:t>) to visualize the time-varying evolution of the mixing layer and export the final mesh data to compressed HDF5 files for post-hoc exploration</a:t>
            </a:r>
          </a:p>
          <a:p>
            <a:pPr lvl="1"/>
            <a:r>
              <a:rPr lang="en-US" sz="2400" dirty="0"/>
              <a:t>Ascent used </a:t>
            </a:r>
            <a:r>
              <a:rPr lang="en-US" sz="2400" b="1" dirty="0"/>
              <a:t>VTK-m </a:t>
            </a:r>
            <a:r>
              <a:rPr lang="en-US" sz="2400" dirty="0"/>
              <a:t>(</a:t>
            </a:r>
            <a:r>
              <a:rPr lang="en-US" sz="2400" dirty="0">
                <a:hlinkClick r:id="rId3"/>
              </a:rPr>
              <a:t>http://m.vtk.org/</a:t>
            </a:r>
            <a:r>
              <a:rPr lang="en-US" sz="2400" dirty="0"/>
              <a:t>)</a:t>
            </a:r>
            <a:r>
              <a:rPr lang="en-US" sz="2400" b="1" dirty="0"/>
              <a:t> </a:t>
            </a:r>
            <a:r>
              <a:rPr lang="en-US" sz="2400" dirty="0"/>
              <a:t>to run visualization algorithms on the GPUs</a:t>
            </a:r>
          </a:p>
          <a:p>
            <a:r>
              <a:rPr lang="en-US" dirty="0"/>
              <a:t>Post-hoc: We used </a:t>
            </a:r>
            <a:r>
              <a:rPr lang="en-US" b="1" dirty="0" err="1"/>
              <a:t>VisIt</a:t>
            </a:r>
            <a:r>
              <a:rPr lang="en-US" b="1" dirty="0"/>
              <a:t> </a:t>
            </a:r>
            <a:r>
              <a:rPr lang="en-US" dirty="0"/>
              <a:t>(</a:t>
            </a:r>
            <a:r>
              <a:rPr lang="en-US" dirty="0">
                <a:hlinkClick r:id="rId4"/>
              </a:rPr>
              <a:t>https://visit.llnl.gov</a:t>
            </a:r>
            <a:r>
              <a:rPr lang="en-US" dirty="0"/>
              <a:t>) to explore details of final state at the final simulation state</a:t>
            </a:r>
          </a:p>
          <a:p>
            <a:endParaRPr lang="en-US" dirty="0"/>
          </a:p>
          <a:p>
            <a:pPr marL="57150" indent="0">
              <a:buNone/>
            </a:pPr>
            <a:endParaRPr lang="en-US" dirty="0"/>
          </a:p>
        </p:txBody>
      </p:sp>
      <p:sp>
        <p:nvSpPr>
          <p:cNvPr id="3" name="Title 2">
            <a:extLst>
              <a:ext uri="{FF2B5EF4-FFF2-40B4-BE49-F238E27FC236}">
                <a16:creationId xmlns:a16="http://schemas.microsoft.com/office/drawing/2014/main" xmlns="" id="{01855D82-289F-B843-90E8-3E7BDE6EB7F8}"/>
              </a:ext>
            </a:extLst>
          </p:cNvPr>
          <p:cNvSpPr>
            <a:spLocks noGrp="1"/>
          </p:cNvSpPr>
          <p:nvPr>
            <p:ph type="title"/>
          </p:nvPr>
        </p:nvSpPr>
        <p:spPr/>
        <p:txBody>
          <a:bodyPr/>
          <a:lstStyle/>
          <a:p>
            <a:r>
              <a:rPr lang="en-US" dirty="0"/>
              <a:t>On Sierra, computation far outpaces our ability to save data to the parallel file system for detailed post-hoc visualization</a:t>
            </a:r>
          </a:p>
        </p:txBody>
      </p:sp>
      <p:sp>
        <p:nvSpPr>
          <p:cNvPr id="4" name="Rectangle 7">
            <a:extLst>
              <a:ext uri="{FF2B5EF4-FFF2-40B4-BE49-F238E27FC236}">
                <a16:creationId xmlns:a16="http://schemas.microsoft.com/office/drawing/2014/main" xmlns="" id="{6FC5AF96-A82E-294A-A981-88500A15A902}"/>
              </a:ext>
            </a:extLst>
          </p:cNvPr>
          <p:cNvSpPr>
            <a:spLocks noChangeArrowheads="1"/>
          </p:cNvSpPr>
          <p:nvPr/>
        </p:nvSpPr>
        <p:spPr bwMode="auto">
          <a:xfrm>
            <a:off x="0" y="5537507"/>
            <a:ext cx="12192000" cy="861774"/>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sz="2500" b="1" dirty="0">
                <a:solidFill>
                  <a:schemeClr val="bg1"/>
                </a:solidFill>
                <a:latin typeface="Calibri" panose="020F0502020204030204" pitchFamily="34" charset="0"/>
                <a:cs typeface="Calibri" panose="020F0502020204030204" pitchFamily="34" charset="0"/>
              </a:rPr>
              <a:t>In-situ visualization of the time-varying details of the simulation </a:t>
            </a:r>
            <a:br>
              <a:rPr lang="en-US" sz="2500" b="1" dirty="0">
                <a:solidFill>
                  <a:schemeClr val="bg1"/>
                </a:solidFill>
                <a:latin typeface="Calibri" panose="020F0502020204030204" pitchFamily="34" charset="0"/>
                <a:cs typeface="Calibri" panose="020F0502020204030204" pitchFamily="34" charset="0"/>
              </a:rPr>
            </a:br>
            <a:r>
              <a:rPr lang="en-US" sz="2500" b="1" i="1" dirty="0">
                <a:solidFill>
                  <a:schemeClr val="bg1"/>
                </a:solidFill>
                <a:latin typeface="Calibri" panose="020F0502020204030204" pitchFamily="34" charset="0"/>
                <a:cs typeface="Calibri" panose="020F0502020204030204" pitchFamily="34" charset="0"/>
              </a:rPr>
              <a:t>avoided terabytes of I/O </a:t>
            </a:r>
            <a:r>
              <a:rPr lang="en-US" sz="2500" b="1" dirty="0">
                <a:solidFill>
                  <a:schemeClr val="bg1"/>
                </a:solidFill>
                <a:latin typeface="Calibri" panose="020F0502020204030204" pitchFamily="34" charset="0"/>
                <a:cs typeface="Calibri" panose="020F0502020204030204" pitchFamily="34" charset="0"/>
              </a:rPr>
              <a:t>vs post-hoc visualization</a:t>
            </a:r>
          </a:p>
        </p:txBody>
      </p:sp>
    </p:spTree>
    <p:extLst>
      <p:ext uri="{BB962C8B-B14F-4D97-AF65-F5344CB8AC3E}">
        <p14:creationId xmlns:p14="http://schemas.microsoft.com/office/powerpoint/2010/main" val="383739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xmlns="" id="{D27F7FFA-971F-9945-817F-1F280AA3FCD8}"/>
              </a:ext>
            </a:extLst>
          </p:cNvPr>
          <p:cNvSpPr>
            <a:spLocks noGrp="1"/>
          </p:cNvSpPr>
          <p:nvPr>
            <p:ph type="title"/>
          </p:nvPr>
        </p:nvSpPr>
        <p:spPr/>
        <p:txBody>
          <a:bodyPr/>
          <a:lstStyle/>
          <a:p>
            <a:r>
              <a:rPr lang="en-US" dirty="0"/>
              <a:t>We used a mix of in-situ and post-hoc visualization to create a summary movie</a:t>
            </a:r>
          </a:p>
        </p:txBody>
      </p:sp>
      <p:grpSp>
        <p:nvGrpSpPr>
          <p:cNvPr id="51" name="Group 50">
            <a:extLst>
              <a:ext uri="{FF2B5EF4-FFF2-40B4-BE49-F238E27FC236}">
                <a16:creationId xmlns:a16="http://schemas.microsoft.com/office/drawing/2014/main" xmlns="" id="{F0D9F25F-DC21-1A4A-AB34-014C48E788BD}"/>
              </a:ext>
            </a:extLst>
          </p:cNvPr>
          <p:cNvGrpSpPr/>
          <p:nvPr/>
        </p:nvGrpSpPr>
        <p:grpSpPr>
          <a:xfrm>
            <a:off x="586220" y="1238521"/>
            <a:ext cx="11019560" cy="5402233"/>
            <a:chOff x="748587" y="1238521"/>
            <a:chExt cx="11019560" cy="5402233"/>
          </a:xfrm>
        </p:grpSpPr>
        <p:pic>
          <p:nvPicPr>
            <p:cNvPr id="61" name="Picture 60">
              <a:extLst>
                <a:ext uri="{FF2B5EF4-FFF2-40B4-BE49-F238E27FC236}">
                  <a16:creationId xmlns:a16="http://schemas.microsoft.com/office/drawing/2014/main" xmlns="" id="{131EBA06-B10C-AD42-8E73-35B391F22A4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10980" y="1238521"/>
              <a:ext cx="3857167" cy="3857167"/>
            </a:xfrm>
            <a:prstGeom prst="rect">
              <a:avLst/>
            </a:prstGeom>
          </p:spPr>
        </p:pic>
        <p:grpSp>
          <p:nvGrpSpPr>
            <p:cNvPr id="49" name="Group 48">
              <a:extLst>
                <a:ext uri="{FF2B5EF4-FFF2-40B4-BE49-F238E27FC236}">
                  <a16:creationId xmlns:a16="http://schemas.microsoft.com/office/drawing/2014/main" xmlns="" id="{92327964-6E73-B64D-B6F2-9E30BF0468BC}"/>
                </a:ext>
              </a:extLst>
            </p:cNvPr>
            <p:cNvGrpSpPr/>
            <p:nvPr/>
          </p:nvGrpSpPr>
          <p:grpSpPr>
            <a:xfrm>
              <a:off x="748587" y="1338899"/>
              <a:ext cx="10086851" cy="5301855"/>
              <a:chOff x="748587" y="1338899"/>
              <a:chExt cx="10086851" cy="5301855"/>
            </a:xfrm>
          </p:grpSpPr>
          <p:sp>
            <p:nvSpPr>
              <p:cNvPr id="63" name="Flowchart: Magnetic Disk 189">
                <a:extLst>
                  <a:ext uri="{FF2B5EF4-FFF2-40B4-BE49-F238E27FC236}">
                    <a16:creationId xmlns:a16="http://schemas.microsoft.com/office/drawing/2014/main" xmlns="" id="{82E68315-79A6-E24B-B6FA-54CBEF928B5C}"/>
                  </a:ext>
                </a:extLst>
              </p:cNvPr>
              <p:cNvSpPr/>
              <p:nvPr/>
            </p:nvSpPr>
            <p:spPr>
              <a:xfrm>
                <a:off x="6063916" y="5573538"/>
                <a:ext cx="1238770" cy="783719"/>
              </a:xfrm>
              <a:prstGeom prst="flowChartMagneticDisk">
                <a:avLst/>
              </a:prstGeom>
              <a:gradFill rotWithShape="1">
                <a:gsLst>
                  <a:gs pos="0">
                    <a:schemeClr val="accent1">
                      <a:lumMod val="40000"/>
                      <a:lumOff val="60000"/>
                    </a:schemeClr>
                  </a:gs>
                  <a:gs pos="35000">
                    <a:schemeClr val="accent1">
                      <a:lumMod val="40000"/>
                      <a:lumOff val="60000"/>
                    </a:schemeClr>
                  </a:gs>
                  <a:gs pos="99000">
                    <a:schemeClr val="tx2">
                      <a:lumMod val="20000"/>
                      <a:lumOff val="80000"/>
                    </a:schemeClr>
                  </a:gs>
                </a:gsLst>
                <a:lin ang="16200000" scaled="1"/>
              </a:gradFill>
              <a:ln w="9525" cap="flat" cmpd="sng" algn="ctr">
                <a:solidFill>
                  <a:schemeClr val="accent1"/>
                </a:solidFill>
                <a:prstDash val="solid"/>
              </a:ln>
              <a:effectLst/>
            </p:spPr>
            <p:txBody>
              <a:bodyPr tIns="68580" bIns="68580" rtlCol="0" anchor="ctr" anchorCtr="0"/>
              <a:lstStyle/>
              <a:p>
                <a:pPr algn="ctr" defTabSz="685800">
                  <a:defRPr/>
                </a:pPr>
                <a:endParaRPr lang="en-US" sz="1400" b="1" kern="0" dirty="0">
                  <a:solidFill>
                    <a:sysClr val="windowText" lastClr="000000"/>
                  </a:solidFill>
                  <a:latin typeface="Calibri" charset="0"/>
                  <a:ea typeface="Calibri" charset="0"/>
                  <a:cs typeface="Calibri" charset="0"/>
                </a:endParaRPr>
              </a:p>
            </p:txBody>
          </p:sp>
          <p:sp>
            <p:nvSpPr>
              <p:cNvPr id="27" name="Rounded Rectangle 26">
                <a:extLst>
                  <a:ext uri="{FF2B5EF4-FFF2-40B4-BE49-F238E27FC236}">
                    <a16:creationId xmlns:a16="http://schemas.microsoft.com/office/drawing/2014/main" xmlns="" id="{1388CB4D-C41E-FD4D-AB01-D757042EAD32}"/>
                  </a:ext>
                </a:extLst>
              </p:cNvPr>
              <p:cNvSpPr/>
              <p:nvPr/>
            </p:nvSpPr>
            <p:spPr bwMode="auto">
              <a:xfrm>
                <a:off x="748587" y="1338899"/>
                <a:ext cx="7283820" cy="3473037"/>
              </a:xfrm>
              <a:prstGeom prst="roundRect">
                <a:avLst>
                  <a:gd name="adj" fmla="val 5569"/>
                </a:avLst>
              </a:prstGeom>
              <a:solidFill>
                <a:schemeClr val="bg1">
                  <a:lumMod val="85000"/>
                </a:schemeClr>
              </a:solidFill>
              <a:ln w="9525">
                <a:solidFill>
                  <a:schemeClr val="bg1">
                    <a:lumMod val="65000"/>
                  </a:schemeClr>
                </a:solidFill>
                <a:miter lim="800000"/>
                <a:headEnd/>
                <a:tailEnd/>
              </a:ln>
            </p:spPr>
            <p:txBody>
              <a:bodyPr rtlCol="0" anchor="t">
                <a:prstTxWarp prst="textNoShape">
                  <a:avLst/>
                </a:prstTxWarp>
              </a:bodyPr>
              <a:lstStyle/>
              <a:p>
                <a:pPr>
                  <a:spcBef>
                    <a:spcPct val="0"/>
                  </a:spcBef>
                </a:pPr>
                <a:r>
                  <a:rPr lang="en-US" sz="2500" b="1" dirty="0">
                    <a:solidFill>
                      <a:srgbClr val="000000"/>
                    </a:solidFill>
                    <a:latin typeface="Calibri" panose="020F0502020204030204" pitchFamily="34" charset="0"/>
                    <a:cs typeface="Calibri" panose="020F0502020204030204" pitchFamily="34" charset="0"/>
                  </a:rPr>
                  <a:t>Ares Multi-physics Application</a:t>
                </a:r>
              </a:p>
            </p:txBody>
          </p:sp>
          <p:sp>
            <p:nvSpPr>
              <p:cNvPr id="11" name="Rounded Rectangle 10">
                <a:extLst>
                  <a:ext uri="{FF2B5EF4-FFF2-40B4-BE49-F238E27FC236}">
                    <a16:creationId xmlns:a16="http://schemas.microsoft.com/office/drawing/2014/main" xmlns="" id="{0F875AB3-F145-324B-8CA9-1789C2A3E831}"/>
                  </a:ext>
                </a:extLst>
              </p:cNvPr>
              <p:cNvSpPr/>
              <p:nvPr/>
            </p:nvSpPr>
            <p:spPr>
              <a:xfrm>
                <a:off x="941114" y="1938499"/>
                <a:ext cx="2179675" cy="2685109"/>
              </a:xfrm>
              <a:prstGeom prst="roundRect">
                <a:avLst>
                  <a:gd name="adj" fmla="val 4754"/>
                </a:avLst>
              </a:prstGeom>
              <a:solidFill>
                <a:schemeClr val="tx2">
                  <a:lumMod val="20000"/>
                  <a:lumOff val="80000"/>
                </a:schemeClr>
              </a:solidFill>
              <a:ln w="15875" cap="flat" cmpd="sng" algn="ctr">
                <a:solidFill>
                  <a:schemeClr val="tx1">
                    <a:lumMod val="50000"/>
                    <a:lumOff val="50000"/>
                  </a:schemeClr>
                </a:solidFill>
                <a:prstDash val="solid"/>
              </a:ln>
              <a:effectLst/>
            </p:spPr>
            <p:txBody>
              <a:bodyPr lIns="68580" tIns="68580" bIns="68580" rtlCol="0" anchor="t" anchorCtr="0"/>
              <a:lstStyle/>
              <a:p>
                <a:pPr algn="ctr" defTabSz="685800">
                  <a:defRPr/>
                </a:pPr>
                <a:r>
                  <a:rPr lang="en-US" b="1" kern="0" dirty="0">
                    <a:solidFill>
                      <a:sysClr val="windowText" lastClr="000000"/>
                    </a:solidFill>
                    <a:latin typeface="Calibri" charset="0"/>
                    <a:ea typeface="Calibri" charset="0"/>
                    <a:cs typeface="Calibri" charset="0"/>
                  </a:rPr>
                  <a:t>Mesh State</a:t>
                </a:r>
              </a:p>
            </p:txBody>
          </p:sp>
          <p:pic>
            <p:nvPicPr>
              <p:cNvPr id="55" name="Picture 54">
                <a:extLst>
                  <a:ext uri="{FF2B5EF4-FFF2-40B4-BE49-F238E27FC236}">
                    <a16:creationId xmlns:a16="http://schemas.microsoft.com/office/drawing/2014/main" xmlns="" id="{3B88FB42-F888-ED4E-AEE8-53A61CFEA68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2937" y="2562124"/>
                <a:ext cx="1936029" cy="2022653"/>
              </a:xfrm>
              <a:prstGeom prst="rect">
                <a:avLst/>
              </a:prstGeom>
            </p:spPr>
          </p:pic>
          <p:grpSp>
            <p:nvGrpSpPr>
              <p:cNvPr id="71" name="Group 70">
                <a:extLst>
                  <a:ext uri="{FF2B5EF4-FFF2-40B4-BE49-F238E27FC236}">
                    <a16:creationId xmlns:a16="http://schemas.microsoft.com/office/drawing/2014/main" xmlns="" id="{BDE7194A-0150-744D-92FE-43C4E064C11C}"/>
                  </a:ext>
                </a:extLst>
              </p:cNvPr>
              <p:cNvGrpSpPr/>
              <p:nvPr/>
            </p:nvGrpSpPr>
            <p:grpSpPr>
              <a:xfrm>
                <a:off x="3243873" y="5257499"/>
                <a:ext cx="2927152" cy="1383255"/>
                <a:chOff x="4529262" y="4875768"/>
                <a:chExt cx="2927152" cy="1383255"/>
              </a:xfrm>
            </p:grpSpPr>
            <p:pic>
              <p:nvPicPr>
                <p:cNvPr id="57" name="Picture 56">
                  <a:extLst>
                    <a:ext uri="{FF2B5EF4-FFF2-40B4-BE49-F238E27FC236}">
                      <a16:creationId xmlns:a16="http://schemas.microsoft.com/office/drawing/2014/main" xmlns="" id="{2D2B8947-5D99-4B4E-8155-970B0F03D06B}"/>
                    </a:ext>
                  </a:extLst>
                </p:cNvPr>
                <p:cNvPicPr>
                  <a:picLocks noChangeAspect="1"/>
                </p:cNvPicPr>
                <p:nvPr/>
              </p:nvPicPr>
              <p:blipFill>
                <a:blip r:embed="rId5"/>
                <a:stretch>
                  <a:fillRect/>
                </a:stretch>
              </p:blipFill>
              <p:spPr>
                <a:xfrm>
                  <a:off x="4529262" y="4875817"/>
                  <a:ext cx="1380744" cy="1380744"/>
                </a:xfrm>
                <a:prstGeom prst="rect">
                  <a:avLst/>
                </a:prstGeom>
              </p:spPr>
            </p:pic>
            <p:pic>
              <p:nvPicPr>
                <p:cNvPr id="58" name="Picture 57">
                  <a:extLst>
                    <a:ext uri="{FF2B5EF4-FFF2-40B4-BE49-F238E27FC236}">
                      <a16:creationId xmlns:a16="http://schemas.microsoft.com/office/drawing/2014/main" xmlns="" id="{358C616B-153F-4749-9ED6-7AB09E2DC7C7}"/>
                    </a:ext>
                  </a:extLst>
                </p:cNvPr>
                <p:cNvPicPr>
                  <a:picLocks noChangeAspect="1"/>
                </p:cNvPicPr>
                <p:nvPr/>
              </p:nvPicPr>
              <p:blipFill>
                <a:blip r:embed="rId6"/>
                <a:stretch>
                  <a:fillRect/>
                </a:stretch>
              </p:blipFill>
              <p:spPr>
                <a:xfrm>
                  <a:off x="5302466" y="4875768"/>
                  <a:ext cx="1380744" cy="1380744"/>
                </a:xfrm>
                <a:prstGeom prst="rect">
                  <a:avLst/>
                </a:prstGeom>
              </p:spPr>
            </p:pic>
            <p:pic>
              <p:nvPicPr>
                <p:cNvPr id="59" name="Picture 58">
                  <a:extLst>
                    <a:ext uri="{FF2B5EF4-FFF2-40B4-BE49-F238E27FC236}">
                      <a16:creationId xmlns:a16="http://schemas.microsoft.com/office/drawing/2014/main" xmlns="" id="{347F69EC-C920-C540-9E2D-33AD930DA035}"/>
                    </a:ext>
                  </a:extLst>
                </p:cNvPr>
                <p:cNvPicPr>
                  <a:picLocks noChangeAspect="1"/>
                </p:cNvPicPr>
                <p:nvPr/>
              </p:nvPicPr>
              <p:blipFill>
                <a:blip r:embed="rId7"/>
                <a:stretch>
                  <a:fillRect/>
                </a:stretch>
              </p:blipFill>
              <p:spPr>
                <a:xfrm>
                  <a:off x="6075670" y="4878279"/>
                  <a:ext cx="1380744" cy="1380744"/>
                </a:xfrm>
                <a:prstGeom prst="rect">
                  <a:avLst/>
                </a:prstGeom>
              </p:spPr>
            </p:pic>
          </p:grpSp>
          <p:sp>
            <p:nvSpPr>
              <p:cNvPr id="67" name="Rounded Rectangle 66">
                <a:extLst>
                  <a:ext uri="{FF2B5EF4-FFF2-40B4-BE49-F238E27FC236}">
                    <a16:creationId xmlns:a16="http://schemas.microsoft.com/office/drawing/2014/main" xmlns="" id="{29F5A5EA-881B-B746-B347-88FB9518B3AB}"/>
                  </a:ext>
                </a:extLst>
              </p:cNvPr>
              <p:cNvSpPr/>
              <p:nvPr/>
            </p:nvSpPr>
            <p:spPr>
              <a:xfrm>
                <a:off x="3773679" y="2769976"/>
                <a:ext cx="3844390" cy="1974614"/>
              </a:xfrm>
              <a:prstGeom prst="roundRect">
                <a:avLst>
                  <a:gd name="adj" fmla="val 4754"/>
                </a:avLst>
              </a:prstGeom>
              <a:solidFill>
                <a:schemeClr val="tx2">
                  <a:lumMod val="20000"/>
                  <a:lumOff val="80000"/>
                </a:schemeClr>
              </a:solidFill>
              <a:ln w="15875" cap="flat" cmpd="sng" algn="ctr">
                <a:solidFill>
                  <a:schemeClr val="tx1">
                    <a:lumMod val="50000"/>
                    <a:lumOff val="50000"/>
                  </a:schemeClr>
                </a:solidFill>
                <a:prstDash val="solid"/>
              </a:ln>
              <a:effectLst/>
            </p:spPr>
            <p:txBody>
              <a:bodyPr lIns="68580" tIns="68580" bIns="68580" rtlCol="0" anchor="t" anchorCtr="0"/>
              <a:lstStyle/>
              <a:p>
                <a:pPr algn="ctr" defTabSz="685800">
                  <a:defRPr/>
                </a:pPr>
                <a:endParaRPr lang="en-US" b="1" kern="0" dirty="0">
                  <a:solidFill>
                    <a:sysClr val="windowText" lastClr="000000"/>
                  </a:solidFill>
                  <a:latin typeface="Calibri" charset="0"/>
                  <a:ea typeface="Calibri" charset="0"/>
                  <a:cs typeface="Calibri" charset="0"/>
                </a:endParaRPr>
              </a:p>
            </p:txBody>
          </p:sp>
          <p:pic>
            <p:nvPicPr>
              <p:cNvPr id="62" name="Picture 61">
                <a:extLst>
                  <a:ext uri="{FF2B5EF4-FFF2-40B4-BE49-F238E27FC236}">
                    <a16:creationId xmlns:a16="http://schemas.microsoft.com/office/drawing/2014/main" xmlns="" id="{56E6209A-EA44-444E-9978-4000792442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2928" y="2888038"/>
                <a:ext cx="2105892" cy="431863"/>
              </a:xfrm>
              <a:prstGeom prst="rect">
                <a:avLst/>
              </a:prstGeom>
            </p:spPr>
          </p:pic>
          <p:pic>
            <p:nvPicPr>
              <p:cNvPr id="74" name="Picture 73">
                <a:extLst>
                  <a:ext uri="{FF2B5EF4-FFF2-40B4-BE49-F238E27FC236}">
                    <a16:creationId xmlns:a16="http://schemas.microsoft.com/office/drawing/2014/main" xmlns="" id="{A19034B0-CAFC-2643-9E1D-5E1888DD9784}"/>
                  </a:ext>
                </a:extLst>
              </p:cNvPr>
              <p:cNvPicPr>
                <a:picLocks noChangeAspect="1"/>
              </p:cNvPicPr>
              <p:nvPr/>
            </p:nvPicPr>
            <p:blipFill>
              <a:blip r:embed="rId9"/>
              <a:stretch>
                <a:fillRect/>
              </a:stretch>
            </p:blipFill>
            <p:spPr>
              <a:xfrm>
                <a:off x="4127324" y="3256887"/>
                <a:ext cx="1321349" cy="1321349"/>
              </a:xfrm>
              <a:prstGeom prst="rect">
                <a:avLst/>
              </a:prstGeom>
            </p:spPr>
          </p:pic>
          <p:pic>
            <p:nvPicPr>
              <p:cNvPr id="81" name="Picture 80">
                <a:extLst>
                  <a:ext uri="{FF2B5EF4-FFF2-40B4-BE49-F238E27FC236}">
                    <a16:creationId xmlns:a16="http://schemas.microsoft.com/office/drawing/2014/main" xmlns="" id="{E3D85F6D-338A-F440-BDC7-0B6B35A084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7941" y="3454466"/>
                <a:ext cx="1110504" cy="828376"/>
              </a:xfrm>
              <a:prstGeom prst="rect">
                <a:avLst/>
              </a:prstGeom>
            </p:spPr>
          </p:pic>
          <p:sp>
            <p:nvSpPr>
              <p:cNvPr id="83" name="Rounded Rectangle 82">
                <a:extLst>
                  <a:ext uri="{FF2B5EF4-FFF2-40B4-BE49-F238E27FC236}">
                    <a16:creationId xmlns:a16="http://schemas.microsoft.com/office/drawing/2014/main" xmlns="" id="{7F185A4C-6FE3-8749-9900-233CD93F9BBA}"/>
                  </a:ext>
                </a:extLst>
              </p:cNvPr>
              <p:cNvSpPr/>
              <p:nvPr/>
            </p:nvSpPr>
            <p:spPr bwMode="auto">
              <a:xfrm>
                <a:off x="3776973" y="1938499"/>
                <a:ext cx="3841098" cy="790314"/>
              </a:xfrm>
              <a:prstGeom prst="roundRect">
                <a:avLst/>
              </a:prstGeom>
              <a:solidFill>
                <a:schemeClr val="tx2">
                  <a:lumMod val="20000"/>
                  <a:lumOff val="80000"/>
                </a:schemeClr>
              </a:solidFill>
              <a:ln w="15875">
                <a:solidFill>
                  <a:schemeClr val="tx1">
                    <a:lumMod val="50000"/>
                    <a:lumOff val="50000"/>
                  </a:schemeClr>
                </a:solidFill>
                <a:miter lim="800000"/>
                <a:headEnd/>
                <a:tailEnd/>
              </a:ln>
            </p:spPr>
            <p:txBody>
              <a:bodyPr rtlCol="0" anchor="t">
                <a:prstTxWarp prst="textNoShape">
                  <a:avLst/>
                </a:prstTxWarp>
              </a:bodyPr>
              <a:lstStyle/>
              <a:p>
                <a:pPr>
                  <a:spcBef>
                    <a:spcPct val="0"/>
                  </a:spcBef>
                </a:pPr>
                <a:r>
                  <a:rPr lang="en-US" sz="1467" b="1" dirty="0">
                    <a:solidFill>
                      <a:srgbClr val="000000"/>
                    </a:solidFill>
                  </a:rPr>
                  <a:t>Physics Algorithms (run on GPUs using RAJA)</a:t>
                </a:r>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xmlns="" id="{305B913D-F685-DA41-B2A1-282577AD7AD4}"/>
                      </a:ext>
                    </a:extLst>
                  </p:cNvPr>
                  <p:cNvSpPr txBox="1"/>
                  <p:nvPr/>
                </p:nvSpPr>
                <p:spPr>
                  <a:xfrm>
                    <a:off x="4023191" y="2343375"/>
                    <a:ext cx="3121029" cy="2666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733" b="1" i="1">
                              <a:latin typeface="Cambria Math" charset="0"/>
                              <a:ea typeface="Cambria Math" charset="0"/>
                              <a:cs typeface="Cambria Math" charset="0"/>
                            </a:rPr>
                            <m:t>𝑺</m:t>
                          </m:r>
                          <m:r>
                            <a:rPr lang="en-US" sz="1733" b="1" i="1">
                              <a:latin typeface="Cambria Math" charset="0"/>
                              <a:ea typeface="Cambria Math" charset="0"/>
                              <a:cs typeface="Cambria Math" charset="0"/>
                            </a:rPr>
                            <m:t>(</m:t>
                          </m:r>
                          <m:sSub>
                            <m:sSubPr>
                              <m:ctrlPr>
                                <a:rPr lang="en-US" sz="1733" b="1" i="1">
                                  <a:latin typeface="Cambria Math" charset="0"/>
                                  <a:ea typeface="Cambria Math" charset="0"/>
                                  <a:cs typeface="Cambria Math" charset="0"/>
                                </a:rPr>
                              </m:ctrlPr>
                            </m:sSubPr>
                            <m:e>
                              <m:r>
                                <a:rPr lang="en-US" sz="1733" b="1" i="1">
                                  <a:latin typeface="Cambria Math" charset="0"/>
                                  <a:ea typeface="Cambria Math" charset="0"/>
                                  <a:cs typeface="Cambria Math" charset="0"/>
                                </a:rPr>
                                <m:t>𝒕</m:t>
                              </m:r>
                            </m:e>
                            <m:sub>
                              <m:r>
                                <a:rPr lang="en-US" sz="1733" b="1" i="1">
                                  <a:latin typeface="Cambria Math" charset="0"/>
                                  <a:ea typeface="Cambria Math" charset="0"/>
                                  <a:cs typeface="Cambria Math" charset="0"/>
                                </a:rPr>
                                <m:t>𝒏</m:t>
                              </m:r>
                            </m:sub>
                          </m:sSub>
                          <m:r>
                            <a:rPr lang="en-US" sz="1733" b="1" i="1">
                              <a:latin typeface="Cambria Math" charset="0"/>
                              <a:ea typeface="Cambria Math" charset="0"/>
                              <a:cs typeface="Cambria Math" charset="0"/>
                            </a:rPr>
                            <m:t>+∆</m:t>
                          </m:r>
                          <m:r>
                            <a:rPr lang="en-US" sz="1733" b="1" i="1">
                              <a:latin typeface="Cambria Math" charset="0"/>
                              <a:ea typeface="Cambria Math" charset="0"/>
                              <a:cs typeface="Cambria Math" charset="0"/>
                            </a:rPr>
                            <m:t>𝒕</m:t>
                          </m:r>
                          <m:r>
                            <a:rPr lang="en-US" sz="1733" b="1" i="1">
                              <a:latin typeface="Cambria Math" charset="0"/>
                              <a:ea typeface="Cambria Math" charset="0"/>
                              <a:cs typeface="Cambria Math" charset="0"/>
                            </a:rPr>
                            <m:t>)=</m:t>
                          </m:r>
                          <m:sSub>
                            <m:sSubPr>
                              <m:ctrlPr>
                                <a:rPr lang="en-US" sz="1733" b="1" i="1">
                                  <a:latin typeface="Cambria Math" charset="0"/>
                                  <a:ea typeface="Cambria Math" charset="0"/>
                                  <a:cs typeface="Cambria Math" charset="0"/>
                                </a:rPr>
                              </m:ctrlPr>
                            </m:sSubPr>
                            <m:e>
                              <m:r>
                                <a:rPr lang="en-US" sz="1733" b="1" i="1">
                                  <a:latin typeface="Cambria Math" charset="0"/>
                                  <a:ea typeface="Cambria Math" charset="0"/>
                                  <a:cs typeface="Cambria Math" charset="0"/>
                                </a:rPr>
                                <m:t>𝑭</m:t>
                              </m:r>
                              <m:r>
                                <a:rPr lang="en-US" sz="1733" b="1" i="1">
                                  <a:latin typeface="Cambria Math" charset="0"/>
                                  <a:ea typeface="Cambria Math" charset="0"/>
                                  <a:cs typeface="Cambria Math" charset="0"/>
                                </a:rPr>
                                <m:t>(</m:t>
                              </m:r>
                              <m:r>
                                <a:rPr lang="en-US" sz="1733" b="1" i="1">
                                  <a:latin typeface="Cambria Math" charset="0"/>
                                  <a:ea typeface="Cambria Math" charset="0"/>
                                  <a:cs typeface="Cambria Math" charset="0"/>
                                </a:rPr>
                                <m:t>𝑺</m:t>
                              </m:r>
                              <m:r>
                                <a:rPr lang="en-US" sz="1733" b="1" i="1">
                                  <a:latin typeface="Cambria Math" charset="0"/>
                                  <a:ea typeface="Cambria Math" charset="0"/>
                                  <a:cs typeface="Cambria Math" charset="0"/>
                                </a:rPr>
                                <m:t>(</m:t>
                              </m:r>
                              <m:r>
                                <a:rPr lang="en-US" sz="1733" b="1" i="1">
                                  <a:latin typeface="Cambria Math" charset="0"/>
                                  <a:ea typeface="Cambria Math" charset="0"/>
                                  <a:cs typeface="Cambria Math" charset="0"/>
                                </a:rPr>
                                <m:t>𝒕</m:t>
                              </m:r>
                            </m:e>
                            <m:sub>
                              <m:r>
                                <a:rPr lang="en-US" sz="1733" b="1" i="1">
                                  <a:latin typeface="Cambria Math" charset="0"/>
                                  <a:ea typeface="Cambria Math" charset="0"/>
                                  <a:cs typeface="Cambria Math" charset="0"/>
                                </a:rPr>
                                <m:t>𝒏</m:t>
                              </m:r>
                            </m:sub>
                          </m:sSub>
                          <m:r>
                            <a:rPr lang="en-US" sz="1733" b="1" i="1">
                              <a:latin typeface="Cambria Math" charset="0"/>
                              <a:ea typeface="Cambria Math" charset="0"/>
                              <a:cs typeface="Cambria Math" charset="0"/>
                            </a:rPr>
                            <m:t>),∆</m:t>
                          </m:r>
                          <m:r>
                            <a:rPr lang="en-US" sz="1733" b="1" i="1">
                              <a:latin typeface="Cambria Math" charset="0"/>
                              <a:ea typeface="Cambria Math" charset="0"/>
                              <a:cs typeface="Cambria Math" charset="0"/>
                            </a:rPr>
                            <m:t>𝒕</m:t>
                          </m:r>
                          <m:r>
                            <a:rPr lang="en-US" sz="1733" b="1" i="1">
                              <a:latin typeface="Cambria Math" charset="0"/>
                              <a:ea typeface="Cambria Math" charset="0"/>
                              <a:cs typeface="Cambria Math" charset="0"/>
                            </a:rPr>
                            <m:t>)</m:t>
                          </m:r>
                        </m:oMath>
                      </m:oMathPara>
                    </a14:m>
                    <a:endParaRPr lang="en-US" sz="1733" b="1" dirty="0"/>
                  </a:p>
                </p:txBody>
              </p:sp>
            </mc:Choice>
            <mc:Fallback xmlns="">
              <p:sp>
                <p:nvSpPr>
                  <p:cNvPr id="84" name="TextBox 83">
                    <a:extLst>
                      <a:ext uri="{FF2B5EF4-FFF2-40B4-BE49-F238E27FC236}">
                        <a16:creationId xmlns:a16="http://schemas.microsoft.com/office/drawing/2014/main" id="{305B913D-F685-DA41-B2A1-282577AD7AD4}"/>
                      </a:ext>
                    </a:extLst>
                  </p:cNvPr>
                  <p:cNvSpPr txBox="1">
                    <a:spLocks noRot="1" noChangeAspect="1" noMove="1" noResize="1" noEditPoints="1" noAdjustHandles="1" noChangeArrowheads="1" noChangeShapeType="1" noTextEdit="1"/>
                  </p:cNvSpPr>
                  <p:nvPr/>
                </p:nvSpPr>
                <p:spPr>
                  <a:xfrm>
                    <a:off x="4023191" y="2343375"/>
                    <a:ext cx="3121029" cy="266676"/>
                  </a:xfrm>
                  <a:prstGeom prst="rect">
                    <a:avLst/>
                  </a:prstGeom>
                  <a:blipFill>
                    <a:blip r:embed="rId11"/>
                    <a:stretch>
                      <a:fillRect b="-27273"/>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xmlns="" id="{DBD7D8BD-A001-5B48-9A35-A692D7DA0B5A}"/>
                  </a:ext>
                </a:extLst>
              </p:cNvPr>
              <p:cNvCxnSpPr>
                <a:cxnSpLocks/>
              </p:cNvCxnSpPr>
              <p:nvPr/>
            </p:nvCxnSpPr>
            <p:spPr>
              <a:xfrm flipV="1">
                <a:off x="3115283" y="3725421"/>
                <a:ext cx="703286" cy="1"/>
              </a:xfrm>
              <a:prstGeom prst="straightConnector1">
                <a:avLst/>
              </a:prstGeom>
              <a:ln w="107950" cap="rnd" cmpd="sng">
                <a:solidFill>
                  <a:schemeClr val="tx1">
                    <a:lumMod val="65000"/>
                    <a:lumOff val="3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xmlns="" id="{743348A2-0BC0-7A4C-820A-FFE3A818AE42}"/>
                  </a:ext>
                </a:extLst>
              </p:cNvPr>
              <p:cNvPicPr>
                <a:picLocks noChangeAspect="1"/>
              </p:cNvPicPr>
              <p:nvPr/>
            </p:nvPicPr>
            <p:blipFill>
              <a:blip r:embed="rId12"/>
              <a:stretch>
                <a:fillRect/>
              </a:stretch>
            </p:blipFill>
            <p:spPr>
              <a:xfrm>
                <a:off x="6356590" y="5870177"/>
                <a:ext cx="751755" cy="420982"/>
              </a:xfrm>
              <a:prstGeom prst="rect">
                <a:avLst/>
              </a:prstGeom>
            </p:spPr>
          </p:pic>
          <p:sp>
            <p:nvSpPr>
              <p:cNvPr id="31" name="Rounded Rectangle 30">
                <a:extLst>
                  <a:ext uri="{FF2B5EF4-FFF2-40B4-BE49-F238E27FC236}">
                    <a16:creationId xmlns:a16="http://schemas.microsoft.com/office/drawing/2014/main" xmlns="" id="{82F4AE9F-5755-1542-A7BB-CCFDC2E66C73}"/>
                  </a:ext>
                </a:extLst>
              </p:cNvPr>
              <p:cNvSpPr/>
              <p:nvPr/>
            </p:nvSpPr>
            <p:spPr bwMode="auto">
              <a:xfrm>
                <a:off x="5791212" y="5004519"/>
                <a:ext cx="1824834" cy="505402"/>
              </a:xfrm>
              <a:prstGeom prst="roundRect">
                <a:avLst/>
              </a:prstGeom>
              <a:solidFill>
                <a:schemeClr val="accent1">
                  <a:lumMod val="20000"/>
                  <a:lumOff val="80000"/>
                </a:schemeClr>
              </a:solidFill>
              <a:ln w="9525">
                <a:solidFill>
                  <a:schemeClr val="bg1">
                    <a:lumMod val="65000"/>
                  </a:schemeClr>
                </a:solidFill>
                <a:miter lim="800000"/>
                <a:headEnd/>
                <a:tailEnd/>
              </a:ln>
            </p:spPr>
            <p:txBody>
              <a:bodyPr rtlCol="0" anchor="ctr">
                <a:prstTxWarp prst="textNoShape">
                  <a:avLst/>
                </a:prstTxWarp>
              </a:bodyPr>
              <a:lstStyle/>
              <a:p>
                <a:pPr algn="ctr">
                  <a:spcBef>
                    <a:spcPct val="0"/>
                  </a:spcBef>
                </a:pPr>
                <a:endParaRPr lang="en-US" sz="1600" b="1" dirty="0">
                  <a:solidFill>
                    <a:srgbClr val="000000"/>
                  </a:solidFill>
                  <a:latin typeface="Calibri" panose="020F0502020204030204" pitchFamily="34" charset="0"/>
                  <a:cs typeface="Calibri" panose="020F0502020204030204" pitchFamily="34" charset="0"/>
                </a:endParaRPr>
              </a:p>
              <a:p>
                <a:pPr algn="ctr">
                  <a:spcBef>
                    <a:spcPct val="0"/>
                  </a:spcBef>
                </a:pPr>
                <a:r>
                  <a:rPr lang="en-US" sz="1600" b="1" dirty="0">
                    <a:solidFill>
                      <a:srgbClr val="000000"/>
                    </a:solidFill>
                    <a:latin typeface="Calibri" panose="020F0502020204030204" pitchFamily="34" charset="0"/>
                    <a:cs typeface="Calibri" panose="020F0502020204030204" pitchFamily="34" charset="0"/>
                  </a:rPr>
                  <a:t>Compressed Mesh</a:t>
                </a:r>
                <a:br>
                  <a:rPr lang="en-US" sz="1600" b="1" dirty="0">
                    <a:solidFill>
                      <a:srgbClr val="000000"/>
                    </a:solidFill>
                    <a:latin typeface="Calibri" panose="020F0502020204030204" pitchFamily="34" charset="0"/>
                    <a:cs typeface="Calibri" panose="020F0502020204030204" pitchFamily="34" charset="0"/>
                  </a:rPr>
                </a:br>
                <a:r>
                  <a:rPr lang="en-US" sz="1600" b="1" dirty="0">
                    <a:solidFill>
                      <a:srgbClr val="000000"/>
                    </a:solidFill>
                    <a:latin typeface="Calibri" panose="020F0502020204030204" pitchFamily="34" charset="0"/>
                    <a:cs typeface="Calibri" panose="020F0502020204030204" pitchFamily="34" charset="0"/>
                  </a:rPr>
                  <a:t>Data Files</a:t>
                </a:r>
              </a:p>
              <a:p>
                <a:pPr algn="ctr">
                  <a:spcBef>
                    <a:spcPct val="0"/>
                  </a:spcBef>
                </a:pPr>
                <a:endParaRPr lang="en-US" sz="1600" b="1" dirty="0">
                  <a:solidFill>
                    <a:srgbClr val="000000"/>
                  </a:solidFill>
                  <a:latin typeface="Calibri" panose="020F0502020204030204" pitchFamily="34" charset="0"/>
                  <a:cs typeface="Calibri" panose="020F0502020204030204" pitchFamily="34" charset="0"/>
                </a:endParaRPr>
              </a:p>
            </p:txBody>
          </p:sp>
          <p:sp>
            <p:nvSpPr>
              <p:cNvPr id="32" name="Rounded Rectangle 31">
                <a:extLst>
                  <a:ext uri="{FF2B5EF4-FFF2-40B4-BE49-F238E27FC236}">
                    <a16:creationId xmlns:a16="http://schemas.microsoft.com/office/drawing/2014/main" xmlns="" id="{80BEC06E-4682-3241-9562-9680F6EE02C3}"/>
                  </a:ext>
                </a:extLst>
              </p:cNvPr>
              <p:cNvSpPr/>
              <p:nvPr/>
            </p:nvSpPr>
            <p:spPr bwMode="auto">
              <a:xfrm>
                <a:off x="3772720" y="5010128"/>
                <a:ext cx="1869459" cy="505402"/>
              </a:xfrm>
              <a:prstGeom prst="roundRect">
                <a:avLst/>
              </a:prstGeom>
              <a:solidFill>
                <a:schemeClr val="accent1">
                  <a:lumMod val="20000"/>
                  <a:lumOff val="80000"/>
                </a:schemeClr>
              </a:solidFill>
              <a:ln w="9525">
                <a:solidFill>
                  <a:schemeClr val="bg1">
                    <a:lumMod val="65000"/>
                  </a:schemeClr>
                </a:solidFill>
                <a:miter lim="800000"/>
                <a:headEnd/>
                <a:tailEnd/>
              </a:ln>
            </p:spPr>
            <p:txBody>
              <a:bodyPr rtlCol="0" anchor="ctr">
                <a:prstTxWarp prst="textNoShape">
                  <a:avLst/>
                </a:prstTxWarp>
              </a:bodyPr>
              <a:lstStyle/>
              <a:p>
                <a:pPr algn="ctr">
                  <a:spcBef>
                    <a:spcPct val="0"/>
                  </a:spcBef>
                </a:pPr>
                <a:endParaRPr lang="en-US" sz="1600" b="1" dirty="0">
                  <a:solidFill>
                    <a:srgbClr val="000000"/>
                  </a:solidFill>
                  <a:latin typeface="Calibri" panose="020F0502020204030204" pitchFamily="34" charset="0"/>
                  <a:cs typeface="Calibri" panose="020F0502020204030204" pitchFamily="34" charset="0"/>
                </a:endParaRPr>
              </a:p>
              <a:p>
                <a:pPr algn="ctr">
                  <a:spcBef>
                    <a:spcPct val="0"/>
                  </a:spcBef>
                </a:pPr>
                <a:r>
                  <a:rPr lang="en-US" sz="1600" b="1" dirty="0">
                    <a:solidFill>
                      <a:srgbClr val="000000"/>
                    </a:solidFill>
                    <a:latin typeface="Calibri" panose="020F0502020204030204" pitchFamily="34" charset="0"/>
                    <a:cs typeface="Calibri" panose="020F0502020204030204" pitchFamily="34" charset="0"/>
                  </a:rPr>
                  <a:t>Images Rendered </a:t>
                </a:r>
              </a:p>
              <a:p>
                <a:pPr algn="ctr">
                  <a:spcBef>
                    <a:spcPct val="0"/>
                  </a:spcBef>
                </a:pPr>
                <a:r>
                  <a:rPr lang="en-US" sz="1600" b="1" dirty="0">
                    <a:solidFill>
                      <a:srgbClr val="000000"/>
                    </a:solidFill>
                    <a:latin typeface="Calibri" panose="020F0502020204030204" pitchFamily="34" charset="0"/>
                    <a:cs typeface="Calibri" panose="020F0502020204030204" pitchFamily="34" charset="0"/>
                  </a:rPr>
                  <a:t>In-situ</a:t>
                </a:r>
              </a:p>
              <a:p>
                <a:pPr algn="ctr">
                  <a:spcBef>
                    <a:spcPct val="0"/>
                  </a:spcBef>
                </a:pPr>
                <a:endParaRPr lang="en-US" sz="1600" b="1" dirty="0">
                  <a:solidFill>
                    <a:srgbClr val="000000"/>
                  </a:solidFill>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xmlns="" id="{D7DCC42B-F261-BF42-AAD8-9E2F20C26DA3}"/>
                  </a:ext>
                </a:extLst>
              </p:cNvPr>
              <p:cNvCxnSpPr>
                <a:cxnSpLocks/>
              </p:cNvCxnSpPr>
              <p:nvPr/>
            </p:nvCxnSpPr>
            <p:spPr>
              <a:xfrm>
                <a:off x="6703629" y="4413177"/>
                <a:ext cx="0" cy="647795"/>
              </a:xfrm>
              <a:prstGeom prst="straightConnector1">
                <a:avLst/>
              </a:prstGeom>
              <a:ln w="107950" cap="rnd" cmpd="sng">
                <a:solidFill>
                  <a:schemeClr val="tx1">
                    <a:lumMod val="65000"/>
                    <a:lumOff val="3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xmlns="" id="{5A31237D-4167-BB45-B770-EB42D3C289C8}"/>
                  </a:ext>
                </a:extLst>
              </p:cNvPr>
              <p:cNvCxnSpPr>
                <a:cxnSpLocks/>
              </p:cNvCxnSpPr>
              <p:nvPr/>
            </p:nvCxnSpPr>
            <p:spPr>
              <a:xfrm>
                <a:off x="4707449" y="4426925"/>
                <a:ext cx="0" cy="647795"/>
              </a:xfrm>
              <a:prstGeom prst="straightConnector1">
                <a:avLst/>
              </a:prstGeom>
              <a:ln w="107950" cap="rnd" cmpd="sng">
                <a:solidFill>
                  <a:schemeClr val="tx1">
                    <a:lumMod val="65000"/>
                    <a:lumOff val="3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xmlns="" id="{013E510C-A2FD-9E4C-9911-414026E42E9F}"/>
                  </a:ext>
                </a:extLst>
              </p:cNvPr>
              <p:cNvCxnSpPr>
                <a:cxnSpLocks/>
              </p:cNvCxnSpPr>
              <p:nvPr/>
            </p:nvCxnSpPr>
            <p:spPr>
              <a:xfrm>
                <a:off x="2998966" y="2343375"/>
                <a:ext cx="889521" cy="0"/>
              </a:xfrm>
              <a:prstGeom prst="straightConnector1">
                <a:avLst/>
              </a:prstGeom>
              <a:ln w="107950" cap="rnd" cmpd="sng">
                <a:solidFill>
                  <a:schemeClr val="tx1">
                    <a:lumMod val="65000"/>
                    <a:lumOff val="35000"/>
                  </a:schemeClr>
                </a:solidFill>
                <a:headEnd type="triangle" w="med" len="sm"/>
                <a:tailEnd type="triangle" w="med" len="sm"/>
              </a:ln>
              <a:effectLst/>
            </p:spPr>
            <p:style>
              <a:lnRef idx="2">
                <a:schemeClr val="accent1"/>
              </a:lnRef>
              <a:fillRef idx="0">
                <a:schemeClr val="accent1"/>
              </a:fillRef>
              <a:effectRef idx="1">
                <a:schemeClr val="accent1"/>
              </a:effectRef>
              <a:fontRef idx="minor">
                <a:schemeClr val="tx1"/>
              </a:fontRef>
            </p:style>
          </p:cxnSp>
          <p:sp>
            <p:nvSpPr>
              <p:cNvPr id="43" name="Rounded Rectangle 42">
                <a:extLst>
                  <a:ext uri="{FF2B5EF4-FFF2-40B4-BE49-F238E27FC236}">
                    <a16:creationId xmlns:a16="http://schemas.microsoft.com/office/drawing/2014/main" xmlns="" id="{F23608DC-97EA-504A-B9EC-F0B2DBFF89EF}"/>
                  </a:ext>
                </a:extLst>
              </p:cNvPr>
              <p:cNvSpPr/>
              <p:nvPr/>
            </p:nvSpPr>
            <p:spPr bwMode="auto">
              <a:xfrm>
                <a:off x="8904835" y="5004519"/>
                <a:ext cx="1869459" cy="505402"/>
              </a:xfrm>
              <a:prstGeom prst="roundRect">
                <a:avLst/>
              </a:prstGeom>
              <a:solidFill>
                <a:schemeClr val="accent1">
                  <a:lumMod val="20000"/>
                  <a:lumOff val="80000"/>
                </a:schemeClr>
              </a:solidFill>
              <a:ln w="9525">
                <a:solidFill>
                  <a:schemeClr val="bg1">
                    <a:lumMod val="65000"/>
                  </a:schemeClr>
                </a:solidFill>
                <a:miter lim="800000"/>
                <a:headEnd/>
                <a:tailEnd/>
              </a:ln>
            </p:spPr>
            <p:txBody>
              <a:bodyPr rtlCol="0" anchor="ctr">
                <a:prstTxWarp prst="textNoShape">
                  <a:avLst/>
                </a:prstTxWarp>
              </a:bodyPr>
              <a:lstStyle/>
              <a:p>
                <a:pPr algn="ctr">
                  <a:spcBef>
                    <a:spcPct val="0"/>
                  </a:spcBef>
                </a:pPr>
                <a:endParaRPr lang="en-US" sz="1600" b="1" dirty="0">
                  <a:solidFill>
                    <a:srgbClr val="000000"/>
                  </a:solidFill>
                  <a:latin typeface="Calibri" panose="020F0502020204030204" pitchFamily="34" charset="0"/>
                  <a:cs typeface="Calibri" panose="020F0502020204030204" pitchFamily="34" charset="0"/>
                </a:endParaRPr>
              </a:p>
              <a:p>
                <a:pPr algn="ctr">
                  <a:spcBef>
                    <a:spcPct val="0"/>
                  </a:spcBef>
                </a:pPr>
                <a:r>
                  <a:rPr lang="en-US" sz="1600" b="1" dirty="0">
                    <a:solidFill>
                      <a:srgbClr val="000000"/>
                    </a:solidFill>
                    <a:latin typeface="Calibri" panose="020F0502020204030204" pitchFamily="34" charset="0"/>
                    <a:cs typeface="Calibri" panose="020F0502020204030204" pitchFamily="34" charset="0"/>
                  </a:rPr>
                  <a:t>Images Rendered</a:t>
                </a:r>
              </a:p>
              <a:p>
                <a:pPr algn="ctr">
                  <a:spcBef>
                    <a:spcPct val="0"/>
                  </a:spcBef>
                </a:pPr>
                <a:r>
                  <a:rPr lang="en-US" sz="1600" b="1" dirty="0">
                    <a:solidFill>
                      <a:srgbClr val="000000"/>
                    </a:solidFill>
                    <a:latin typeface="Calibri" panose="020F0502020204030204" pitchFamily="34" charset="0"/>
                    <a:cs typeface="Calibri" panose="020F0502020204030204" pitchFamily="34" charset="0"/>
                  </a:rPr>
                  <a:t>Post-hoc</a:t>
                </a:r>
              </a:p>
              <a:p>
                <a:pPr algn="ctr">
                  <a:spcBef>
                    <a:spcPct val="0"/>
                  </a:spcBef>
                </a:pPr>
                <a:endParaRPr lang="en-US" sz="1600" b="1" dirty="0">
                  <a:solidFill>
                    <a:srgbClr val="000000"/>
                  </a:solidFill>
                  <a:latin typeface="Calibri" panose="020F0502020204030204" pitchFamily="34" charset="0"/>
                  <a:cs typeface="Calibri" panose="020F0502020204030204" pitchFamily="34" charset="0"/>
                </a:endParaRPr>
              </a:p>
            </p:txBody>
          </p:sp>
          <p:sp>
            <p:nvSpPr>
              <p:cNvPr id="50" name="Rounded Rectangle 49">
                <a:extLst>
                  <a:ext uri="{FF2B5EF4-FFF2-40B4-BE49-F238E27FC236}">
                    <a16:creationId xmlns:a16="http://schemas.microsoft.com/office/drawing/2014/main" xmlns="" id="{94A34008-60F1-534E-B2AA-694775F7AC3D}"/>
                  </a:ext>
                </a:extLst>
              </p:cNvPr>
              <p:cNvSpPr/>
              <p:nvPr/>
            </p:nvSpPr>
            <p:spPr>
              <a:xfrm>
                <a:off x="8843690" y="5694434"/>
                <a:ext cx="1991748" cy="596725"/>
              </a:xfrm>
              <a:prstGeom prst="roundRect">
                <a:avLst>
                  <a:gd name="adj" fmla="val 4754"/>
                </a:avLst>
              </a:prstGeom>
              <a:solidFill>
                <a:schemeClr val="tx2">
                  <a:lumMod val="20000"/>
                  <a:lumOff val="80000"/>
                </a:schemeClr>
              </a:solidFill>
              <a:ln w="19050" cap="flat" cmpd="sng" algn="ctr">
                <a:solidFill>
                  <a:schemeClr val="tx1">
                    <a:lumMod val="50000"/>
                    <a:lumOff val="50000"/>
                  </a:schemeClr>
                </a:solidFill>
                <a:prstDash val="solid"/>
              </a:ln>
              <a:effectLst/>
            </p:spPr>
            <p:txBody>
              <a:bodyPr lIns="68580" tIns="68580" bIns="68580" rtlCol="0" anchor="ctr" anchorCtr="0"/>
              <a:lstStyle/>
              <a:p>
                <a:r>
                  <a:rPr lang="en-US" sz="2500" b="1" dirty="0">
                    <a:latin typeface="Candara" panose="020E0502030303020204" pitchFamily="34" charset="0"/>
                    <a:cs typeface="Al Nile" pitchFamily="2" charset="-78"/>
                  </a:rPr>
                  <a:t>    </a:t>
                </a:r>
                <a:r>
                  <a:rPr lang="en-US" sz="2500" b="1" dirty="0" err="1">
                    <a:latin typeface="Candara" panose="020E0502030303020204" pitchFamily="34" charset="0"/>
                    <a:cs typeface="Al Nile" pitchFamily="2" charset="-78"/>
                  </a:rPr>
                  <a:t>VisIt</a:t>
                </a:r>
                <a:endParaRPr lang="en-US" sz="2500" b="1" dirty="0">
                  <a:latin typeface="Candara" panose="020E0502030303020204" pitchFamily="34" charset="0"/>
                  <a:cs typeface="Al Nile" pitchFamily="2" charset="-78"/>
                </a:endParaRPr>
              </a:p>
            </p:txBody>
          </p:sp>
          <p:pic>
            <p:nvPicPr>
              <p:cNvPr id="48" name="Picture 47" descr="v20.png">
                <a:extLst>
                  <a:ext uri="{FF2B5EF4-FFF2-40B4-BE49-F238E27FC236}">
                    <a16:creationId xmlns:a16="http://schemas.microsoft.com/office/drawing/2014/main" xmlns="" id="{EF9E91FA-3A3F-054A-BE6C-E84DC5C85AB9}"/>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4463" t="16700" r="14287" b="12051"/>
              <a:stretch/>
            </p:blipFill>
            <p:spPr>
              <a:xfrm>
                <a:off x="10008009" y="5729435"/>
                <a:ext cx="567496" cy="550838"/>
              </a:xfrm>
              <a:prstGeom prst="rect">
                <a:avLst/>
              </a:prstGeom>
            </p:spPr>
          </p:pic>
          <p:cxnSp>
            <p:nvCxnSpPr>
              <p:cNvPr id="53" name="Straight Arrow Connector 52">
                <a:extLst>
                  <a:ext uri="{FF2B5EF4-FFF2-40B4-BE49-F238E27FC236}">
                    <a16:creationId xmlns:a16="http://schemas.microsoft.com/office/drawing/2014/main" xmlns="" id="{9B196D56-6377-D849-8DA1-1ECBBDA84A0E}"/>
                  </a:ext>
                </a:extLst>
              </p:cNvPr>
              <p:cNvCxnSpPr>
                <a:cxnSpLocks/>
              </p:cNvCxnSpPr>
              <p:nvPr/>
            </p:nvCxnSpPr>
            <p:spPr>
              <a:xfrm flipV="1">
                <a:off x="9839564" y="5438485"/>
                <a:ext cx="0" cy="365760"/>
              </a:xfrm>
              <a:prstGeom prst="straightConnector1">
                <a:avLst/>
              </a:prstGeom>
              <a:ln w="107950" cap="rnd" cmpd="sng">
                <a:solidFill>
                  <a:schemeClr val="tx1">
                    <a:lumMod val="65000"/>
                    <a:lumOff val="3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xmlns="" id="{BD798F14-48B4-5E4A-AFA8-CC95035BC2F3}"/>
                  </a:ext>
                </a:extLst>
              </p:cNvPr>
              <p:cNvCxnSpPr>
                <a:cxnSpLocks/>
              </p:cNvCxnSpPr>
              <p:nvPr/>
            </p:nvCxnSpPr>
            <p:spPr>
              <a:xfrm flipV="1">
                <a:off x="7453921" y="6014455"/>
                <a:ext cx="1398544" cy="1"/>
              </a:xfrm>
              <a:prstGeom prst="straightConnector1">
                <a:avLst/>
              </a:prstGeom>
              <a:ln w="107950" cap="rnd" cmpd="sng">
                <a:solidFill>
                  <a:schemeClr val="tx1">
                    <a:lumMod val="65000"/>
                    <a:lumOff val="35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4040418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23D85F4-B599-9141-A46C-8AB8D9B91617}"/>
              </a:ext>
            </a:extLst>
          </p:cNvPr>
          <p:cNvSpPr>
            <a:spLocks noGrp="1"/>
          </p:cNvSpPr>
          <p:nvPr>
            <p:ph type="title"/>
          </p:nvPr>
        </p:nvSpPr>
        <p:spPr/>
        <p:txBody>
          <a:bodyPr/>
          <a:lstStyle/>
          <a:p>
            <a:r>
              <a:rPr lang="en-US" dirty="0"/>
              <a:t>Summary Movie</a:t>
            </a:r>
          </a:p>
        </p:txBody>
      </p:sp>
      <p:sp>
        <p:nvSpPr>
          <p:cNvPr id="2" name="TextBox 1"/>
          <p:cNvSpPr txBox="1"/>
          <p:nvPr/>
        </p:nvSpPr>
        <p:spPr>
          <a:xfrm>
            <a:off x="3646449" y="1817649"/>
            <a:ext cx="5399235" cy="923330"/>
          </a:xfrm>
          <a:prstGeom prst="rect">
            <a:avLst/>
          </a:prstGeom>
          <a:noFill/>
        </p:spPr>
        <p:txBody>
          <a:bodyPr wrap="none" rtlCol="0">
            <a:spAutoFit/>
          </a:bodyPr>
          <a:lstStyle/>
          <a:p>
            <a:r>
              <a:rPr lang="en-US" dirty="0" smtClean="0"/>
              <a:t>THERE IS A MOVIE, BUT IT MAKES THE FILE SIZE 242MB.</a:t>
            </a:r>
          </a:p>
          <a:p>
            <a:r>
              <a:rPr lang="en-US" dirty="0" smtClean="0"/>
              <a:t>REMOVE</a:t>
            </a:r>
          </a:p>
          <a:p>
            <a:r>
              <a:rPr lang="en-US" dirty="0" smtClean="0"/>
              <a:t>-HC, 5/1/19</a:t>
            </a:r>
            <a:endParaRPr lang="en-US" dirty="0"/>
          </a:p>
        </p:txBody>
      </p:sp>
    </p:spTree>
    <p:extLst>
      <p:ext uri="{BB962C8B-B14F-4D97-AF65-F5344CB8AC3E}">
        <p14:creationId xmlns:p14="http://schemas.microsoft.com/office/powerpoint/2010/main" val="2300344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84F05B3-F746-3B43-BEB4-8B20BBCD7C93}"/>
              </a:ext>
            </a:extLst>
          </p:cNvPr>
          <p:cNvSpPr>
            <a:spLocks noGrp="1"/>
          </p:cNvSpPr>
          <p:nvPr>
            <p:ph type="title"/>
          </p:nvPr>
        </p:nvSpPr>
        <p:spPr/>
        <p:txBody>
          <a:bodyPr/>
          <a:lstStyle/>
          <a:p>
            <a:r>
              <a:rPr lang="en-US" dirty="0"/>
              <a:t>Conclusion: This successful simulation is the result of many years of preparation in both our simulation and visualization tools</a:t>
            </a:r>
          </a:p>
        </p:txBody>
      </p:sp>
      <p:sp>
        <p:nvSpPr>
          <p:cNvPr id="2" name="Content Placeholder 1">
            <a:extLst>
              <a:ext uri="{FF2B5EF4-FFF2-40B4-BE49-F238E27FC236}">
                <a16:creationId xmlns:a16="http://schemas.microsoft.com/office/drawing/2014/main" xmlns="" id="{37CA4FA0-763E-B640-A613-9D3684223A20}"/>
              </a:ext>
            </a:extLst>
          </p:cNvPr>
          <p:cNvSpPr>
            <a:spLocks noGrp="1"/>
          </p:cNvSpPr>
          <p:nvPr>
            <p:ph idx="1"/>
          </p:nvPr>
        </p:nvSpPr>
        <p:spPr/>
        <p:txBody>
          <a:bodyPr>
            <a:normAutofit fontScale="92500" lnSpcReduction="20000"/>
          </a:bodyPr>
          <a:lstStyle/>
          <a:p>
            <a:pPr marL="76198" indent="0">
              <a:spcBef>
                <a:spcPts val="667"/>
              </a:spcBef>
              <a:buNone/>
            </a:pPr>
            <a:r>
              <a:rPr lang="en-US" sz="2600" b="1" dirty="0"/>
              <a:t>Highlights:</a:t>
            </a:r>
          </a:p>
          <a:p>
            <a:pPr>
              <a:spcBef>
                <a:spcPts val="1067"/>
              </a:spcBef>
            </a:pPr>
            <a:r>
              <a:rPr lang="en-US" dirty="0"/>
              <a:t>The 97.8 billion element simulation ran across 16,384 GPUs on 4,096 Sierra Compute Nodes</a:t>
            </a:r>
          </a:p>
          <a:p>
            <a:pPr>
              <a:spcBef>
                <a:spcPts val="1067"/>
              </a:spcBef>
            </a:pPr>
            <a:r>
              <a:rPr lang="en-US" dirty="0"/>
              <a:t>The simulation application used </a:t>
            </a:r>
            <a:r>
              <a:rPr lang="en-US" b="1" dirty="0"/>
              <a:t>CUDA</a:t>
            </a:r>
            <a:r>
              <a:rPr lang="en-US" dirty="0"/>
              <a:t> via </a:t>
            </a:r>
            <a:r>
              <a:rPr lang="en-US" b="1" dirty="0"/>
              <a:t>RAJA</a:t>
            </a:r>
            <a:r>
              <a:rPr lang="en-US" dirty="0"/>
              <a:t> to run on the GPUs</a:t>
            </a:r>
          </a:p>
          <a:p>
            <a:pPr>
              <a:spcBef>
                <a:spcPts val="1067"/>
              </a:spcBef>
            </a:pPr>
            <a:r>
              <a:rPr lang="en-US" dirty="0"/>
              <a:t>Time-varying evolution of the mixing was visualized in-situ using </a:t>
            </a:r>
            <a:r>
              <a:rPr lang="en-US" b="1" dirty="0"/>
              <a:t>Ascent</a:t>
            </a:r>
            <a:r>
              <a:rPr lang="en-US" dirty="0"/>
              <a:t>, also leveraging 16,384 GPUs</a:t>
            </a:r>
          </a:p>
          <a:p>
            <a:pPr>
              <a:spcBef>
                <a:spcPts val="1067"/>
              </a:spcBef>
            </a:pPr>
            <a:r>
              <a:rPr lang="en-US" dirty="0"/>
              <a:t>Ascent leveraged </a:t>
            </a:r>
            <a:r>
              <a:rPr lang="en-US" b="1" dirty="0"/>
              <a:t>VTK-m</a:t>
            </a:r>
            <a:r>
              <a:rPr lang="en-US" dirty="0"/>
              <a:t> to run visualization algorithms on the GPUs</a:t>
            </a:r>
          </a:p>
          <a:p>
            <a:pPr>
              <a:spcBef>
                <a:spcPts val="1067"/>
              </a:spcBef>
            </a:pPr>
            <a:r>
              <a:rPr lang="en-US" dirty="0"/>
              <a:t>The last time step was exported to the parallel file system for detailed post-hoc visualization using </a:t>
            </a:r>
            <a:r>
              <a:rPr lang="en-US" b="1" dirty="0" err="1"/>
              <a:t>VisIt</a:t>
            </a:r>
            <a:endParaRPr lang="en-US" b="1" dirty="0"/>
          </a:p>
        </p:txBody>
      </p:sp>
      <p:sp>
        <p:nvSpPr>
          <p:cNvPr id="7" name="Content Placeholder 6">
            <a:extLst>
              <a:ext uri="{FF2B5EF4-FFF2-40B4-BE49-F238E27FC236}">
                <a16:creationId xmlns:a16="http://schemas.microsoft.com/office/drawing/2014/main" xmlns="" id="{25D0515C-7BAD-2E4B-8B3F-D9E8445B6E73}"/>
              </a:ext>
            </a:extLst>
          </p:cNvPr>
          <p:cNvSpPr>
            <a:spLocks noGrp="1"/>
          </p:cNvSpPr>
          <p:nvPr>
            <p:ph idx="10"/>
          </p:nvPr>
        </p:nvSpPr>
        <p:spPr>
          <a:xfrm>
            <a:off x="6096000" y="1436688"/>
            <a:ext cx="6096000" cy="4881532"/>
          </a:xfrm>
        </p:spPr>
        <p:txBody>
          <a:bodyPr>
            <a:normAutofit/>
          </a:bodyPr>
          <a:lstStyle/>
          <a:p>
            <a:pPr marL="57150" indent="0">
              <a:buNone/>
            </a:pPr>
            <a:r>
              <a:rPr lang="en-US" b="1" dirty="0"/>
              <a:t>Links:</a:t>
            </a:r>
          </a:p>
          <a:p>
            <a:r>
              <a:rPr lang="en-US" dirty="0"/>
              <a:t>LLNL's Sierra Supercomputer:</a:t>
            </a:r>
            <a:br>
              <a:rPr lang="en-US" dirty="0"/>
            </a:br>
            <a:r>
              <a:rPr lang="en-US" dirty="0"/>
              <a:t>   </a:t>
            </a:r>
            <a:r>
              <a:rPr lang="en-US" sz="2000" dirty="0">
                <a:hlinkClick r:id="rId3"/>
              </a:rPr>
              <a:t>https://computation.llnl.gov/computers/sierra</a:t>
            </a:r>
            <a:endParaRPr lang="en-US" sz="2000" dirty="0"/>
          </a:p>
          <a:p>
            <a:r>
              <a:rPr lang="en-US" b="1" dirty="0"/>
              <a:t>RAJA</a:t>
            </a:r>
            <a:r>
              <a:rPr lang="en-US" dirty="0"/>
              <a:t> </a:t>
            </a:r>
            <a:r>
              <a:rPr lang="en-US" sz="2000" dirty="0">
                <a:hlinkClick r:id="rId4"/>
              </a:rPr>
              <a:t>https://github.com/llnl/raja</a:t>
            </a:r>
            <a:endParaRPr lang="en-US" sz="2000" dirty="0"/>
          </a:p>
          <a:p>
            <a:r>
              <a:rPr lang="en-US" dirty="0"/>
              <a:t>                         </a:t>
            </a:r>
            <a:r>
              <a:rPr lang="en-US" sz="2000" dirty="0">
                <a:hlinkClick r:id="rId5"/>
              </a:rPr>
              <a:t>https://github.com/alpine-dav/ascent</a:t>
            </a:r>
            <a:endParaRPr lang="en-US" sz="2000" dirty="0"/>
          </a:p>
          <a:p>
            <a:r>
              <a:rPr lang="en-US" dirty="0"/>
              <a:t>               </a:t>
            </a:r>
            <a:r>
              <a:rPr lang="en-US" sz="2000" dirty="0">
                <a:hlinkClick r:id="rId6"/>
              </a:rPr>
              <a:t>http://m.vtk.org/</a:t>
            </a:r>
            <a:endParaRPr lang="en-US" sz="2000" dirty="0"/>
          </a:p>
          <a:p>
            <a:r>
              <a:rPr lang="en-US" dirty="0"/>
              <a:t>                   </a:t>
            </a:r>
            <a:r>
              <a:rPr lang="en-US" sz="2000" dirty="0">
                <a:hlinkClick r:id="rId7"/>
              </a:rPr>
              <a:t>https://visit.llnl.gov</a:t>
            </a:r>
            <a:endParaRPr lang="en-US" sz="2000" dirty="0"/>
          </a:p>
          <a:p>
            <a:r>
              <a:rPr lang="en-US" dirty="0"/>
              <a:t>             </a:t>
            </a:r>
            <a:r>
              <a:rPr lang="en-US" sz="2000" dirty="0">
                <a:hlinkClick r:id="rId8"/>
              </a:rPr>
              <a:t>https://github.com/llnl/conduit</a:t>
            </a:r>
            <a:endParaRPr lang="en-US" sz="2000" dirty="0"/>
          </a:p>
          <a:p>
            <a:endParaRPr lang="en-US" sz="2000" dirty="0"/>
          </a:p>
          <a:p>
            <a:endParaRPr lang="en-US" dirty="0"/>
          </a:p>
          <a:p>
            <a:endParaRPr lang="en-US" dirty="0"/>
          </a:p>
        </p:txBody>
      </p:sp>
      <p:pic>
        <p:nvPicPr>
          <p:cNvPr id="8" name="Picture 7">
            <a:extLst>
              <a:ext uri="{FF2B5EF4-FFF2-40B4-BE49-F238E27FC236}">
                <a16:creationId xmlns:a16="http://schemas.microsoft.com/office/drawing/2014/main" xmlns="" id="{E8FFB8EF-C2CD-2740-A476-477B0A1E47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3594" y="4187312"/>
            <a:ext cx="907599" cy="351976"/>
          </a:xfrm>
          <a:prstGeom prst="rect">
            <a:avLst/>
          </a:prstGeom>
        </p:spPr>
      </p:pic>
      <p:pic>
        <p:nvPicPr>
          <p:cNvPr id="11" name="Picture 10" descr="v20.png">
            <a:extLst>
              <a:ext uri="{FF2B5EF4-FFF2-40B4-BE49-F238E27FC236}">
                <a16:creationId xmlns:a16="http://schemas.microsoft.com/office/drawing/2014/main" xmlns="" id="{B30EA72F-5134-8944-8072-B13793D02FAD}"/>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4463" t="16700" r="14287" b="12051"/>
          <a:stretch/>
        </p:blipFill>
        <p:spPr>
          <a:xfrm>
            <a:off x="6386591" y="4739114"/>
            <a:ext cx="467084" cy="453373"/>
          </a:xfrm>
          <a:prstGeom prst="rect">
            <a:avLst/>
          </a:prstGeom>
        </p:spPr>
      </p:pic>
      <p:pic>
        <p:nvPicPr>
          <p:cNvPr id="12" name="Picture 11">
            <a:extLst>
              <a:ext uri="{FF2B5EF4-FFF2-40B4-BE49-F238E27FC236}">
                <a16:creationId xmlns:a16="http://schemas.microsoft.com/office/drawing/2014/main" xmlns="" id="{6B46B067-D60E-CB41-B01A-7847DC7292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8624" y="3607935"/>
            <a:ext cx="1622315" cy="332694"/>
          </a:xfrm>
          <a:prstGeom prst="rect">
            <a:avLst/>
          </a:prstGeom>
        </p:spPr>
      </p:pic>
      <p:pic>
        <p:nvPicPr>
          <p:cNvPr id="13" name="Picture 12">
            <a:extLst>
              <a:ext uri="{FF2B5EF4-FFF2-40B4-BE49-F238E27FC236}">
                <a16:creationId xmlns:a16="http://schemas.microsoft.com/office/drawing/2014/main" xmlns="" id="{E1B7409F-A06C-BB4A-99D1-9628EB4B5F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8624" y="5294230"/>
            <a:ext cx="841345" cy="627598"/>
          </a:xfrm>
          <a:prstGeom prst="rect">
            <a:avLst/>
          </a:prstGeom>
        </p:spPr>
      </p:pic>
      <p:sp>
        <p:nvSpPr>
          <p:cNvPr id="14" name="Rectangle 13">
            <a:extLst>
              <a:ext uri="{FF2B5EF4-FFF2-40B4-BE49-F238E27FC236}">
                <a16:creationId xmlns:a16="http://schemas.microsoft.com/office/drawing/2014/main" xmlns="" id="{BBB00F56-B84B-6E42-A554-F6AE4292B753}"/>
              </a:ext>
            </a:extLst>
          </p:cNvPr>
          <p:cNvSpPr/>
          <p:nvPr/>
        </p:nvSpPr>
        <p:spPr>
          <a:xfrm>
            <a:off x="6810604" y="4706456"/>
            <a:ext cx="922569" cy="523220"/>
          </a:xfrm>
          <a:prstGeom prst="rect">
            <a:avLst/>
          </a:prstGeom>
        </p:spPr>
        <p:txBody>
          <a:bodyPr wrap="square">
            <a:spAutoFit/>
          </a:bodyPr>
          <a:lstStyle/>
          <a:p>
            <a:r>
              <a:rPr lang="en-US" sz="2800" b="1" dirty="0" err="1">
                <a:latin typeface="Calibri"/>
                <a:cs typeface="Calibri"/>
              </a:rPr>
              <a:t>VisIt</a:t>
            </a:r>
            <a:endParaRPr lang="en-US" sz="2800" dirty="0"/>
          </a:p>
        </p:txBody>
      </p:sp>
    </p:spTree>
    <p:extLst>
      <p:ext uri="{BB962C8B-B14F-4D97-AF65-F5344CB8AC3E}">
        <p14:creationId xmlns:p14="http://schemas.microsoft.com/office/powerpoint/2010/main" val="1216748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2168E3A-F040-824D-900C-E8F8BEEE704D}"/>
              </a:ext>
            </a:extLst>
          </p:cNvPr>
          <p:cNvSpPr>
            <a:spLocks noGrp="1"/>
          </p:cNvSpPr>
          <p:nvPr>
            <p:ph type="title"/>
          </p:nvPr>
        </p:nvSpPr>
        <p:spPr/>
        <p:txBody>
          <a:bodyPr/>
          <a:lstStyle/>
          <a:p>
            <a:r>
              <a:rPr lang="en-US" dirty="0"/>
              <a:t>Selected Images from Ascent Renders</a:t>
            </a:r>
          </a:p>
        </p:txBody>
      </p:sp>
      <p:pic>
        <p:nvPicPr>
          <p:cNvPr id="10" name="Picture 9">
            <a:extLst>
              <a:ext uri="{FF2B5EF4-FFF2-40B4-BE49-F238E27FC236}">
                <a16:creationId xmlns:a16="http://schemas.microsoft.com/office/drawing/2014/main" xmlns="" id="{AAD03216-62DD-4C45-911E-7E40FAE6C92A}"/>
              </a:ext>
            </a:extLst>
          </p:cNvPr>
          <p:cNvPicPr>
            <a:picLocks noChangeAspect="1"/>
          </p:cNvPicPr>
          <p:nvPr/>
        </p:nvPicPr>
        <p:blipFill rotWithShape="1">
          <a:blip r:embed="rId3"/>
          <a:srcRect l="22336" t="22595" r="23140" b="23714"/>
          <a:stretch/>
        </p:blipFill>
        <p:spPr>
          <a:xfrm>
            <a:off x="6890657" y="1371600"/>
            <a:ext cx="4985657" cy="4909457"/>
          </a:xfrm>
          <a:prstGeom prst="rect">
            <a:avLst/>
          </a:prstGeom>
        </p:spPr>
      </p:pic>
      <p:pic>
        <p:nvPicPr>
          <p:cNvPr id="14" name="Content Placeholder 13">
            <a:extLst>
              <a:ext uri="{FF2B5EF4-FFF2-40B4-BE49-F238E27FC236}">
                <a16:creationId xmlns:a16="http://schemas.microsoft.com/office/drawing/2014/main" xmlns="" id="{9F391A0E-6F0D-7D4D-8ABE-CFF57F8F3AA4}"/>
              </a:ext>
            </a:extLst>
          </p:cNvPr>
          <p:cNvPicPr>
            <a:picLocks noGrp="1" noChangeAspect="1"/>
          </p:cNvPicPr>
          <p:nvPr>
            <p:ph idx="1"/>
          </p:nvPr>
        </p:nvPicPr>
        <p:blipFill rotWithShape="1">
          <a:blip r:embed="rId4"/>
          <a:srcRect l="22483" t="22596" r="22161" b="23714"/>
          <a:stretch/>
        </p:blipFill>
        <p:spPr>
          <a:xfrm>
            <a:off x="609600" y="1371600"/>
            <a:ext cx="5061857" cy="4909457"/>
          </a:xfrm>
        </p:spPr>
      </p:pic>
    </p:spTree>
    <p:extLst>
      <p:ext uri="{BB962C8B-B14F-4D97-AF65-F5344CB8AC3E}">
        <p14:creationId xmlns:p14="http://schemas.microsoft.com/office/powerpoint/2010/main" val="136640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2168E3A-F040-824D-900C-E8F8BEEE704D}"/>
              </a:ext>
            </a:extLst>
          </p:cNvPr>
          <p:cNvSpPr>
            <a:spLocks noGrp="1"/>
          </p:cNvSpPr>
          <p:nvPr>
            <p:ph type="title"/>
          </p:nvPr>
        </p:nvSpPr>
        <p:spPr/>
        <p:txBody>
          <a:bodyPr/>
          <a:lstStyle/>
          <a:p>
            <a:r>
              <a:rPr lang="en-US" dirty="0"/>
              <a:t>Selected Images from Ascent Renders</a:t>
            </a:r>
          </a:p>
        </p:txBody>
      </p:sp>
      <p:pic>
        <p:nvPicPr>
          <p:cNvPr id="10" name="Picture 9">
            <a:extLst>
              <a:ext uri="{FF2B5EF4-FFF2-40B4-BE49-F238E27FC236}">
                <a16:creationId xmlns:a16="http://schemas.microsoft.com/office/drawing/2014/main" xmlns="" id="{AAD03216-62DD-4C45-911E-7E40FAE6C92A}"/>
              </a:ext>
            </a:extLst>
          </p:cNvPr>
          <p:cNvPicPr>
            <a:picLocks noChangeAspect="1"/>
          </p:cNvPicPr>
          <p:nvPr/>
        </p:nvPicPr>
        <p:blipFill rotWithShape="1">
          <a:blip r:embed="rId3"/>
          <a:srcRect l="22976" t="22262" r="21667" b="23572"/>
          <a:stretch/>
        </p:blipFill>
        <p:spPr>
          <a:xfrm>
            <a:off x="6662057" y="1317171"/>
            <a:ext cx="5061857" cy="4953000"/>
          </a:xfrm>
          <a:prstGeom prst="rect">
            <a:avLst/>
          </a:prstGeom>
        </p:spPr>
      </p:pic>
      <p:pic>
        <p:nvPicPr>
          <p:cNvPr id="14" name="Content Placeholder 13">
            <a:extLst>
              <a:ext uri="{FF2B5EF4-FFF2-40B4-BE49-F238E27FC236}">
                <a16:creationId xmlns:a16="http://schemas.microsoft.com/office/drawing/2014/main" xmlns="" id="{9F391A0E-6F0D-7D4D-8ABE-CFF57F8F3AA4}"/>
              </a:ext>
            </a:extLst>
          </p:cNvPr>
          <p:cNvPicPr>
            <a:picLocks noGrp="1" noChangeAspect="1"/>
          </p:cNvPicPr>
          <p:nvPr>
            <p:ph idx="1"/>
          </p:nvPr>
        </p:nvPicPr>
        <p:blipFill rotWithShape="1">
          <a:blip r:embed="rId4"/>
          <a:srcRect l="22500" t="23573" r="22024" b="23570"/>
          <a:stretch/>
        </p:blipFill>
        <p:spPr>
          <a:xfrm>
            <a:off x="685799" y="1436914"/>
            <a:ext cx="5072743" cy="4833257"/>
          </a:xfrm>
        </p:spPr>
      </p:pic>
    </p:spTree>
    <p:extLst>
      <p:ext uri="{BB962C8B-B14F-4D97-AF65-F5344CB8AC3E}">
        <p14:creationId xmlns:p14="http://schemas.microsoft.com/office/powerpoint/2010/main" val="3482801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2168E3A-F040-824D-900C-E8F8BEEE704D}"/>
              </a:ext>
            </a:extLst>
          </p:cNvPr>
          <p:cNvSpPr>
            <a:spLocks noGrp="1"/>
          </p:cNvSpPr>
          <p:nvPr>
            <p:ph type="title"/>
          </p:nvPr>
        </p:nvSpPr>
        <p:spPr/>
        <p:txBody>
          <a:bodyPr/>
          <a:lstStyle/>
          <a:p>
            <a:r>
              <a:rPr lang="en-US" dirty="0"/>
              <a:t>Selected Images from </a:t>
            </a:r>
            <a:r>
              <a:rPr lang="en-US" dirty="0" err="1"/>
              <a:t>VisIt</a:t>
            </a:r>
            <a:r>
              <a:rPr lang="en-US" dirty="0"/>
              <a:t> Renders</a:t>
            </a:r>
          </a:p>
        </p:txBody>
      </p:sp>
      <p:pic>
        <p:nvPicPr>
          <p:cNvPr id="19" name="Content Placeholder 18">
            <a:extLst>
              <a:ext uri="{FF2B5EF4-FFF2-40B4-BE49-F238E27FC236}">
                <a16:creationId xmlns:a16="http://schemas.microsoft.com/office/drawing/2014/main" xmlns="" id="{81709B3A-FAAB-EA49-8093-F07FB6F1DC65}"/>
              </a:ext>
            </a:extLst>
          </p:cNvPr>
          <p:cNvPicPr>
            <a:picLocks noGrp="1" noChangeAspect="1"/>
          </p:cNvPicPr>
          <p:nvPr>
            <p:ph idx="1"/>
          </p:nvPr>
        </p:nvPicPr>
        <p:blipFill>
          <a:blip r:embed="rId3"/>
          <a:stretch>
            <a:fillRect/>
          </a:stretch>
        </p:blipFill>
        <p:spPr>
          <a:xfrm>
            <a:off x="825500" y="1436688"/>
            <a:ext cx="4881562" cy="4881562"/>
          </a:xfrm>
        </p:spPr>
      </p:pic>
      <p:pic>
        <p:nvPicPr>
          <p:cNvPr id="22" name="Content Placeholder 4">
            <a:extLst>
              <a:ext uri="{FF2B5EF4-FFF2-40B4-BE49-F238E27FC236}">
                <a16:creationId xmlns:a16="http://schemas.microsoft.com/office/drawing/2014/main" xmlns="" id="{6EE9ADA2-59F7-694C-8D47-1D757C93819D}"/>
              </a:ext>
            </a:extLst>
          </p:cNvPr>
          <p:cNvPicPr>
            <a:picLocks noChangeAspect="1"/>
          </p:cNvPicPr>
          <p:nvPr/>
        </p:nvPicPr>
        <p:blipFill rotWithShape="1">
          <a:blip r:embed="rId4"/>
          <a:srcRect t="4317"/>
          <a:stretch/>
        </p:blipFill>
        <p:spPr>
          <a:xfrm>
            <a:off x="6353175" y="1436688"/>
            <a:ext cx="4881562" cy="4670850"/>
          </a:xfrm>
          <a:prstGeom prst="rect">
            <a:avLst/>
          </a:prstGeom>
        </p:spPr>
      </p:pic>
    </p:spTree>
    <p:extLst>
      <p:ext uri="{BB962C8B-B14F-4D97-AF65-F5344CB8AC3E}">
        <p14:creationId xmlns:p14="http://schemas.microsoft.com/office/powerpoint/2010/main" val="3290240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2168E3A-F040-824D-900C-E8F8BEEE704D}"/>
              </a:ext>
            </a:extLst>
          </p:cNvPr>
          <p:cNvSpPr>
            <a:spLocks noGrp="1"/>
          </p:cNvSpPr>
          <p:nvPr>
            <p:ph type="title"/>
          </p:nvPr>
        </p:nvSpPr>
        <p:spPr/>
        <p:txBody>
          <a:bodyPr/>
          <a:lstStyle/>
          <a:p>
            <a:r>
              <a:rPr lang="en-US" dirty="0"/>
              <a:t>Selected Images from </a:t>
            </a:r>
            <a:r>
              <a:rPr lang="en-US" dirty="0" err="1"/>
              <a:t>VisIt</a:t>
            </a:r>
            <a:r>
              <a:rPr lang="en-US" dirty="0"/>
              <a:t> Renders</a:t>
            </a:r>
          </a:p>
        </p:txBody>
      </p:sp>
      <p:pic>
        <p:nvPicPr>
          <p:cNvPr id="5" name="Picture 4">
            <a:extLst>
              <a:ext uri="{FF2B5EF4-FFF2-40B4-BE49-F238E27FC236}">
                <a16:creationId xmlns:a16="http://schemas.microsoft.com/office/drawing/2014/main" xmlns="" id="{771A45D3-EC8F-A34B-AEC7-667AA3A1877B}"/>
              </a:ext>
            </a:extLst>
          </p:cNvPr>
          <p:cNvPicPr>
            <a:picLocks noChangeAspect="1"/>
          </p:cNvPicPr>
          <p:nvPr/>
        </p:nvPicPr>
        <p:blipFill rotWithShape="1">
          <a:blip r:embed="rId3"/>
          <a:srcRect t="4633"/>
          <a:stretch/>
        </p:blipFill>
        <p:spPr>
          <a:xfrm>
            <a:off x="432062" y="1467940"/>
            <a:ext cx="11327876" cy="4933036"/>
          </a:xfrm>
          <a:prstGeom prst="rect">
            <a:avLst/>
          </a:prstGeom>
        </p:spPr>
      </p:pic>
    </p:spTree>
    <p:extLst>
      <p:ext uri="{BB962C8B-B14F-4D97-AF65-F5344CB8AC3E}">
        <p14:creationId xmlns:p14="http://schemas.microsoft.com/office/powerpoint/2010/main" val="3950948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4C7F4-EC06-EA49-8300-AEDCBEB46C8D}"/>
              </a:ext>
            </a:extLst>
          </p:cNvPr>
          <p:cNvSpPr>
            <a:spLocks noGrp="1"/>
          </p:cNvSpPr>
          <p:nvPr>
            <p:ph type="title"/>
          </p:nvPr>
        </p:nvSpPr>
        <p:spPr/>
        <p:txBody>
          <a:bodyPr/>
          <a:lstStyle/>
          <a:p>
            <a:r>
              <a:rPr lang="en-US" dirty="0"/>
              <a:t>Selected Images from </a:t>
            </a:r>
            <a:r>
              <a:rPr lang="en-US" dirty="0" err="1"/>
              <a:t>VisIt</a:t>
            </a:r>
            <a:r>
              <a:rPr lang="en-US" dirty="0"/>
              <a:t> Renders</a:t>
            </a:r>
          </a:p>
        </p:txBody>
      </p:sp>
      <p:pic>
        <p:nvPicPr>
          <p:cNvPr id="5" name="Picture 4">
            <a:extLst>
              <a:ext uri="{FF2B5EF4-FFF2-40B4-BE49-F238E27FC236}">
                <a16:creationId xmlns:a16="http://schemas.microsoft.com/office/drawing/2014/main" xmlns="" id="{36CBDFA0-8AD9-FB4E-B105-D1FD0CDFB11F}"/>
              </a:ext>
            </a:extLst>
          </p:cNvPr>
          <p:cNvPicPr>
            <a:picLocks noChangeAspect="1"/>
          </p:cNvPicPr>
          <p:nvPr/>
        </p:nvPicPr>
        <p:blipFill>
          <a:blip r:embed="rId2"/>
          <a:stretch>
            <a:fillRect/>
          </a:stretch>
        </p:blipFill>
        <p:spPr>
          <a:xfrm>
            <a:off x="73818" y="1344789"/>
            <a:ext cx="12044363" cy="5030293"/>
          </a:xfrm>
          <a:prstGeom prst="rect">
            <a:avLst/>
          </a:prstGeom>
        </p:spPr>
      </p:pic>
    </p:spTree>
    <p:extLst>
      <p:ext uri="{BB962C8B-B14F-4D97-AF65-F5344CB8AC3E}">
        <p14:creationId xmlns:p14="http://schemas.microsoft.com/office/powerpoint/2010/main" val="4107656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2168E3A-F040-824D-900C-E8F8BEEE704D}"/>
              </a:ext>
            </a:extLst>
          </p:cNvPr>
          <p:cNvSpPr>
            <a:spLocks noGrp="1"/>
          </p:cNvSpPr>
          <p:nvPr>
            <p:ph type="title"/>
          </p:nvPr>
        </p:nvSpPr>
        <p:spPr/>
        <p:txBody>
          <a:bodyPr/>
          <a:lstStyle/>
          <a:p>
            <a:r>
              <a:rPr lang="en-US" dirty="0"/>
              <a:t>Selected Images from </a:t>
            </a:r>
            <a:r>
              <a:rPr lang="en-US" dirty="0" err="1"/>
              <a:t>VisIt</a:t>
            </a:r>
            <a:r>
              <a:rPr lang="en-US" dirty="0"/>
              <a:t> Renders</a:t>
            </a:r>
          </a:p>
        </p:txBody>
      </p:sp>
      <p:pic>
        <p:nvPicPr>
          <p:cNvPr id="22" name="Content Placeholder 4">
            <a:extLst>
              <a:ext uri="{FF2B5EF4-FFF2-40B4-BE49-F238E27FC236}">
                <a16:creationId xmlns:a16="http://schemas.microsoft.com/office/drawing/2014/main" xmlns="" id="{6EE9ADA2-59F7-694C-8D47-1D757C93819D}"/>
              </a:ext>
            </a:extLst>
          </p:cNvPr>
          <p:cNvPicPr>
            <a:picLocks noChangeAspect="1"/>
          </p:cNvPicPr>
          <p:nvPr/>
        </p:nvPicPr>
        <p:blipFill rotWithShape="1">
          <a:blip r:embed="rId3"/>
          <a:srcRect t="32507" b="17883"/>
          <a:stretch/>
        </p:blipFill>
        <p:spPr>
          <a:xfrm>
            <a:off x="1200150" y="1385888"/>
            <a:ext cx="9791701" cy="4857750"/>
          </a:xfrm>
          <a:prstGeom prst="rect">
            <a:avLst/>
          </a:prstGeom>
        </p:spPr>
      </p:pic>
    </p:spTree>
    <p:extLst>
      <p:ext uri="{BB962C8B-B14F-4D97-AF65-F5344CB8AC3E}">
        <p14:creationId xmlns:p14="http://schemas.microsoft.com/office/powerpoint/2010/main" val="3229417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98360C4-7537-0747-B86E-B9BA7029AD67}"/>
              </a:ext>
            </a:extLst>
          </p:cNvPr>
          <p:cNvSpPr>
            <a:spLocks noGrp="1"/>
          </p:cNvSpPr>
          <p:nvPr>
            <p:ph type="title"/>
          </p:nvPr>
        </p:nvSpPr>
        <p:spPr/>
        <p:txBody>
          <a:bodyPr/>
          <a:lstStyle/>
          <a:p>
            <a:r>
              <a:rPr lang="en-US" dirty="0"/>
              <a:t>The Sierra system will be LLNL’s first production GPU-accelerated architecture</a:t>
            </a:r>
          </a:p>
        </p:txBody>
      </p:sp>
      <p:pic>
        <p:nvPicPr>
          <p:cNvPr id="8" name="Picture 7">
            <a:extLst>
              <a:ext uri="{FF2B5EF4-FFF2-40B4-BE49-F238E27FC236}">
                <a16:creationId xmlns:a16="http://schemas.microsoft.com/office/drawing/2014/main" xmlns="" id="{E28F45B5-A341-4346-B611-6DFC2724D8D3}"/>
              </a:ext>
            </a:extLst>
          </p:cNvPr>
          <p:cNvPicPr>
            <a:picLocks noChangeAspect="1"/>
          </p:cNvPicPr>
          <p:nvPr/>
        </p:nvPicPr>
        <p:blipFill>
          <a:blip r:embed="rId2"/>
          <a:stretch>
            <a:fillRect/>
          </a:stretch>
        </p:blipFill>
        <p:spPr>
          <a:xfrm>
            <a:off x="254013" y="1837957"/>
            <a:ext cx="3663971" cy="2892596"/>
          </a:xfrm>
          <a:prstGeom prst="rect">
            <a:avLst/>
          </a:prstGeom>
        </p:spPr>
      </p:pic>
      <p:pic>
        <p:nvPicPr>
          <p:cNvPr id="9" name="Picture 8">
            <a:extLst>
              <a:ext uri="{FF2B5EF4-FFF2-40B4-BE49-F238E27FC236}">
                <a16:creationId xmlns:a16="http://schemas.microsoft.com/office/drawing/2014/main" xmlns="" id="{2C5357E7-58A0-A24E-820E-5C6E4F0F09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0513" y="4083286"/>
            <a:ext cx="1350972" cy="1805665"/>
          </a:xfrm>
          <a:prstGeom prst="rect">
            <a:avLst/>
          </a:prstGeom>
        </p:spPr>
      </p:pic>
      <p:pic>
        <p:nvPicPr>
          <p:cNvPr id="14" name="Picture 13">
            <a:extLst>
              <a:ext uri="{FF2B5EF4-FFF2-40B4-BE49-F238E27FC236}">
                <a16:creationId xmlns:a16="http://schemas.microsoft.com/office/drawing/2014/main" xmlns="" id="{23BFA1FD-F599-B84D-A5D5-DA8DF1DB6295}"/>
              </a:ext>
            </a:extLst>
          </p:cNvPr>
          <p:cNvPicPr>
            <a:picLocks noChangeAspect="1"/>
          </p:cNvPicPr>
          <p:nvPr/>
        </p:nvPicPr>
        <p:blipFill>
          <a:blip r:embed="rId4"/>
          <a:stretch>
            <a:fillRect/>
          </a:stretch>
        </p:blipFill>
        <p:spPr>
          <a:xfrm>
            <a:off x="4105921" y="1778276"/>
            <a:ext cx="7785185" cy="3703861"/>
          </a:xfrm>
          <a:prstGeom prst="rect">
            <a:avLst/>
          </a:prstGeom>
        </p:spPr>
      </p:pic>
    </p:spTree>
    <p:extLst>
      <p:ext uri="{BB962C8B-B14F-4D97-AF65-F5344CB8AC3E}">
        <p14:creationId xmlns:p14="http://schemas.microsoft.com/office/powerpoint/2010/main" val="2736134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6064376E-C88B-784F-9808-562EEE93D980}"/>
              </a:ext>
            </a:extLst>
          </p:cNvPr>
          <p:cNvSpPr>
            <a:spLocks noGrp="1"/>
          </p:cNvSpPr>
          <p:nvPr>
            <p:ph type="title"/>
          </p:nvPr>
        </p:nvSpPr>
        <p:spPr/>
        <p:txBody>
          <a:bodyPr/>
          <a:lstStyle/>
          <a:p>
            <a:r>
              <a:rPr lang="en-US" dirty="0"/>
              <a:t>Selected Images from </a:t>
            </a:r>
            <a:r>
              <a:rPr lang="en-US" dirty="0" err="1"/>
              <a:t>VisIt</a:t>
            </a:r>
            <a:r>
              <a:rPr lang="en-US" dirty="0"/>
              <a:t> Renders</a:t>
            </a:r>
          </a:p>
        </p:txBody>
      </p:sp>
      <p:pic>
        <p:nvPicPr>
          <p:cNvPr id="14" name="Picture 13">
            <a:extLst>
              <a:ext uri="{FF2B5EF4-FFF2-40B4-BE49-F238E27FC236}">
                <a16:creationId xmlns:a16="http://schemas.microsoft.com/office/drawing/2014/main" xmlns="" id="{1CA89C7D-B4B1-1C41-A53E-3AA52C50D2F4}"/>
              </a:ext>
            </a:extLst>
          </p:cNvPr>
          <p:cNvPicPr>
            <a:picLocks noChangeAspect="1"/>
          </p:cNvPicPr>
          <p:nvPr/>
        </p:nvPicPr>
        <p:blipFill rotWithShape="1">
          <a:blip r:embed="rId2"/>
          <a:srcRect t="16164" b="10631"/>
          <a:stretch/>
        </p:blipFill>
        <p:spPr>
          <a:xfrm>
            <a:off x="1666423" y="1393371"/>
            <a:ext cx="8380181" cy="5020357"/>
          </a:xfrm>
          <a:prstGeom prst="rect">
            <a:avLst/>
          </a:prstGeom>
        </p:spPr>
      </p:pic>
    </p:spTree>
    <p:extLst>
      <p:ext uri="{BB962C8B-B14F-4D97-AF65-F5344CB8AC3E}">
        <p14:creationId xmlns:p14="http://schemas.microsoft.com/office/powerpoint/2010/main" val="3986600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2168E3A-F040-824D-900C-E8F8BEEE704D}"/>
              </a:ext>
            </a:extLst>
          </p:cNvPr>
          <p:cNvSpPr>
            <a:spLocks noGrp="1"/>
          </p:cNvSpPr>
          <p:nvPr>
            <p:ph type="title"/>
          </p:nvPr>
        </p:nvSpPr>
        <p:spPr/>
        <p:txBody>
          <a:bodyPr/>
          <a:lstStyle/>
          <a:p>
            <a:r>
              <a:rPr lang="en-US" dirty="0"/>
              <a:t>Selected Images from </a:t>
            </a:r>
            <a:r>
              <a:rPr lang="en-US" dirty="0" err="1"/>
              <a:t>VisIt</a:t>
            </a:r>
            <a:r>
              <a:rPr lang="en-US" dirty="0"/>
              <a:t> Renders</a:t>
            </a:r>
          </a:p>
        </p:txBody>
      </p:sp>
      <p:pic>
        <p:nvPicPr>
          <p:cNvPr id="6" name="Content Placeholder 5">
            <a:extLst>
              <a:ext uri="{FF2B5EF4-FFF2-40B4-BE49-F238E27FC236}">
                <a16:creationId xmlns:a16="http://schemas.microsoft.com/office/drawing/2014/main" xmlns="" id="{24B43258-46D6-9349-B940-CDA0E05CF94C}"/>
              </a:ext>
            </a:extLst>
          </p:cNvPr>
          <p:cNvPicPr>
            <a:picLocks noGrp="1" noChangeAspect="1"/>
          </p:cNvPicPr>
          <p:nvPr>
            <p:ph idx="1"/>
          </p:nvPr>
        </p:nvPicPr>
        <p:blipFill rotWithShape="1">
          <a:blip r:embed="rId3"/>
          <a:srcRect l="4175" t="43237" r="1"/>
          <a:stretch/>
        </p:blipFill>
        <p:spPr>
          <a:xfrm>
            <a:off x="902544" y="1369151"/>
            <a:ext cx="10386913" cy="5029200"/>
          </a:xfrm>
        </p:spPr>
      </p:pic>
    </p:spTree>
    <p:extLst>
      <p:ext uri="{BB962C8B-B14F-4D97-AF65-F5344CB8AC3E}">
        <p14:creationId xmlns:p14="http://schemas.microsoft.com/office/powerpoint/2010/main" val="2066962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E8544B-56D9-874E-B85F-9717C217057D}"/>
              </a:ext>
            </a:extLst>
          </p:cNvPr>
          <p:cNvSpPr>
            <a:spLocks noGrp="1"/>
          </p:cNvSpPr>
          <p:nvPr>
            <p:ph type="title"/>
          </p:nvPr>
        </p:nvSpPr>
        <p:spPr/>
        <p:txBody>
          <a:bodyPr/>
          <a:lstStyle/>
          <a:p>
            <a:r>
              <a:rPr lang="en-US" dirty="0"/>
              <a:t>Acknowledgments</a:t>
            </a:r>
          </a:p>
        </p:txBody>
      </p:sp>
      <p:pic>
        <p:nvPicPr>
          <p:cNvPr id="6" name="Picture 5">
            <a:extLst>
              <a:ext uri="{FF2B5EF4-FFF2-40B4-BE49-F238E27FC236}">
                <a16:creationId xmlns:a16="http://schemas.microsoft.com/office/drawing/2014/main" xmlns="" id="{60F9DA5F-D3AB-1A48-BDA3-D4C046A5B854}"/>
              </a:ext>
            </a:extLst>
          </p:cNvPr>
          <p:cNvPicPr>
            <a:picLocks noChangeAspect="1"/>
          </p:cNvPicPr>
          <p:nvPr/>
        </p:nvPicPr>
        <p:blipFill>
          <a:blip r:embed="rId3"/>
          <a:stretch>
            <a:fillRect/>
          </a:stretch>
        </p:blipFill>
        <p:spPr>
          <a:xfrm>
            <a:off x="3866241" y="1621608"/>
            <a:ext cx="3279141" cy="878724"/>
          </a:xfrm>
          <a:prstGeom prst="rect">
            <a:avLst/>
          </a:prstGeom>
        </p:spPr>
      </p:pic>
      <p:pic>
        <p:nvPicPr>
          <p:cNvPr id="8" name="Picture 7">
            <a:extLst>
              <a:ext uri="{FF2B5EF4-FFF2-40B4-BE49-F238E27FC236}">
                <a16:creationId xmlns:a16="http://schemas.microsoft.com/office/drawing/2014/main" xmlns="" id="{44EE7F4B-E078-7049-B65B-3C9F4F75EB82}"/>
              </a:ext>
            </a:extLst>
          </p:cNvPr>
          <p:cNvPicPr>
            <a:picLocks noChangeAspect="1"/>
          </p:cNvPicPr>
          <p:nvPr/>
        </p:nvPicPr>
        <p:blipFill>
          <a:blip r:embed="rId4"/>
          <a:stretch>
            <a:fillRect/>
          </a:stretch>
        </p:blipFill>
        <p:spPr>
          <a:xfrm>
            <a:off x="4914537" y="3857172"/>
            <a:ext cx="2362926" cy="1239568"/>
          </a:xfrm>
          <a:prstGeom prst="rect">
            <a:avLst/>
          </a:prstGeom>
        </p:spPr>
      </p:pic>
      <p:pic>
        <p:nvPicPr>
          <p:cNvPr id="10" name="Picture 9">
            <a:extLst>
              <a:ext uri="{FF2B5EF4-FFF2-40B4-BE49-F238E27FC236}">
                <a16:creationId xmlns:a16="http://schemas.microsoft.com/office/drawing/2014/main" xmlns="" id="{BF359DC4-D8E9-214C-BEA5-07EE03184EC4}"/>
              </a:ext>
            </a:extLst>
          </p:cNvPr>
          <p:cNvPicPr>
            <a:picLocks noChangeAspect="1"/>
          </p:cNvPicPr>
          <p:nvPr/>
        </p:nvPicPr>
        <p:blipFill>
          <a:blip r:embed="rId5"/>
          <a:stretch>
            <a:fillRect/>
          </a:stretch>
        </p:blipFill>
        <p:spPr>
          <a:xfrm>
            <a:off x="860877" y="1689018"/>
            <a:ext cx="2682240" cy="743903"/>
          </a:xfrm>
          <a:prstGeom prst="rect">
            <a:avLst/>
          </a:prstGeom>
        </p:spPr>
      </p:pic>
      <p:pic>
        <p:nvPicPr>
          <p:cNvPr id="12" name="Picture 11">
            <a:extLst>
              <a:ext uri="{FF2B5EF4-FFF2-40B4-BE49-F238E27FC236}">
                <a16:creationId xmlns:a16="http://schemas.microsoft.com/office/drawing/2014/main" xmlns="" id="{7A7D68B6-2E7D-E84F-B6DF-4A9D0D04569E}"/>
              </a:ext>
            </a:extLst>
          </p:cNvPr>
          <p:cNvPicPr>
            <a:picLocks noChangeAspect="1"/>
          </p:cNvPicPr>
          <p:nvPr/>
        </p:nvPicPr>
        <p:blipFill>
          <a:blip r:embed="rId6"/>
          <a:stretch>
            <a:fillRect/>
          </a:stretch>
        </p:blipFill>
        <p:spPr>
          <a:xfrm>
            <a:off x="7398509" y="1487522"/>
            <a:ext cx="4793491" cy="1027926"/>
          </a:xfrm>
          <a:prstGeom prst="rect">
            <a:avLst/>
          </a:prstGeom>
        </p:spPr>
      </p:pic>
      <p:sp>
        <p:nvSpPr>
          <p:cNvPr id="13" name="Rectangle 12">
            <a:extLst>
              <a:ext uri="{FF2B5EF4-FFF2-40B4-BE49-F238E27FC236}">
                <a16:creationId xmlns:a16="http://schemas.microsoft.com/office/drawing/2014/main" xmlns="" id="{41418AD8-B6BE-8643-8602-23999D86893A}"/>
              </a:ext>
            </a:extLst>
          </p:cNvPr>
          <p:cNvSpPr/>
          <p:nvPr/>
        </p:nvSpPr>
        <p:spPr>
          <a:xfrm>
            <a:off x="1125583" y="5292439"/>
            <a:ext cx="9940834" cy="646331"/>
          </a:xfrm>
          <a:prstGeom prst="rect">
            <a:avLst/>
          </a:prstGeom>
        </p:spPr>
        <p:txBody>
          <a:bodyPr wrap="square">
            <a:spAutoFit/>
          </a:bodyPr>
          <a:lstStyle/>
          <a:p>
            <a:r>
              <a:rPr lang="en-US" dirty="0"/>
              <a:t>This research was supported by the </a:t>
            </a:r>
            <a:r>
              <a:rPr lang="en-US" dirty="0" err="1"/>
              <a:t>Exascale</a:t>
            </a:r>
            <a:r>
              <a:rPr lang="en-US" dirty="0"/>
              <a:t> Computing Project (17-SC-20-SC), a collaborative effort of the U.S. Department of Energy Office of Science and the National Nuclear Security Administration.</a:t>
            </a:r>
          </a:p>
        </p:txBody>
      </p:sp>
      <p:sp>
        <p:nvSpPr>
          <p:cNvPr id="14" name="Rectangle 13">
            <a:extLst>
              <a:ext uri="{FF2B5EF4-FFF2-40B4-BE49-F238E27FC236}">
                <a16:creationId xmlns:a16="http://schemas.microsoft.com/office/drawing/2014/main" xmlns="" id="{431BA8EB-6B6E-2F45-BC38-737BF99555F6}"/>
              </a:ext>
            </a:extLst>
          </p:cNvPr>
          <p:cNvSpPr/>
          <p:nvPr/>
        </p:nvSpPr>
        <p:spPr>
          <a:xfrm>
            <a:off x="1046117" y="2828836"/>
            <a:ext cx="10099766" cy="646331"/>
          </a:xfrm>
          <a:prstGeom prst="rect">
            <a:avLst/>
          </a:prstGeom>
        </p:spPr>
        <p:txBody>
          <a:bodyPr wrap="square">
            <a:spAutoFit/>
          </a:bodyPr>
          <a:lstStyle/>
          <a:p>
            <a:r>
              <a:rPr lang="en-US" dirty="0"/>
              <a:t>This work was performed under the auspices of the U.S. Department of Energy by Lawrence Livermore National Laboratory under contract DE-AC52-07NA27344. Lawrence Livermore National Security, LLC</a:t>
            </a:r>
          </a:p>
        </p:txBody>
      </p:sp>
    </p:spTree>
    <p:extLst>
      <p:ext uri="{BB962C8B-B14F-4D97-AF65-F5344CB8AC3E}">
        <p14:creationId xmlns:p14="http://schemas.microsoft.com/office/powerpoint/2010/main" val="1958932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0" y="4896502"/>
            <a:ext cx="5715000" cy="1200329"/>
          </a:xfrm>
          <a:prstGeom prst="rect">
            <a:avLst/>
          </a:prstGeom>
        </p:spPr>
        <p:txBody>
          <a:bodyPr wrap="square" anchor="b" anchorCtr="0">
            <a:spAutoFit/>
          </a:bodyPr>
          <a:lstStyle/>
          <a:p>
            <a:r>
              <a:rPr lang="en-US" sz="800" b="1" dirty="0">
                <a:solidFill>
                  <a:schemeClr val="bg1"/>
                </a:solidFill>
              </a:rPr>
              <a:t>Disclaimer</a:t>
            </a:r>
          </a:p>
          <a:p>
            <a:r>
              <a:rPr lang="en-US" sz="800" dirty="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0" b="0" i="0" dirty="0">
              <a:solidFill>
                <a:schemeClr val="bg1"/>
              </a:solidFill>
              <a:effectLst/>
              <a:latin typeface="Open Sans" panose="020B0606030504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98360C4-7537-0747-B86E-B9BA7029AD67}"/>
              </a:ext>
            </a:extLst>
          </p:cNvPr>
          <p:cNvSpPr>
            <a:spLocks noGrp="1"/>
          </p:cNvSpPr>
          <p:nvPr>
            <p:ph type="title"/>
          </p:nvPr>
        </p:nvSpPr>
        <p:spPr/>
        <p:txBody>
          <a:bodyPr/>
          <a:lstStyle/>
          <a:p>
            <a:r>
              <a:rPr lang="en-US" dirty="0"/>
              <a:t>The Sierra system will be LLNL’s first production GPU-accelerated architecture</a:t>
            </a:r>
          </a:p>
        </p:txBody>
      </p:sp>
      <p:pic>
        <p:nvPicPr>
          <p:cNvPr id="8" name="Picture 7">
            <a:extLst>
              <a:ext uri="{FF2B5EF4-FFF2-40B4-BE49-F238E27FC236}">
                <a16:creationId xmlns:a16="http://schemas.microsoft.com/office/drawing/2014/main" xmlns="" id="{E28F45B5-A341-4346-B611-6DFC2724D8D3}"/>
              </a:ext>
            </a:extLst>
          </p:cNvPr>
          <p:cNvPicPr>
            <a:picLocks noChangeAspect="1"/>
          </p:cNvPicPr>
          <p:nvPr/>
        </p:nvPicPr>
        <p:blipFill>
          <a:blip r:embed="rId3"/>
          <a:stretch>
            <a:fillRect/>
          </a:stretch>
        </p:blipFill>
        <p:spPr>
          <a:xfrm>
            <a:off x="254013" y="1837957"/>
            <a:ext cx="3663971" cy="2892596"/>
          </a:xfrm>
          <a:prstGeom prst="rect">
            <a:avLst/>
          </a:prstGeom>
        </p:spPr>
      </p:pic>
      <p:pic>
        <p:nvPicPr>
          <p:cNvPr id="9" name="Picture 8">
            <a:extLst>
              <a:ext uri="{FF2B5EF4-FFF2-40B4-BE49-F238E27FC236}">
                <a16:creationId xmlns:a16="http://schemas.microsoft.com/office/drawing/2014/main" xmlns="" id="{2C5357E7-58A0-A24E-820E-5C6E4F0F09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10513" y="4083286"/>
            <a:ext cx="1350972" cy="1805665"/>
          </a:xfrm>
          <a:prstGeom prst="rect">
            <a:avLst/>
          </a:prstGeom>
        </p:spPr>
      </p:pic>
      <p:pic>
        <p:nvPicPr>
          <p:cNvPr id="14" name="Picture 13">
            <a:extLst>
              <a:ext uri="{FF2B5EF4-FFF2-40B4-BE49-F238E27FC236}">
                <a16:creationId xmlns:a16="http://schemas.microsoft.com/office/drawing/2014/main" xmlns="" id="{23BFA1FD-F599-B84D-A5D5-DA8DF1DB6295}"/>
              </a:ext>
            </a:extLst>
          </p:cNvPr>
          <p:cNvPicPr>
            <a:picLocks noChangeAspect="1"/>
          </p:cNvPicPr>
          <p:nvPr/>
        </p:nvPicPr>
        <p:blipFill>
          <a:blip r:embed="rId5"/>
          <a:stretch>
            <a:fillRect/>
          </a:stretch>
        </p:blipFill>
        <p:spPr>
          <a:xfrm>
            <a:off x="4105921" y="1778276"/>
            <a:ext cx="7785185" cy="3703861"/>
          </a:xfrm>
          <a:prstGeom prst="rect">
            <a:avLst/>
          </a:prstGeom>
        </p:spPr>
      </p:pic>
      <p:pic>
        <p:nvPicPr>
          <p:cNvPr id="4" name="Picture 3">
            <a:extLst>
              <a:ext uri="{FF2B5EF4-FFF2-40B4-BE49-F238E27FC236}">
                <a16:creationId xmlns:a16="http://schemas.microsoft.com/office/drawing/2014/main" xmlns="" id="{C6D1D38C-CCEE-E548-A420-3032A8BB5C10}"/>
              </a:ext>
            </a:extLst>
          </p:cNvPr>
          <p:cNvPicPr>
            <a:picLocks noChangeAspect="1"/>
          </p:cNvPicPr>
          <p:nvPr/>
        </p:nvPicPr>
        <p:blipFill rotWithShape="1">
          <a:blip r:embed="rId6">
            <a:extLst>
              <a:ext uri="{BEBA8EAE-BF5A-486C-A8C5-ECC9F3942E4B}">
                <a14:imgProps xmlns:a14="http://schemas.microsoft.com/office/drawing/2010/main">
                  <a14:imgLayer>
                    <a14:imgEffect>
                      <a14:brightnessContrast bright="20000" contrast="20000"/>
                    </a14:imgEffect>
                  </a14:imgLayer>
                </a14:imgProps>
              </a:ext>
            </a:extLst>
          </a:blip>
          <a:srcRect l="1318" t="2605" b="21313"/>
          <a:stretch/>
        </p:blipFill>
        <p:spPr>
          <a:xfrm>
            <a:off x="4206239" y="1593669"/>
            <a:ext cx="7511143" cy="4343155"/>
          </a:xfrm>
          <a:prstGeom prst="rect">
            <a:avLst/>
          </a:prstGeom>
          <a:ln>
            <a:solidFill>
              <a:schemeClr val="tx1">
                <a:lumMod val="50000"/>
                <a:lumOff val="50000"/>
              </a:schemeClr>
            </a:solidFill>
          </a:ln>
        </p:spPr>
      </p:pic>
    </p:spTree>
    <p:extLst>
      <p:ext uri="{BB962C8B-B14F-4D97-AF65-F5344CB8AC3E}">
        <p14:creationId xmlns:p14="http://schemas.microsoft.com/office/powerpoint/2010/main" val="79015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57A64122-10A1-164B-B605-1A64D2F1FA5A}"/>
              </a:ext>
            </a:extLst>
          </p:cNvPr>
          <p:cNvSpPr>
            <a:spLocks noGrp="1"/>
          </p:cNvSpPr>
          <p:nvPr>
            <p:ph idx="4294967295"/>
          </p:nvPr>
        </p:nvSpPr>
        <p:spPr>
          <a:xfrm>
            <a:off x="609600" y="1869156"/>
            <a:ext cx="6851176" cy="4135181"/>
          </a:xfrm>
        </p:spPr>
        <p:txBody>
          <a:bodyPr/>
          <a:lstStyle/>
          <a:p>
            <a:r>
              <a:rPr lang="en-US" dirty="0"/>
              <a:t>A high resolution simulation of two-fluid mixing in a spherical geometry was ran to gain insight into the growth of a Rayleigh-Taylor instability. </a:t>
            </a:r>
          </a:p>
          <a:p>
            <a:r>
              <a:rPr lang="en-US" dirty="0"/>
              <a:t>High resolution simulations of instability growth are not practical for routine use, so high resolution simulations like this help guide the development of sub-grid models that capture instability effects with much less computational cost and are used for both inertial confinement fusion and stockpile stewardship applications.</a:t>
            </a:r>
          </a:p>
        </p:txBody>
      </p:sp>
      <p:sp>
        <p:nvSpPr>
          <p:cNvPr id="3" name="Title 2">
            <a:extLst>
              <a:ext uri="{FF2B5EF4-FFF2-40B4-BE49-F238E27FC236}">
                <a16:creationId xmlns:a16="http://schemas.microsoft.com/office/drawing/2014/main" xmlns="" id="{6D68A81E-B173-DF41-BFF4-E4F5B4B024E2}"/>
              </a:ext>
            </a:extLst>
          </p:cNvPr>
          <p:cNvSpPr>
            <a:spLocks noGrp="1"/>
          </p:cNvSpPr>
          <p:nvPr>
            <p:ph type="title"/>
          </p:nvPr>
        </p:nvSpPr>
        <p:spPr/>
        <p:txBody>
          <a:bodyPr/>
          <a:lstStyle/>
          <a:p>
            <a:r>
              <a:rPr lang="en-US" dirty="0"/>
              <a:t>We ran a massive turbulent fluid mixing simulation on Sierra in October 2018</a:t>
            </a:r>
          </a:p>
        </p:txBody>
      </p:sp>
      <p:pic>
        <p:nvPicPr>
          <p:cNvPr id="6" name="Picture 5">
            <a:extLst>
              <a:ext uri="{FF2B5EF4-FFF2-40B4-BE49-F238E27FC236}">
                <a16:creationId xmlns:a16="http://schemas.microsoft.com/office/drawing/2014/main" xmlns="" id="{6F5BC059-216A-8B43-9043-CC507ADA5803}"/>
              </a:ext>
            </a:extLst>
          </p:cNvPr>
          <p:cNvPicPr>
            <a:picLocks noChangeAspect="1"/>
          </p:cNvPicPr>
          <p:nvPr/>
        </p:nvPicPr>
        <p:blipFill rotWithShape="1">
          <a:blip r:embed="rId2"/>
          <a:srcRect l="23477" t="21908" r="21832" b="22921"/>
          <a:stretch/>
        </p:blipFill>
        <p:spPr>
          <a:xfrm>
            <a:off x="7569959" y="1305047"/>
            <a:ext cx="4325355" cy="4363324"/>
          </a:xfrm>
          <a:prstGeom prst="rect">
            <a:avLst/>
          </a:prstGeom>
        </p:spPr>
      </p:pic>
      <p:sp>
        <p:nvSpPr>
          <p:cNvPr id="7" name="Rounded Rectangle 6">
            <a:extLst>
              <a:ext uri="{FF2B5EF4-FFF2-40B4-BE49-F238E27FC236}">
                <a16:creationId xmlns:a16="http://schemas.microsoft.com/office/drawing/2014/main" xmlns="" id="{77F2E39F-B420-4946-9740-7661E76A421E}"/>
              </a:ext>
            </a:extLst>
          </p:cNvPr>
          <p:cNvSpPr/>
          <p:nvPr/>
        </p:nvSpPr>
        <p:spPr bwMode="auto">
          <a:xfrm>
            <a:off x="8218906" y="5597026"/>
            <a:ext cx="3027463" cy="677685"/>
          </a:xfrm>
          <a:prstGeom prst="roundRect">
            <a:avLst>
              <a:gd name="adj" fmla="val 8920"/>
            </a:avLst>
          </a:prstGeom>
          <a:solidFill>
            <a:schemeClr val="tx2">
              <a:lumMod val="20000"/>
              <a:lumOff val="80000"/>
            </a:schemeClr>
          </a:solidFill>
          <a:ln w="9525">
            <a:solidFill>
              <a:schemeClr val="bg1">
                <a:lumMod val="65000"/>
              </a:schemeClr>
            </a:solidFill>
            <a:miter lim="800000"/>
            <a:headEnd/>
            <a:tailEnd/>
          </a:ln>
        </p:spPr>
        <p:txBody>
          <a:bodyPr rtlCol="0" anchor="ctr">
            <a:prstTxWarp prst="textNoShape">
              <a:avLst/>
            </a:prstTxWarp>
          </a:bodyPr>
          <a:lstStyle/>
          <a:p>
            <a:pPr algn="ctr">
              <a:spcBef>
                <a:spcPct val="0"/>
              </a:spcBef>
            </a:pPr>
            <a:r>
              <a:rPr lang="en-US" sz="2133" b="1" dirty="0">
                <a:solidFill>
                  <a:srgbClr val="000000"/>
                </a:solidFill>
                <a:latin typeface="Calibri" panose="020F0502020204030204" pitchFamily="34" charset="0"/>
                <a:cs typeface="Calibri" panose="020F0502020204030204" pitchFamily="34" charset="0"/>
              </a:rPr>
              <a:t>In-situ Visualization of </a:t>
            </a:r>
            <a:br>
              <a:rPr lang="en-US" sz="2133" b="1" dirty="0">
                <a:solidFill>
                  <a:srgbClr val="000000"/>
                </a:solidFill>
                <a:latin typeface="Calibri" panose="020F0502020204030204" pitchFamily="34" charset="0"/>
                <a:cs typeface="Calibri" panose="020F0502020204030204" pitchFamily="34" charset="0"/>
              </a:rPr>
            </a:br>
            <a:r>
              <a:rPr lang="en-US" sz="2133" b="1" dirty="0">
                <a:solidFill>
                  <a:srgbClr val="000000"/>
                </a:solidFill>
                <a:latin typeface="Calibri" panose="020F0502020204030204" pitchFamily="34" charset="0"/>
                <a:cs typeface="Calibri" panose="020F0502020204030204" pitchFamily="34" charset="0"/>
              </a:rPr>
              <a:t>Mixing Layer</a:t>
            </a:r>
          </a:p>
        </p:txBody>
      </p:sp>
    </p:spTree>
    <p:extLst>
      <p:ext uri="{BB962C8B-B14F-4D97-AF65-F5344CB8AC3E}">
        <p14:creationId xmlns:p14="http://schemas.microsoft.com/office/powerpoint/2010/main" val="172455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7CA4FA0-763E-B640-A613-9D3684223A20}"/>
              </a:ext>
            </a:extLst>
          </p:cNvPr>
          <p:cNvSpPr>
            <a:spLocks noGrp="1"/>
          </p:cNvSpPr>
          <p:nvPr>
            <p:ph idx="4294967295"/>
          </p:nvPr>
        </p:nvSpPr>
        <p:spPr>
          <a:xfrm>
            <a:off x="609600" y="1441524"/>
            <a:ext cx="10972800" cy="4906889"/>
          </a:xfrm>
        </p:spPr>
        <p:txBody>
          <a:bodyPr>
            <a:normAutofit/>
          </a:bodyPr>
          <a:lstStyle/>
          <a:p>
            <a:pPr marL="76198" indent="0">
              <a:spcBef>
                <a:spcPts val="667"/>
              </a:spcBef>
              <a:buNone/>
            </a:pPr>
            <a:r>
              <a:rPr lang="en-US" b="1" dirty="0"/>
              <a:t>Highlights:</a:t>
            </a:r>
          </a:p>
          <a:p>
            <a:pPr>
              <a:spcBef>
                <a:spcPts val="1067"/>
              </a:spcBef>
            </a:pPr>
            <a:r>
              <a:rPr lang="en-US" dirty="0"/>
              <a:t>The 97.8 billion element simulation ran across 16,384 GPUs on 4,096 Sierra Compute Nodes</a:t>
            </a:r>
          </a:p>
          <a:p>
            <a:pPr>
              <a:spcBef>
                <a:spcPts val="1067"/>
              </a:spcBef>
            </a:pPr>
            <a:r>
              <a:rPr lang="en-US" dirty="0"/>
              <a:t>The simulation application used </a:t>
            </a:r>
            <a:r>
              <a:rPr lang="en-US" b="1" dirty="0"/>
              <a:t>CUDA</a:t>
            </a:r>
            <a:r>
              <a:rPr lang="en-US" dirty="0"/>
              <a:t> via </a:t>
            </a:r>
            <a:r>
              <a:rPr lang="en-US" b="1" dirty="0"/>
              <a:t>RAJA</a:t>
            </a:r>
            <a:r>
              <a:rPr lang="en-US" dirty="0"/>
              <a:t> to run on the GPUs</a:t>
            </a:r>
          </a:p>
          <a:p>
            <a:pPr>
              <a:spcBef>
                <a:spcPts val="1067"/>
              </a:spcBef>
            </a:pPr>
            <a:r>
              <a:rPr lang="en-US" dirty="0"/>
              <a:t>Time-varying evolution of the mixing was visualized in-situ using </a:t>
            </a:r>
            <a:r>
              <a:rPr lang="en-US" b="1" dirty="0"/>
              <a:t>Ascent</a:t>
            </a:r>
            <a:r>
              <a:rPr lang="en-US" dirty="0"/>
              <a:t>, also leveraging 16,384 GPUs</a:t>
            </a:r>
          </a:p>
          <a:p>
            <a:pPr>
              <a:spcBef>
                <a:spcPts val="1067"/>
              </a:spcBef>
            </a:pPr>
            <a:r>
              <a:rPr lang="en-US" dirty="0"/>
              <a:t>Ascent leveraged </a:t>
            </a:r>
            <a:r>
              <a:rPr lang="en-US" b="1" dirty="0"/>
              <a:t>VTK-m</a:t>
            </a:r>
            <a:r>
              <a:rPr lang="en-US" dirty="0"/>
              <a:t> to run visualization algorithms on the GPUs</a:t>
            </a:r>
          </a:p>
          <a:p>
            <a:pPr>
              <a:spcBef>
                <a:spcPts val="1067"/>
              </a:spcBef>
            </a:pPr>
            <a:r>
              <a:rPr lang="en-US" dirty="0"/>
              <a:t>The last time step was exported to the parallel file system for detailed post-hoc visualization using </a:t>
            </a:r>
            <a:r>
              <a:rPr lang="en-US" b="1" dirty="0" err="1"/>
              <a:t>VisIt</a:t>
            </a:r>
            <a:endParaRPr lang="en-US" b="1" dirty="0"/>
          </a:p>
        </p:txBody>
      </p:sp>
      <p:sp>
        <p:nvSpPr>
          <p:cNvPr id="3" name="Title 2">
            <a:extLst>
              <a:ext uri="{FF2B5EF4-FFF2-40B4-BE49-F238E27FC236}">
                <a16:creationId xmlns:a16="http://schemas.microsoft.com/office/drawing/2014/main" xmlns="" id="{484F05B3-F746-3B43-BEB4-8B20BBCD7C93}"/>
              </a:ext>
            </a:extLst>
          </p:cNvPr>
          <p:cNvSpPr>
            <a:spLocks noGrp="1"/>
          </p:cNvSpPr>
          <p:nvPr>
            <p:ph type="title"/>
          </p:nvPr>
        </p:nvSpPr>
        <p:spPr/>
        <p:txBody>
          <a:bodyPr/>
          <a:lstStyle/>
          <a:p>
            <a:r>
              <a:rPr lang="en-US" dirty="0"/>
              <a:t>This simulation was the first to utilize over 16,000 GPUs on Sierra</a:t>
            </a:r>
          </a:p>
        </p:txBody>
      </p:sp>
      <p:sp>
        <p:nvSpPr>
          <p:cNvPr id="4" name="Rectangle 7">
            <a:extLst>
              <a:ext uri="{FF2B5EF4-FFF2-40B4-BE49-F238E27FC236}">
                <a16:creationId xmlns:a16="http://schemas.microsoft.com/office/drawing/2014/main" xmlns="" id="{81B0EE7C-A44B-D247-A0C7-C1A1A85A567C}"/>
              </a:ext>
            </a:extLst>
          </p:cNvPr>
          <p:cNvSpPr>
            <a:spLocks noChangeArrowheads="1"/>
          </p:cNvSpPr>
          <p:nvPr/>
        </p:nvSpPr>
        <p:spPr bwMode="auto">
          <a:xfrm>
            <a:off x="0" y="5922227"/>
            <a:ext cx="12192000" cy="477054"/>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sz="2500" b="1" dirty="0">
                <a:solidFill>
                  <a:schemeClr val="bg1"/>
                </a:solidFill>
                <a:latin typeface="Calibri" panose="020F0502020204030204" pitchFamily="34" charset="0"/>
                <a:cs typeface="Calibri" panose="020F0502020204030204" pitchFamily="34" charset="0"/>
              </a:rPr>
              <a:t>This successful simulation is the result of many years of preparation! </a:t>
            </a:r>
          </a:p>
        </p:txBody>
      </p:sp>
    </p:spTree>
    <p:extLst>
      <p:ext uri="{BB962C8B-B14F-4D97-AF65-F5344CB8AC3E}">
        <p14:creationId xmlns:p14="http://schemas.microsoft.com/office/powerpoint/2010/main" val="1075159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xmlns="" id="{C9408344-CFBF-744E-A2EB-16BEF30BD85C}"/>
              </a:ext>
            </a:extLst>
          </p:cNvPr>
          <p:cNvSpPr/>
          <p:nvPr/>
        </p:nvSpPr>
        <p:spPr bwMode="auto">
          <a:xfrm>
            <a:off x="7922519" y="1354256"/>
            <a:ext cx="4056993" cy="4908508"/>
          </a:xfrm>
          <a:prstGeom prst="roundRect">
            <a:avLst/>
          </a:prstGeom>
          <a:solidFill>
            <a:schemeClr val="tx2">
              <a:lumMod val="20000"/>
              <a:lumOff val="80000"/>
            </a:schemeClr>
          </a:solidFill>
          <a:ln w="9525">
            <a:solidFill>
              <a:schemeClr val="bg1">
                <a:lumMod val="65000"/>
              </a:schemeClr>
            </a:solidFill>
            <a:miter lim="800000"/>
            <a:headEnd/>
            <a:tailEnd/>
          </a:ln>
        </p:spPr>
        <p:txBody>
          <a:bodyPr rtlCol="0" anchor="t">
            <a:prstTxWarp prst="textNoShape">
              <a:avLst/>
            </a:prstTxWarp>
          </a:bodyPr>
          <a:lstStyle/>
          <a:p>
            <a:pPr>
              <a:spcBef>
                <a:spcPct val="0"/>
              </a:spcBef>
            </a:pPr>
            <a:r>
              <a:rPr lang="en-US" b="1" dirty="0"/>
              <a:t>Ares is a multi-physics simulation application supporting:</a:t>
            </a:r>
          </a:p>
          <a:p>
            <a:pPr marL="100013" indent="-214313">
              <a:buFont typeface="Arial" panose="020B0604020202020204" pitchFamily="34" charset="0"/>
              <a:buChar char="•"/>
            </a:pPr>
            <a:r>
              <a:rPr lang="en-US" sz="1600" dirty="0"/>
              <a:t>Inertial Confinement Fusion (ICF)</a:t>
            </a:r>
          </a:p>
          <a:p>
            <a:pPr marL="100013" indent="-214313">
              <a:buFont typeface="Arial" panose="020B0604020202020204" pitchFamily="34" charset="0"/>
              <a:buChar char="•"/>
            </a:pPr>
            <a:r>
              <a:rPr lang="en-US" sz="1600" dirty="0"/>
              <a:t>Pulsed power</a:t>
            </a:r>
          </a:p>
          <a:p>
            <a:pPr marL="100013" indent="-214313">
              <a:buFont typeface="Arial" panose="020B0604020202020204" pitchFamily="34" charset="0"/>
              <a:buChar char="•"/>
            </a:pPr>
            <a:r>
              <a:rPr lang="en-US" sz="1600" dirty="0"/>
              <a:t>National Ignition Facility Debris</a:t>
            </a:r>
          </a:p>
          <a:p>
            <a:pPr marL="100013" indent="-214313">
              <a:buFont typeface="Arial" panose="020B0604020202020204" pitchFamily="34" charset="0"/>
              <a:buChar char="•"/>
            </a:pPr>
            <a:r>
              <a:rPr lang="en-US" sz="1600" dirty="0"/>
              <a:t>High-Explosive experiments</a:t>
            </a:r>
            <a:endParaRPr lang="en-US" sz="2800" b="1" dirty="0">
              <a:solidFill>
                <a:srgbClr val="000000"/>
              </a:solidFill>
            </a:endParaRPr>
          </a:p>
          <a:p>
            <a:pPr>
              <a:spcBef>
                <a:spcPct val="0"/>
              </a:spcBef>
            </a:pPr>
            <a:endParaRPr lang="en-US" sz="1600" dirty="0">
              <a:solidFill>
                <a:srgbClr val="000000"/>
              </a:solidFill>
            </a:endParaRPr>
          </a:p>
        </p:txBody>
      </p:sp>
      <p:sp>
        <p:nvSpPr>
          <p:cNvPr id="2" name="Content Placeholder 1">
            <a:extLst>
              <a:ext uri="{FF2B5EF4-FFF2-40B4-BE49-F238E27FC236}">
                <a16:creationId xmlns:a16="http://schemas.microsoft.com/office/drawing/2014/main" xmlns="" id="{BD264432-D6A3-8547-94AE-58255DBA130D}"/>
              </a:ext>
            </a:extLst>
          </p:cNvPr>
          <p:cNvSpPr>
            <a:spLocks noGrp="1"/>
          </p:cNvSpPr>
          <p:nvPr>
            <p:ph idx="4294967295"/>
          </p:nvPr>
        </p:nvSpPr>
        <p:spPr>
          <a:xfrm>
            <a:off x="609600" y="1441524"/>
            <a:ext cx="7220607" cy="4906889"/>
          </a:xfrm>
        </p:spPr>
        <p:txBody>
          <a:bodyPr>
            <a:normAutofit lnSpcReduction="10000"/>
          </a:bodyPr>
          <a:lstStyle/>
          <a:p>
            <a:r>
              <a:rPr lang="en-US" dirty="0"/>
              <a:t>LLNL’s Ares simulation code was used to run this simulation</a:t>
            </a:r>
          </a:p>
          <a:p>
            <a:r>
              <a:rPr lang="en-US" dirty="0"/>
              <a:t>The Ares simulation code base is ~800k lines C/C++</a:t>
            </a:r>
          </a:p>
          <a:p>
            <a:pPr lvl="1"/>
            <a:r>
              <a:rPr lang="en-US" dirty="0"/>
              <a:t>Integrates with 60+ libraries written in C, C++ and Fortran</a:t>
            </a:r>
          </a:p>
          <a:p>
            <a:pPr lvl="1"/>
            <a:r>
              <a:rPr lang="en-US" dirty="0"/>
              <a:t>Has scaled to over 1.5 million MPI processes</a:t>
            </a:r>
          </a:p>
          <a:p>
            <a:pPr>
              <a:spcBef>
                <a:spcPts val="1200"/>
              </a:spcBef>
            </a:pPr>
            <a:r>
              <a:rPr lang="en-US" dirty="0"/>
              <a:t>Ares has about ~5,000 mesh loops with limited hotspots</a:t>
            </a:r>
          </a:p>
          <a:p>
            <a:pPr lvl="1"/>
            <a:r>
              <a:rPr lang="en-US" dirty="0"/>
              <a:t>Lagrange hydro problems require 80+ kernels</a:t>
            </a:r>
          </a:p>
          <a:p>
            <a:pPr lvl="1"/>
            <a:r>
              <a:rPr lang="en-US" dirty="0"/>
              <a:t>Grey radiation diffusion problems require 250+ kernels</a:t>
            </a:r>
          </a:p>
          <a:p>
            <a:pPr lvl="1"/>
            <a:r>
              <a:rPr lang="en-US" dirty="0"/>
              <a:t>Arbitrary </a:t>
            </a:r>
            <a:r>
              <a:rPr lang="en-US" dirty="0" err="1"/>
              <a:t>Lagrangian</a:t>
            </a:r>
            <a:r>
              <a:rPr lang="en-US" dirty="0"/>
              <a:t>-Eulerian (ALE) hydro problems require 450+ kernels</a:t>
            </a:r>
          </a:p>
          <a:p>
            <a:r>
              <a:rPr lang="en-US" dirty="0"/>
              <a:t>The </a:t>
            </a:r>
            <a:r>
              <a:rPr lang="en-US" b="1" dirty="0"/>
              <a:t>RAJA </a:t>
            </a:r>
            <a:r>
              <a:rPr lang="en-US" sz="2200" dirty="0"/>
              <a:t>(</a:t>
            </a:r>
            <a:r>
              <a:rPr lang="en-US" sz="2200" dirty="0">
                <a:hlinkClick r:id="rId3"/>
              </a:rPr>
              <a:t>https://github.com/llnl/raja</a:t>
            </a:r>
            <a:r>
              <a:rPr lang="en-US" sz="2200" dirty="0"/>
              <a:t>)</a:t>
            </a:r>
            <a:r>
              <a:rPr lang="en-US" dirty="0"/>
              <a:t> abstraction layer was key to incrementally port to GPUs, while maintaining </a:t>
            </a:r>
            <a:r>
              <a:rPr lang="en-US"/>
              <a:t>a single-source </a:t>
            </a:r>
            <a:r>
              <a:rPr lang="en-US" dirty="0"/>
              <a:t>code base</a:t>
            </a:r>
          </a:p>
        </p:txBody>
      </p:sp>
      <p:sp>
        <p:nvSpPr>
          <p:cNvPr id="3" name="Title 2">
            <a:extLst>
              <a:ext uri="{FF2B5EF4-FFF2-40B4-BE49-F238E27FC236}">
                <a16:creationId xmlns:a16="http://schemas.microsoft.com/office/drawing/2014/main" xmlns="" id="{8D17465A-8761-964F-BC3C-063CFB8C97B1}"/>
              </a:ext>
            </a:extLst>
          </p:cNvPr>
          <p:cNvSpPr>
            <a:spLocks noGrp="1"/>
          </p:cNvSpPr>
          <p:nvPr>
            <p:ph type="title"/>
          </p:nvPr>
        </p:nvSpPr>
        <p:spPr/>
        <p:txBody>
          <a:bodyPr/>
          <a:lstStyle/>
          <a:p>
            <a:r>
              <a:rPr lang="en-US" dirty="0"/>
              <a:t>Porting the physics algorithms to the GPUs was a multi-year effort</a:t>
            </a:r>
          </a:p>
        </p:txBody>
      </p:sp>
      <p:pic>
        <p:nvPicPr>
          <p:cNvPr id="6" name="Content Placeholder 3">
            <a:extLst>
              <a:ext uri="{FF2B5EF4-FFF2-40B4-BE49-F238E27FC236}">
                <a16:creationId xmlns:a16="http://schemas.microsoft.com/office/drawing/2014/main" xmlns="" id="{78153C6B-DAD1-654F-BA7B-2D2A5F39739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356" t="11103" r="3472" b="564"/>
          <a:stretch/>
        </p:blipFill>
        <p:spPr>
          <a:xfrm>
            <a:off x="8237661" y="4031122"/>
            <a:ext cx="2339982" cy="1895312"/>
          </a:xfrm>
          <a:prstGeom prst="rect">
            <a:avLst/>
          </a:prstGeom>
        </p:spPr>
      </p:pic>
      <p:pic>
        <p:nvPicPr>
          <p:cNvPr id="7" name="Picture 30" descr="zigzag_pc_0.8.jpg">
            <a:extLst>
              <a:ext uri="{FF2B5EF4-FFF2-40B4-BE49-F238E27FC236}">
                <a16:creationId xmlns:a16="http://schemas.microsoft.com/office/drawing/2014/main" xmlns="" id="{F9BE968A-D217-0849-B3FF-0DA7F7763CAD}"/>
              </a:ext>
            </a:extLst>
          </p:cNvPr>
          <p:cNvPicPr>
            <a:picLocks noChangeAspect="1"/>
          </p:cNvPicPr>
          <p:nvPr/>
        </p:nvPicPr>
        <p:blipFill rotWithShape="1">
          <a:blip r:embed="rId5" cstate="print"/>
          <a:srcRect l="32535" t="8923" r="34256" b="19134"/>
          <a:stretch/>
        </p:blipFill>
        <p:spPr bwMode="auto">
          <a:xfrm>
            <a:off x="10806589" y="3999592"/>
            <a:ext cx="943977" cy="1926842"/>
          </a:xfrm>
          <a:prstGeom prst="rect">
            <a:avLst/>
          </a:prstGeom>
          <a:solidFill>
            <a:srgbClr val="C6B07E"/>
          </a:solidFill>
          <a:ln w="9525">
            <a:noFill/>
            <a:miter lim="800000"/>
            <a:headEnd/>
            <a:tailEnd/>
          </a:ln>
        </p:spPr>
      </p:pic>
      <p:pic>
        <p:nvPicPr>
          <p:cNvPr id="8" name="Picture 7" descr="incline_interface.png">
            <a:extLst>
              <a:ext uri="{FF2B5EF4-FFF2-40B4-BE49-F238E27FC236}">
                <a16:creationId xmlns:a16="http://schemas.microsoft.com/office/drawing/2014/main" xmlns="" id="{C4B4D334-D9BE-D041-B57B-73B0C018D166}"/>
              </a:ext>
            </a:extLst>
          </p:cNvPr>
          <p:cNvPicPr>
            <a:picLocks noChangeAspect="1"/>
          </p:cNvPicPr>
          <p:nvPr/>
        </p:nvPicPr>
        <p:blipFill rotWithShape="1">
          <a:blip r:embed="rId6"/>
          <a:srcRect l="17206" t="7765" r="6646" b="30160"/>
          <a:stretch/>
        </p:blipFill>
        <p:spPr>
          <a:xfrm>
            <a:off x="8279869" y="3231288"/>
            <a:ext cx="3384331" cy="615671"/>
          </a:xfrm>
          <a:prstGeom prst="rect">
            <a:avLst/>
          </a:prstGeom>
        </p:spPr>
      </p:pic>
    </p:spTree>
    <p:extLst>
      <p:ext uri="{BB962C8B-B14F-4D97-AF65-F5344CB8AC3E}">
        <p14:creationId xmlns:p14="http://schemas.microsoft.com/office/powerpoint/2010/main" val="242584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C066D1B-02F1-F84D-ACEA-D584630ABA04}"/>
              </a:ext>
            </a:extLst>
          </p:cNvPr>
          <p:cNvSpPr>
            <a:spLocks noGrp="1"/>
          </p:cNvSpPr>
          <p:nvPr>
            <p:ph type="title"/>
          </p:nvPr>
        </p:nvSpPr>
        <p:spPr/>
        <p:txBody>
          <a:bodyPr/>
          <a:lstStyle/>
          <a:p>
            <a:r>
              <a:rPr lang="en-US" dirty="0"/>
              <a:t>Porting the physics algorithms to the GPUs was a multi-year effort</a:t>
            </a:r>
          </a:p>
        </p:txBody>
      </p:sp>
      <p:grpSp>
        <p:nvGrpSpPr>
          <p:cNvPr id="22" name="Group 21">
            <a:extLst>
              <a:ext uri="{FF2B5EF4-FFF2-40B4-BE49-F238E27FC236}">
                <a16:creationId xmlns:a16="http://schemas.microsoft.com/office/drawing/2014/main" xmlns="" id="{9E2A0353-AA12-384C-BB78-6868928FAF51}"/>
              </a:ext>
            </a:extLst>
          </p:cNvPr>
          <p:cNvGrpSpPr/>
          <p:nvPr/>
        </p:nvGrpSpPr>
        <p:grpSpPr>
          <a:xfrm>
            <a:off x="420894" y="3343713"/>
            <a:ext cx="11350212" cy="600221"/>
            <a:chOff x="379826" y="3343713"/>
            <a:chExt cx="11350212" cy="600221"/>
          </a:xfrm>
        </p:grpSpPr>
        <p:sp>
          <p:nvSpPr>
            <p:cNvPr id="6" name="Rounded Rectangle 5">
              <a:extLst>
                <a:ext uri="{FF2B5EF4-FFF2-40B4-BE49-F238E27FC236}">
                  <a16:creationId xmlns:a16="http://schemas.microsoft.com/office/drawing/2014/main" xmlns="" id="{E84B20A6-5351-5844-9EA1-ED303A06FEDF}"/>
                </a:ext>
              </a:extLst>
            </p:cNvPr>
            <p:cNvSpPr/>
            <p:nvPr/>
          </p:nvSpPr>
          <p:spPr bwMode="auto">
            <a:xfrm>
              <a:off x="379826" y="3343713"/>
              <a:ext cx="11350212" cy="600221"/>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effectLst>
              <a:outerShdw blurRad="45000" dist="25000" dir="5400000" rotWithShape="0">
                <a:srgbClr val="000000">
                  <a:alpha val="38000"/>
                </a:srgbClr>
              </a:outerShdw>
              <a:softEdge rad="0"/>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7" name="Straight Connector 6">
              <a:extLst>
                <a:ext uri="{FF2B5EF4-FFF2-40B4-BE49-F238E27FC236}">
                  <a16:creationId xmlns:a16="http://schemas.microsoft.com/office/drawing/2014/main" xmlns="" id="{FEB5B246-A255-774F-BA90-3B7F89BEC0B3}"/>
                </a:ext>
              </a:extLst>
            </p:cNvPr>
            <p:cNvCxnSpPr/>
            <p:nvPr/>
          </p:nvCxnSpPr>
          <p:spPr>
            <a:xfrm>
              <a:off x="3048000" y="3411414"/>
              <a:ext cx="0" cy="487680"/>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xmlns="" id="{99A0B551-003B-0F4D-BD89-A9BF4A364944}"/>
                </a:ext>
              </a:extLst>
            </p:cNvPr>
            <p:cNvCxnSpPr/>
            <p:nvPr/>
          </p:nvCxnSpPr>
          <p:spPr>
            <a:xfrm>
              <a:off x="6096000" y="3411414"/>
              <a:ext cx="0" cy="487680"/>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0A25177F-7D33-BA4B-B8A8-ED80995FC1B4}"/>
                </a:ext>
              </a:extLst>
            </p:cNvPr>
            <p:cNvCxnSpPr/>
            <p:nvPr/>
          </p:nvCxnSpPr>
          <p:spPr>
            <a:xfrm>
              <a:off x="9144000" y="3411414"/>
              <a:ext cx="0" cy="487680"/>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xmlns="" id="{7678751D-D658-BE4C-A96B-2D86C00388DC}"/>
                </a:ext>
              </a:extLst>
            </p:cNvPr>
            <p:cNvSpPr txBox="1"/>
            <p:nvPr/>
          </p:nvSpPr>
          <p:spPr>
            <a:xfrm>
              <a:off x="1327052" y="3411414"/>
              <a:ext cx="1003496" cy="461665"/>
            </a:xfrm>
            <a:prstGeom prst="rect">
              <a:avLst/>
            </a:prstGeom>
            <a:noFill/>
          </p:spPr>
          <p:txBody>
            <a:bodyPr wrap="square" rtlCol="0">
              <a:spAutoFit/>
            </a:bodyPr>
            <a:lstStyle/>
            <a:p>
              <a:pPr algn="ctr"/>
              <a:r>
                <a:rPr lang="en-US" sz="2400" dirty="0"/>
                <a:t>2015</a:t>
              </a:r>
            </a:p>
          </p:txBody>
        </p:sp>
        <p:sp>
          <p:nvSpPr>
            <p:cNvPr id="15" name="TextBox 14">
              <a:extLst>
                <a:ext uri="{FF2B5EF4-FFF2-40B4-BE49-F238E27FC236}">
                  <a16:creationId xmlns:a16="http://schemas.microsoft.com/office/drawing/2014/main" xmlns="" id="{FE4BB482-2927-024E-BCB8-0FABD396BC82}"/>
                </a:ext>
              </a:extLst>
            </p:cNvPr>
            <p:cNvSpPr txBox="1"/>
            <p:nvPr/>
          </p:nvSpPr>
          <p:spPr>
            <a:xfrm>
              <a:off x="4070252" y="3411414"/>
              <a:ext cx="1003496" cy="461665"/>
            </a:xfrm>
            <a:prstGeom prst="rect">
              <a:avLst/>
            </a:prstGeom>
            <a:noFill/>
          </p:spPr>
          <p:txBody>
            <a:bodyPr wrap="square" rtlCol="0">
              <a:spAutoFit/>
            </a:bodyPr>
            <a:lstStyle/>
            <a:p>
              <a:pPr algn="ctr"/>
              <a:r>
                <a:rPr lang="en-US" sz="2400" dirty="0"/>
                <a:t>2016</a:t>
              </a:r>
            </a:p>
          </p:txBody>
        </p:sp>
        <p:sp>
          <p:nvSpPr>
            <p:cNvPr id="16" name="TextBox 15">
              <a:extLst>
                <a:ext uri="{FF2B5EF4-FFF2-40B4-BE49-F238E27FC236}">
                  <a16:creationId xmlns:a16="http://schemas.microsoft.com/office/drawing/2014/main" xmlns="" id="{50FE8DB3-852C-F746-98F7-777A3D5F656B}"/>
                </a:ext>
              </a:extLst>
            </p:cNvPr>
            <p:cNvSpPr txBox="1"/>
            <p:nvPr/>
          </p:nvSpPr>
          <p:spPr>
            <a:xfrm>
              <a:off x="7118252" y="3409033"/>
              <a:ext cx="1003496" cy="461665"/>
            </a:xfrm>
            <a:prstGeom prst="rect">
              <a:avLst/>
            </a:prstGeom>
            <a:noFill/>
          </p:spPr>
          <p:txBody>
            <a:bodyPr wrap="square" rtlCol="0">
              <a:spAutoFit/>
            </a:bodyPr>
            <a:lstStyle/>
            <a:p>
              <a:pPr algn="ctr"/>
              <a:r>
                <a:rPr lang="en-US" sz="2400" dirty="0"/>
                <a:t>2017</a:t>
              </a:r>
            </a:p>
          </p:txBody>
        </p:sp>
        <p:sp>
          <p:nvSpPr>
            <p:cNvPr id="17" name="TextBox 16">
              <a:extLst>
                <a:ext uri="{FF2B5EF4-FFF2-40B4-BE49-F238E27FC236}">
                  <a16:creationId xmlns:a16="http://schemas.microsoft.com/office/drawing/2014/main" xmlns="" id="{AEAAA991-D0DA-F147-9964-22A221753D30}"/>
                </a:ext>
              </a:extLst>
            </p:cNvPr>
            <p:cNvSpPr txBox="1"/>
            <p:nvPr/>
          </p:nvSpPr>
          <p:spPr>
            <a:xfrm>
              <a:off x="9980514" y="3409033"/>
              <a:ext cx="1003496" cy="461665"/>
            </a:xfrm>
            <a:prstGeom prst="rect">
              <a:avLst/>
            </a:prstGeom>
            <a:noFill/>
          </p:spPr>
          <p:txBody>
            <a:bodyPr wrap="square" rtlCol="0">
              <a:spAutoFit/>
            </a:bodyPr>
            <a:lstStyle/>
            <a:p>
              <a:pPr algn="ctr"/>
              <a:r>
                <a:rPr lang="en-US" sz="2400" dirty="0"/>
                <a:t>2018</a:t>
              </a:r>
            </a:p>
          </p:txBody>
        </p:sp>
      </p:grpSp>
      <p:sp>
        <p:nvSpPr>
          <p:cNvPr id="29" name="TextBox 28">
            <a:extLst>
              <a:ext uri="{FF2B5EF4-FFF2-40B4-BE49-F238E27FC236}">
                <a16:creationId xmlns:a16="http://schemas.microsoft.com/office/drawing/2014/main" xmlns="" id="{BCE244C6-403F-664E-B54E-9AD2CD6904E6}"/>
              </a:ext>
            </a:extLst>
          </p:cNvPr>
          <p:cNvSpPr txBox="1"/>
          <p:nvPr/>
        </p:nvSpPr>
        <p:spPr>
          <a:xfrm>
            <a:off x="41243" y="1361774"/>
            <a:ext cx="2285015" cy="666977"/>
          </a:xfrm>
          <a:prstGeom prst="rect">
            <a:avLst/>
          </a:prstGeom>
          <a:noFill/>
        </p:spPr>
        <p:txBody>
          <a:bodyPr wrap="square" rtlCol="0">
            <a:spAutoFit/>
          </a:bodyPr>
          <a:lstStyle/>
          <a:p>
            <a:pPr algn="ctr"/>
            <a:r>
              <a:rPr lang="en-US" sz="1867" dirty="0"/>
              <a:t>Initial Investigations</a:t>
            </a:r>
          </a:p>
          <a:p>
            <a:pPr algn="ctr"/>
            <a:r>
              <a:rPr lang="en-US" sz="1867" dirty="0"/>
              <a:t>Begin</a:t>
            </a:r>
          </a:p>
        </p:txBody>
      </p:sp>
      <p:grpSp>
        <p:nvGrpSpPr>
          <p:cNvPr id="30" name="Group 29">
            <a:extLst>
              <a:ext uri="{FF2B5EF4-FFF2-40B4-BE49-F238E27FC236}">
                <a16:creationId xmlns:a16="http://schemas.microsoft.com/office/drawing/2014/main" xmlns="" id="{DAACBCD9-1962-4F48-8E50-3CCF82742370}"/>
              </a:ext>
            </a:extLst>
          </p:cNvPr>
          <p:cNvGrpSpPr/>
          <p:nvPr/>
        </p:nvGrpSpPr>
        <p:grpSpPr>
          <a:xfrm rot="10800000">
            <a:off x="3679980" y="2061976"/>
            <a:ext cx="262597" cy="1362744"/>
            <a:chOff x="8850143" y="4287682"/>
            <a:chExt cx="196948" cy="1022058"/>
          </a:xfrm>
        </p:grpSpPr>
        <p:sp>
          <p:nvSpPr>
            <p:cNvPr id="31" name="Diamond 30">
              <a:extLst>
                <a:ext uri="{FF2B5EF4-FFF2-40B4-BE49-F238E27FC236}">
                  <a16:creationId xmlns:a16="http://schemas.microsoft.com/office/drawing/2014/main" xmlns="" id="{35EB076C-6189-614A-A525-A026CD240C94}"/>
                </a:ext>
              </a:extLst>
            </p:cNvPr>
            <p:cNvSpPr/>
            <p:nvPr/>
          </p:nvSpPr>
          <p:spPr bwMode="auto">
            <a:xfrm>
              <a:off x="8850143" y="4287682"/>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32" name="Straight Connector 31">
              <a:extLst>
                <a:ext uri="{FF2B5EF4-FFF2-40B4-BE49-F238E27FC236}">
                  <a16:creationId xmlns:a16="http://schemas.microsoft.com/office/drawing/2014/main" xmlns="" id="{62E33934-5F7C-6E42-980C-5C64E7961173}"/>
                </a:ext>
              </a:extLst>
            </p:cNvPr>
            <p:cNvCxnSpPr/>
            <p:nvPr/>
          </p:nvCxnSpPr>
          <p:spPr>
            <a:xfrm flipV="1">
              <a:off x="8948617" y="4465478"/>
              <a:ext cx="0" cy="844262"/>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33" name="TextBox 32">
            <a:extLst>
              <a:ext uri="{FF2B5EF4-FFF2-40B4-BE49-F238E27FC236}">
                <a16:creationId xmlns:a16="http://schemas.microsoft.com/office/drawing/2014/main" xmlns="" id="{57896F9E-5695-1945-99A1-95E226AF8B06}"/>
              </a:ext>
            </a:extLst>
          </p:cNvPr>
          <p:cNvSpPr txBox="1"/>
          <p:nvPr/>
        </p:nvSpPr>
        <p:spPr>
          <a:xfrm>
            <a:off x="2783073" y="1361774"/>
            <a:ext cx="2285015" cy="666977"/>
          </a:xfrm>
          <a:prstGeom prst="rect">
            <a:avLst/>
          </a:prstGeom>
          <a:noFill/>
        </p:spPr>
        <p:txBody>
          <a:bodyPr wrap="square" rtlCol="0">
            <a:spAutoFit/>
          </a:bodyPr>
          <a:lstStyle/>
          <a:p>
            <a:pPr algn="ctr"/>
            <a:r>
              <a:rPr lang="en-US" sz="1867" dirty="0"/>
              <a:t>GPU Development Branch Created</a:t>
            </a:r>
          </a:p>
        </p:txBody>
      </p:sp>
      <p:grpSp>
        <p:nvGrpSpPr>
          <p:cNvPr id="35" name="Group 34">
            <a:extLst>
              <a:ext uri="{FF2B5EF4-FFF2-40B4-BE49-F238E27FC236}">
                <a16:creationId xmlns:a16="http://schemas.microsoft.com/office/drawing/2014/main" xmlns="" id="{0D4FCF7C-F8E0-B94C-A428-C82966409ECF}"/>
              </a:ext>
            </a:extLst>
          </p:cNvPr>
          <p:cNvGrpSpPr/>
          <p:nvPr/>
        </p:nvGrpSpPr>
        <p:grpSpPr>
          <a:xfrm>
            <a:off x="4056754" y="3858051"/>
            <a:ext cx="262597" cy="1093437"/>
            <a:chOff x="8850143" y="4287682"/>
            <a:chExt cx="196948" cy="820078"/>
          </a:xfrm>
        </p:grpSpPr>
        <p:sp>
          <p:nvSpPr>
            <p:cNvPr id="36" name="Diamond 35">
              <a:extLst>
                <a:ext uri="{FF2B5EF4-FFF2-40B4-BE49-F238E27FC236}">
                  <a16:creationId xmlns:a16="http://schemas.microsoft.com/office/drawing/2014/main" xmlns="" id="{F6A5CC3C-8924-A54E-8036-5A0C90E5EB84}"/>
                </a:ext>
              </a:extLst>
            </p:cNvPr>
            <p:cNvSpPr/>
            <p:nvPr/>
          </p:nvSpPr>
          <p:spPr bwMode="auto">
            <a:xfrm>
              <a:off x="8850143" y="4287682"/>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37" name="Straight Connector 36">
              <a:extLst>
                <a:ext uri="{FF2B5EF4-FFF2-40B4-BE49-F238E27FC236}">
                  <a16:creationId xmlns:a16="http://schemas.microsoft.com/office/drawing/2014/main" xmlns="" id="{9928EF9D-EC19-934E-A5F4-E3ACC08E5AD4}"/>
                </a:ext>
              </a:extLst>
            </p:cNvPr>
            <p:cNvCxnSpPr>
              <a:cxnSpLocks/>
            </p:cNvCxnSpPr>
            <p:nvPr/>
          </p:nvCxnSpPr>
          <p:spPr>
            <a:xfrm flipV="1">
              <a:off x="8948617" y="4465479"/>
              <a:ext cx="0" cy="642281"/>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38" name="TextBox 37">
            <a:extLst>
              <a:ext uri="{FF2B5EF4-FFF2-40B4-BE49-F238E27FC236}">
                <a16:creationId xmlns:a16="http://schemas.microsoft.com/office/drawing/2014/main" xmlns="" id="{5CB7D200-0B37-7144-B20B-FFD3CFA384C6}"/>
              </a:ext>
            </a:extLst>
          </p:cNvPr>
          <p:cNvSpPr txBox="1"/>
          <p:nvPr/>
        </p:nvSpPr>
        <p:spPr>
          <a:xfrm>
            <a:off x="3349951" y="5023498"/>
            <a:ext cx="1630436" cy="379656"/>
          </a:xfrm>
          <a:prstGeom prst="rect">
            <a:avLst/>
          </a:prstGeom>
          <a:noFill/>
        </p:spPr>
        <p:txBody>
          <a:bodyPr wrap="square" rtlCol="0">
            <a:spAutoFit/>
          </a:bodyPr>
          <a:lstStyle/>
          <a:p>
            <a:pPr algn="ctr"/>
            <a:r>
              <a:rPr lang="en-US" sz="1867" dirty="0"/>
              <a:t>1</a:t>
            </a:r>
            <a:r>
              <a:rPr lang="en-US" sz="1867" baseline="30000" dirty="0"/>
              <a:t>st</a:t>
            </a:r>
            <a:r>
              <a:rPr lang="en-US" sz="1867" dirty="0"/>
              <a:t> GPU Run</a:t>
            </a:r>
          </a:p>
        </p:txBody>
      </p:sp>
      <p:grpSp>
        <p:nvGrpSpPr>
          <p:cNvPr id="39" name="Group 38">
            <a:extLst>
              <a:ext uri="{FF2B5EF4-FFF2-40B4-BE49-F238E27FC236}">
                <a16:creationId xmlns:a16="http://schemas.microsoft.com/office/drawing/2014/main" xmlns="" id="{69E53F4F-B33A-5A47-B7D6-E56C75E1D403}"/>
              </a:ext>
            </a:extLst>
          </p:cNvPr>
          <p:cNvGrpSpPr/>
          <p:nvPr/>
        </p:nvGrpSpPr>
        <p:grpSpPr>
          <a:xfrm>
            <a:off x="10924773" y="3858051"/>
            <a:ext cx="262597" cy="1362744"/>
            <a:chOff x="8850143" y="4287682"/>
            <a:chExt cx="196948" cy="1022058"/>
          </a:xfrm>
        </p:grpSpPr>
        <p:sp>
          <p:nvSpPr>
            <p:cNvPr id="40" name="Diamond 39">
              <a:extLst>
                <a:ext uri="{FF2B5EF4-FFF2-40B4-BE49-F238E27FC236}">
                  <a16:creationId xmlns:a16="http://schemas.microsoft.com/office/drawing/2014/main" xmlns="" id="{ADD4CC7B-8A56-294C-BDE7-452FD3373D97}"/>
                </a:ext>
              </a:extLst>
            </p:cNvPr>
            <p:cNvSpPr/>
            <p:nvPr/>
          </p:nvSpPr>
          <p:spPr bwMode="auto">
            <a:xfrm>
              <a:off x="8850143" y="4287682"/>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41" name="Straight Connector 40">
              <a:extLst>
                <a:ext uri="{FF2B5EF4-FFF2-40B4-BE49-F238E27FC236}">
                  <a16:creationId xmlns:a16="http://schemas.microsoft.com/office/drawing/2014/main" xmlns="" id="{5CACE645-3031-3E4E-B4A5-8F22E0EC91CF}"/>
                </a:ext>
              </a:extLst>
            </p:cNvPr>
            <p:cNvCxnSpPr/>
            <p:nvPr/>
          </p:nvCxnSpPr>
          <p:spPr>
            <a:xfrm flipV="1">
              <a:off x="8948617" y="4465478"/>
              <a:ext cx="0" cy="844262"/>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42" name="TextBox 41">
            <a:extLst>
              <a:ext uri="{FF2B5EF4-FFF2-40B4-BE49-F238E27FC236}">
                <a16:creationId xmlns:a16="http://schemas.microsoft.com/office/drawing/2014/main" xmlns="" id="{D729C7E1-5303-DD4D-A4FB-C4FC6FD18648}"/>
              </a:ext>
            </a:extLst>
          </p:cNvPr>
          <p:cNvSpPr txBox="1"/>
          <p:nvPr/>
        </p:nvSpPr>
        <p:spPr>
          <a:xfrm>
            <a:off x="9913563" y="5197692"/>
            <a:ext cx="2285015" cy="666977"/>
          </a:xfrm>
          <a:prstGeom prst="rect">
            <a:avLst/>
          </a:prstGeom>
          <a:noFill/>
        </p:spPr>
        <p:txBody>
          <a:bodyPr wrap="square" rtlCol="0">
            <a:spAutoFit/>
          </a:bodyPr>
          <a:lstStyle/>
          <a:p>
            <a:pPr algn="ctr"/>
            <a:r>
              <a:rPr lang="en-US" sz="1867" dirty="0"/>
              <a:t>97.8 Billion Element</a:t>
            </a:r>
          </a:p>
          <a:p>
            <a:pPr algn="ctr"/>
            <a:r>
              <a:rPr lang="en-US" sz="1867" dirty="0"/>
              <a:t>Simulation on Sierra</a:t>
            </a:r>
          </a:p>
        </p:txBody>
      </p:sp>
      <p:sp>
        <p:nvSpPr>
          <p:cNvPr id="46" name="TextBox 45">
            <a:extLst>
              <a:ext uri="{FF2B5EF4-FFF2-40B4-BE49-F238E27FC236}">
                <a16:creationId xmlns:a16="http://schemas.microsoft.com/office/drawing/2014/main" xmlns="" id="{62BB2A40-0BDC-A94F-AB65-E3F5D33BBBBF}"/>
              </a:ext>
            </a:extLst>
          </p:cNvPr>
          <p:cNvSpPr txBox="1"/>
          <p:nvPr/>
        </p:nvSpPr>
        <p:spPr>
          <a:xfrm>
            <a:off x="4336763" y="1361774"/>
            <a:ext cx="2285015" cy="666977"/>
          </a:xfrm>
          <a:prstGeom prst="rect">
            <a:avLst/>
          </a:prstGeom>
          <a:noFill/>
        </p:spPr>
        <p:txBody>
          <a:bodyPr wrap="square" rtlCol="0">
            <a:spAutoFit/>
          </a:bodyPr>
          <a:lstStyle/>
          <a:p>
            <a:pPr algn="ctr"/>
            <a:r>
              <a:rPr lang="en-US" sz="1867" dirty="0"/>
              <a:t>MPI + GPU</a:t>
            </a:r>
          </a:p>
          <a:p>
            <a:pPr algn="ctr"/>
            <a:r>
              <a:rPr lang="en-US" sz="1867" dirty="0"/>
              <a:t>Support</a:t>
            </a:r>
          </a:p>
        </p:txBody>
      </p:sp>
      <p:grpSp>
        <p:nvGrpSpPr>
          <p:cNvPr id="48" name="Group 47">
            <a:extLst>
              <a:ext uri="{FF2B5EF4-FFF2-40B4-BE49-F238E27FC236}">
                <a16:creationId xmlns:a16="http://schemas.microsoft.com/office/drawing/2014/main" xmlns="" id="{9470B67B-6AD2-C54D-8133-F2D238758249}"/>
              </a:ext>
            </a:extLst>
          </p:cNvPr>
          <p:cNvGrpSpPr/>
          <p:nvPr/>
        </p:nvGrpSpPr>
        <p:grpSpPr>
          <a:xfrm>
            <a:off x="5153732" y="3858051"/>
            <a:ext cx="262597" cy="1570188"/>
            <a:chOff x="8850143" y="4287682"/>
            <a:chExt cx="196948" cy="1177641"/>
          </a:xfrm>
        </p:grpSpPr>
        <p:sp>
          <p:nvSpPr>
            <p:cNvPr id="49" name="Diamond 48">
              <a:extLst>
                <a:ext uri="{FF2B5EF4-FFF2-40B4-BE49-F238E27FC236}">
                  <a16:creationId xmlns:a16="http://schemas.microsoft.com/office/drawing/2014/main" xmlns="" id="{CD476DEA-1FA1-EF41-A15D-C6576E585B0D}"/>
                </a:ext>
              </a:extLst>
            </p:cNvPr>
            <p:cNvSpPr/>
            <p:nvPr/>
          </p:nvSpPr>
          <p:spPr bwMode="auto">
            <a:xfrm>
              <a:off x="8850143" y="4287682"/>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50" name="Straight Connector 49">
              <a:extLst>
                <a:ext uri="{FF2B5EF4-FFF2-40B4-BE49-F238E27FC236}">
                  <a16:creationId xmlns:a16="http://schemas.microsoft.com/office/drawing/2014/main" xmlns="" id="{8B2D5C7D-C5DF-B840-A1D6-677FA681DB89}"/>
                </a:ext>
              </a:extLst>
            </p:cNvPr>
            <p:cNvCxnSpPr>
              <a:cxnSpLocks/>
            </p:cNvCxnSpPr>
            <p:nvPr/>
          </p:nvCxnSpPr>
          <p:spPr>
            <a:xfrm flipV="1">
              <a:off x="8948624" y="4465481"/>
              <a:ext cx="0" cy="999842"/>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51" name="TextBox 50">
            <a:extLst>
              <a:ext uri="{FF2B5EF4-FFF2-40B4-BE49-F238E27FC236}">
                <a16:creationId xmlns:a16="http://schemas.microsoft.com/office/drawing/2014/main" xmlns="" id="{027ED424-A11C-2B41-BF62-A2576461E6E3}"/>
              </a:ext>
            </a:extLst>
          </p:cNvPr>
          <p:cNvSpPr txBox="1"/>
          <p:nvPr/>
        </p:nvSpPr>
        <p:spPr>
          <a:xfrm>
            <a:off x="4142522" y="5484348"/>
            <a:ext cx="2285015" cy="954300"/>
          </a:xfrm>
          <a:prstGeom prst="rect">
            <a:avLst/>
          </a:prstGeom>
          <a:noFill/>
        </p:spPr>
        <p:txBody>
          <a:bodyPr wrap="square" rtlCol="0">
            <a:spAutoFit/>
          </a:bodyPr>
          <a:lstStyle/>
          <a:p>
            <a:pPr algn="ctr"/>
            <a:r>
              <a:rPr lang="en-US" sz="1867" dirty="0"/>
              <a:t>1</a:t>
            </a:r>
            <a:r>
              <a:rPr lang="en-US" sz="1867" baseline="30000" dirty="0"/>
              <a:t>st</a:t>
            </a:r>
            <a:r>
              <a:rPr lang="en-US" sz="1867" dirty="0"/>
              <a:t> Lagrange Hydrodynamics</a:t>
            </a:r>
            <a:br>
              <a:rPr lang="en-US" sz="1867" dirty="0"/>
            </a:br>
            <a:r>
              <a:rPr lang="en-US" sz="1867" dirty="0"/>
              <a:t>Run</a:t>
            </a:r>
          </a:p>
        </p:txBody>
      </p:sp>
      <p:sp>
        <p:nvSpPr>
          <p:cNvPr id="58" name="TextBox 57">
            <a:extLst>
              <a:ext uri="{FF2B5EF4-FFF2-40B4-BE49-F238E27FC236}">
                <a16:creationId xmlns:a16="http://schemas.microsoft.com/office/drawing/2014/main" xmlns="" id="{8B06B971-E7A5-CE43-A32F-D7597F955192}"/>
              </a:ext>
            </a:extLst>
          </p:cNvPr>
          <p:cNvSpPr txBox="1"/>
          <p:nvPr/>
        </p:nvSpPr>
        <p:spPr>
          <a:xfrm>
            <a:off x="8122544" y="1361774"/>
            <a:ext cx="2676609" cy="646331"/>
          </a:xfrm>
          <a:prstGeom prst="rect">
            <a:avLst/>
          </a:prstGeom>
          <a:noFill/>
        </p:spPr>
        <p:txBody>
          <a:bodyPr wrap="square" rtlCol="0">
            <a:spAutoFit/>
          </a:bodyPr>
          <a:lstStyle/>
          <a:p>
            <a:pPr algn="ctr"/>
            <a:r>
              <a:rPr lang="en-US" dirty="0"/>
              <a:t>Thermonuclear Burn </a:t>
            </a:r>
          </a:p>
          <a:p>
            <a:pPr algn="ctr"/>
            <a:r>
              <a:rPr lang="en-US" dirty="0"/>
              <a:t>and Mix Model Support</a:t>
            </a:r>
            <a:endParaRPr lang="en-US" sz="1867" dirty="0"/>
          </a:p>
        </p:txBody>
      </p:sp>
      <p:grpSp>
        <p:nvGrpSpPr>
          <p:cNvPr id="60" name="Group 59">
            <a:extLst>
              <a:ext uri="{FF2B5EF4-FFF2-40B4-BE49-F238E27FC236}">
                <a16:creationId xmlns:a16="http://schemas.microsoft.com/office/drawing/2014/main" xmlns="" id="{B5400470-177B-5F43-886A-B9D448CA9806}"/>
              </a:ext>
            </a:extLst>
          </p:cNvPr>
          <p:cNvGrpSpPr/>
          <p:nvPr/>
        </p:nvGrpSpPr>
        <p:grpSpPr>
          <a:xfrm>
            <a:off x="6967464" y="3858051"/>
            <a:ext cx="262597" cy="1350098"/>
            <a:chOff x="8850143" y="4287682"/>
            <a:chExt cx="196948" cy="1012573"/>
          </a:xfrm>
        </p:grpSpPr>
        <p:sp>
          <p:nvSpPr>
            <p:cNvPr id="61" name="Diamond 60">
              <a:extLst>
                <a:ext uri="{FF2B5EF4-FFF2-40B4-BE49-F238E27FC236}">
                  <a16:creationId xmlns:a16="http://schemas.microsoft.com/office/drawing/2014/main" xmlns="" id="{A636CE57-4851-7543-8EE9-74A7D960C82A}"/>
                </a:ext>
              </a:extLst>
            </p:cNvPr>
            <p:cNvSpPr/>
            <p:nvPr/>
          </p:nvSpPr>
          <p:spPr bwMode="auto">
            <a:xfrm>
              <a:off x="8850143" y="4287682"/>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62" name="Straight Connector 61">
              <a:extLst>
                <a:ext uri="{FF2B5EF4-FFF2-40B4-BE49-F238E27FC236}">
                  <a16:creationId xmlns:a16="http://schemas.microsoft.com/office/drawing/2014/main" xmlns="" id="{2796A7E4-C5EC-9242-8192-A0694118A5F2}"/>
                </a:ext>
              </a:extLst>
            </p:cNvPr>
            <p:cNvCxnSpPr>
              <a:cxnSpLocks/>
            </p:cNvCxnSpPr>
            <p:nvPr/>
          </p:nvCxnSpPr>
          <p:spPr>
            <a:xfrm flipV="1">
              <a:off x="8948624" y="4465481"/>
              <a:ext cx="0" cy="834774"/>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63" name="TextBox 62">
            <a:extLst>
              <a:ext uri="{FF2B5EF4-FFF2-40B4-BE49-F238E27FC236}">
                <a16:creationId xmlns:a16="http://schemas.microsoft.com/office/drawing/2014/main" xmlns="" id="{7CDDF36D-0BF7-634E-BBD2-0976EE1F4924}"/>
              </a:ext>
            </a:extLst>
          </p:cNvPr>
          <p:cNvSpPr txBox="1"/>
          <p:nvPr/>
        </p:nvSpPr>
        <p:spPr>
          <a:xfrm>
            <a:off x="5840781" y="5197692"/>
            <a:ext cx="2769706" cy="954300"/>
          </a:xfrm>
          <a:prstGeom prst="rect">
            <a:avLst/>
          </a:prstGeom>
          <a:noFill/>
        </p:spPr>
        <p:txBody>
          <a:bodyPr wrap="square" rtlCol="0">
            <a:spAutoFit/>
          </a:bodyPr>
          <a:lstStyle/>
          <a:p>
            <a:pPr algn="ctr"/>
            <a:r>
              <a:rPr lang="en-US" sz="1867" dirty="0"/>
              <a:t>1</a:t>
            </a:r>
            <a:r>
              <a:rPr lang="en-US" sz="1867" baseline="30000" dirty="0"/>
              <a:t>st</a:t>
            </a:r>
            <a:r>
              <a:rPr lang="en-US" sz="1867" dirty="0"/>
              <a:t> </a:t>
            </a:r>
            <a:r>
              <a:rPr lang="en-US" dirty="0"/>
              <a:t>ALE Hydrodynamics</a:t>
            </a:r>
          </a:p>
          <a:p>
            <a:pPr algn="ctr"/>
            <a:r>
              <a:rPr lang="en-US" sz="1867" dirty="0"/>
              <a:t>and </a:t>
            </a:r>
            <a:r>
              <a:rPr lang="en-US" dirty="0"/>
              <a:t>Grey Radiation Diffusion</a:t>
            </a:r>
            <a:r>
              <a:rPr lang="en-US" sz="1867" dirty="0"/>
              <a:t> Runs</a:t>
            </a:r>
          </a:p>
        </p:txBody>
      </p:sp>
      <p:grpSp>
        <p:nvGrpSpPr>
          <p:cNvPr id="66" name="Group 65">
            <a:extLst>
              <a:ext uri="{FF2B5EF4-FFF2-40B4-BE49-F238E27FC236}">
                <a16:creationId xmlns:a16="http://schemas.microsoft.com/office/drawing/2014/main" xmlns="" id="{646BA47F-48C8-0D4A-BD20-CFB08C9C04C6}"/>
              </a:ext>
            </a:extLst>
          </p:cNvPr>
          <p:cNvGrpSpPr/>
          <p:nvPr/>
        </p:nvGrpSpPr>
        <p:grpSpPr>
          <a:xfrm rot="10800000">
            <a:off x="7791305" y="2609129"/>
            <a:ext cx="262597" cy="815592"/>
            <a:chOff x="8850143" y="4287682"/>
            <a:chExt cx="196948" cy="611694"/>
          </a:xfrm>
        </p:grpSpPr>
        <p:sp>
          <p:nvSpPr>
            <p:cNvPr id="67" name="Diamond 66">
              <a:extLst>
                <a:ext uri="{FF2B5EF4-FFF2-40B4-BE49-F238E27FC236}">
                  <a16:creationId xmlns:a16="http://schemas.microsoft.com/office/drawing/2014/main" xmlns="" id="{83715C9D-C7D1-9440-BF66-A2425F308B02}"/>
                </a:ext>
              </a:extLst>
            </p:cNvPr>
            <p:cNvSpPr/>
            <p:nvPr/>
          </p:nvSpPr>
          <p:spPr bwMode="auto">
            <a:xfrm>
              <a:off x="8850143" y="4287682"/>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68" name="Straight Connector 67">
              <a:extLst>
                <a:ext uri="{FF2B5EF4-FFF2-40B4-BE49-F238E27FC236}">
                  <a16:creationId xmlns:a16="http://schemas.microsoft.com/office/drawing/2014/main" xmlns="" id="{7BD68427-E6E5-AB40-B015-536BAF9E6CD2}"/>
                </a:ext>
              </a:extLst>
            </p:cNvPr>
            <p:cNvCxnSpPr>
              <a:cxnSpLocks/>
            </p:cNvCxnSpPr>
            <p:nvPr/>
          </p:nvCxnSpPr>
          <p:spPr>
            <a:xfrm rot="10800000">
              <a:off x="8948617" y="4465478"/>
              <a:ext cx="0" cy="433898"/>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69" name="TextBox 68">
            <a:extLst>
              <a:ext uri="{FF2B5EF4-FFF2-40B4-BE49-F238E27FC236}">
                <a16:creationId xmlns:a16="http://schemas.microsoft.com/office/drawing/2014/main" xmlns="" id="{A9F0EB75-B1D3-7945-85F6-215C7EBE39F6}"/>
              </a:ext>
            </a:extLst>
          </p:cNvPr>
          <p:cNvSpPr txBox="1"/>
          <p:nvPr/>
        </p:nvSpPr>
        <p:spPr>
          <a:xfrm>
            <a:off x="6765807" y="2020966"/>
            <a:ext cx="2285015" cy="646331"/>
          </a:xfrm>
          <a:prstGeom prst="rect">
            <a:avLst/>
          </a:prstGeom>
          <a:noFill/>
        </p:spPr>
        <p:txBody>
          <a:bodyPr wrap="square" rtlCol="0">
            <a:spAutoFit/>
          </a:bodyPr>
          <a:lstStyle/>
          <a:p>
            <a:pPr algn="ctr"/>
            <a:r>
              <a:rPr lang="en-US" dirty="0"/>
              <a:t>Simultaneous use </a:t>
            </a:r>
            <a:br>
              <a:rPr lang="en-US" dirty="0"/>
            </a:br>
            <a:r>
              <a:rPr lang="en-US" dirty="0"/>
              <a:t>of GPUs + CPUs</a:t>
            </a:r>
            <a:endParaRPr lang="en-US" sz="1867" dirty="0"/>
          </a:p>
        </p:txBody>
      </p:sp>
      <p:grpSp>
        <p:nvGrpSpPr>
          <p:cNvPr id="71" name="Group 70">
            <a:extLst>
              <a:ext uri="{FF2B5EF4-FFF2-40B4-BE49-F238E27FC236}">
                <a16:creationId xmlns:a16="http://schemas.microsoft.com/office/drawing/2014/main" xmlns="" id="{66EDEC46-EBBC-4C4B-BBE3-7192CAED9AD5}"/>
              </a:ext>
            </a:extLst>
          </p:cNvPr>
          <p:cNvGrpSpPr/>
          <p:nvPr/>
        </p:nvGrpSpPr>
        <p:grpSpPr>
          <a:xfrm rot="10800000">
            <a:off x="10126853" y="2914705"/>
            <a:ext cx="262597" cy="510016"/>
            <a:chOff x="8850143" y="4287682"/>
            <a:chExt cx="196948" cy="382512"/>
          </a:xfrm>
        </p:grpSpPr>
        <p:sp>
          <p:nvSpPr>
            <p:cNvPr id="72" name="Diamond 71">
              <a:extLst>
                <a:ext uri="{FF2B5EF4-FFF2-40B4-BE49-F238E27FC236}">
                  <a16:creationId xmlns:a16="http://schemas.microsoft.com/office/drawing/2014/main" xmlns="" id="{A61A74C7-1406-E042-B9D8-1777C8A83AF1}"/>
                </a:ext>
              </a:extLst>
            </p:cNvPr>
            <p:cNvSpPr/>
            <p:nvPr/>
          </p:nvSpPr>
          <p:spPr bwMode="auto">
            <a:xfrm>
              <a:off x="8850143" y="4287682"/>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73" name="Straight Connector 72">
              <a:extLst>
                <a:ext uri="{FF2B5EF4-FFF2-40B4-BE49-F238E27FC236}">
                  <a16:creationId xmlns:a16="http://schemas.microsoft.com/office/drawing/2014/main" xmlns="" id="{D2E360FC-BD68-E844-BB64-451FA034CB28}"/>
                </a:ext>
              </a:extLst>
            </p:cNvPr>
            <p:cNvCxnSpPr>
              <a:cxnSpLocks/>
            </p:cNvCxnSpPr>
            <p:nvPr/>
          </p:nvCxnSpPr>
          <p:spPr>
            <a:xfrm rot="10800000">
              <a:off x="8948617" y="4465478"/>
              <a:ext cx="1" cy="204716"/>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80" name="TextBox 79">
            <a:extLst>
              <a:ext uri="{FF2B5EF4-FFF2-40B4-BE49-F238E27FC236}">
                <a16:creationId xmlns:a16="http://schemas.microsoft.com/office/drawing/2014/main" xmlns="" id="{DBF20F42-D9A5-A549-85D7-87134D17A6A1}"/>
              </a:ext>
            </a:extLst>
          </p:cNvPr>
          <p:cNvSpPr txBox="1"/>
          <p:nvPr/>
        </p:nvSpPr>
        <p:spPr>
          <a:xfrm>
            <a:off x="9261936" y="2243835"/>
            <a:ext cx="2285015" cy="656655"/>
          </a:xfrm>
          <a:prstGeom prst="rect">
            <a:avLst/>
          </a:prstGeom>
          <a:noFill/>
        </p:spPr>
        <p:txBody>
          <a:bodyPr wrap="square" rtlCol="0">
            <a:spAutoFit/>
          </a:bodyPr>
          <a:lstStyle/>
          <a:p>
            <a:pPr algn="ctr"/>
            <a:r>
              <a:rPr lang="en-US" dirty="0"/>
              <a:t>Umpire and Ascent</a:t>
            </a:r>
          </a:p>
          <a:p>
            <a:pPr algn="ctr"/>
            <a:r>
              <a:rPr lang="en-US" sz="1867" dirty="0"/>
              <a:t>Support</a:t>
            </a:r>
          </a:p>
        </p:txBody>
      </p:sp>
      <p:grpSp>
        <p:nvGrpSpPr>
          <p:cNvPr id="84" name="Group 83">
            <a:extLst>
              <a:ext uri="{FF2B5EF4-FFF2-40B4-BE49-F238E27FC236}">
                <a16:creationId xmlns:a16="http://schemas.microsoft.com/office/drawing/2014/main" xmlns="" id="{0619806C-33FC-AA4A-81E2-B16FF04E7413}"/>
              </a:ext>
            </a:extLst>
          </p:cNvPr>
          <p:cNvGrpSpPr/>
          <p:nvPr/>
        </p:nvGrpSpPr>
        <p:grpSpPr>
          <a:xfrm rot="10800000">
            <a:off x="1064857" y="2061977"/>
            <a:ext cx="262597" cy="1362744"/>
            <a:chOff x="8850143" y="4287682"/>
            <a:chExt cx="196948" cy="1022058"/>
          </a:xfrm>
        </p:grpSpPr>
        <p:sp>
          <p:nvSpPr>
            <p:cNvPr id="85" name="Diamond 84">
              <a:extLst>
                <a:ext uri="{FF2B5EF4-FFF2-40B4-BE49-F238E27FC236}">
                  <a16:creationId xmlns:a16="http://schemas.microsoft.com/office/drawing/2014/main" xmlns="" id="{CA9F50BA-E30B-9D4A-9896-6EE36FF5071A}"/>
                </a:ext>
              </a:extLst>
            </p:cNvPr>
            <p:cNvSpPr/>
            <p:nvPr/>
          </p:nvSpPr>
          <p:spPr bwMode="auto">
            <a:xfrm>
              <a:off x="8850143" y="4287682"/>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86" name="Straight Connector 85">
              <a:extLst>
                <a:ext uri="{FF2B5EF4-FFF2-40B4-BE49-F238E27FC236}">
                  <a16:creationId xmlns:a16="http://schemas.microsoft.com/office/drawing/2014/main" xmlns="" id="{5143C94E-36D4-D943-9843-9AC32B93DB98}"/>
                </a:ext>
              </a:extLst>
            </p:cNvPr>
            <p:cNvCxnSpPr/>
            <p:nvPr/>
          </p:nvCxnSpPr>
          <p:spPr>
            <a:xfrm flipV="1">
              <a:off x="8948617" y="4465478"/>
              <a:ext cx="0" cy="844262"/>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xmlns="" id="{F7292AF3-F2F4-BE49-BE4A-A990F53A283D}"/>
              </a:ext>
            </a:extLst>
          </p:cNvPr>
          <p:cNvGrpSpPr/>
          <p:nvPr/>
        </p:nvGrpSpPr>
        <p:grpSpPr>
          <a:xfrm rot="10800000">
            <a:off x="5359169" y="2061976"/>
            <a:ext cx="262597" cy="1362744"/>
            <a:chOff x="8850143" y="4287682"/>
            <a:chExt cx="196948" cy="1022058"/>
          </a:xfrm>
        </p:grpSpPr>
        <p:sp>
          <p:nvSpPr>
            <p:cNvPr id="88" name="Diamond 87">
              <a:extLst>
                <a:ext uri="{FF2B5EF4-FFF2-40B4-BE49-F238E27FC236}">
                  <a16:creationId xmlns:a16="http://schemas.microsoft.com/office/drawing/2014/main" xmlns="" id="{2F8701F7-ADBB-764B-92EF-2B4A9F589859}"/>
                </a:ext>
              </a:extLst>
            </p:cNvPr>
            <p:cNvSpPr/>
            <p:nvPr/>
          </p:nvSpPr>
          <p:spPr bwMode="auto">
            <a:xfrm>
              <a:off x="8850143" y="4287682"/>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89" name="Straight Connector 88">
              <a:extLst>
                <a:ext uri="{FF2B5EF4-FFF2-40B4-BE49-F238E27FC236}">
                  <a16:creationId xmlns:a16="http://schemas.microsoft.com/office/drawing/2014/main" xmlns="" id="{07080E46-C4A3-AD44-93C0-68CC3F29566D}"/>
                </a:ext>
              </a:extLst>
            </p:cNvPr>
            <p:cNvCxnSpPr/>
            <p:nvPr/>
          </p:nvCxnSpPr>
          <p:spPr>
            <a:xfrm flipV="1">
              <a:off x="8948617" y="4465478"/>
              <a:ext cx="0" cy="844262"/>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90" name="Group 89">
            <a:extLst>
              <a:ext uri="{FF2B5EF4-FFF2-40B4-BE49-F238E27FC236}">
                <a16:creationId xmlns:a16="http://schemas.microsoft.com/office/drawing/2014/main" xmlns="" id="{756566DB-4277-C84F-9B99-D2D7B0C7AD75}"/>
              </a:ext>
            </a:extLst>
          </p:cNvPr>
          <p:cNvGrpSpPr/>
          <p:nvPr/>
        </p:nvGrpSpPr>
        <p:grpSpPr>
          <a:xfrm rot="10800000">
            <a:off x="9319448" y="2061977"/>
            <a:ext cx="262597" cy="1362744"/>
            <a:chOff x="8850143" y="4287682"/>
            <a:chExt cx="196948" cy="1022058"/>
          </a:xfrm>
        </p:grpSpPr>
        <p:sp>
          <p:nvSpPr>
            <p:cNvPr id="91" name="Diamond 90">
              <a:extLst>
                <a:ext uri="{FF2B5EF4-FFF2-40B4-BE49-F238E27FC236}">
                  <a16:creationId xmlns:a16="http://schemas.microsoft.com/office/drawing/2014/main" xmlns="" id="{B1695514-B0B9-6C42-A304-A802577A3CAD}"/>
                </a:ext>
              </a:extLst>
            </p:cNvPr>
            <p:cNvSpPr/>
            <p:nvPr/>
          </p:nvSpPr>
          <p:spPr bwMode="auto">
            <a:xfrm>
              <a:off x="8850143" y="4287682"/>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92" name="Straight Connector 91">
              <a:extLst>
                <a:ext uri="{FF2B5EF4-FFF2-40B4-BE49-F238E27FC236}">
                  <a16:creationId xmlns:a16="http://schemas.microsoft.com/office/drawing/2014/main" xmlns="" id="{3D085C0F-8606-644D-A0BA-2A0C927674FD}"/>
                </a:ext>
              </a:extLst>
            </p:cNvPr>
            <p:cNvCxnSpPr/>
            <p:nvPr/>
          </p:nvCxnSpPr>
          <p:spPr>
            <a:xfrm flipV="1">
              <a:off x="8948617" y="4465478"/>
              <a:ext cx="0" cy="844262"/>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25593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D264432-D6A3-8547-94AE-58255DBA130D}"/>
              </a:ext>
            </a:extLst>
          </p:cNvPr>
          <p:cNvSpPr>
            <a:spLocks noGrp="1"/>
          </p:cNvSpPr>
          <p:nvPr>
            <p:ph idx="4294967295"/>
          </p:nvPr>
        </p:nvSpPr>
        <p:spPr>
          <a:xfrm>
            <a:off x="609600" y="1441524"/>
            <a:ext cx="7205663" cy="4906889"/>
          </a:xfrm>
        </p:spPr>
        <p:txBody>
          <a:bodyPr>
            <a:normAutofit/>
          </a:bodyPr>
          <a:lstStyle/>
          <a:p>
            <a:r>
              <a:rPr lang="en-US" dirty="0"/>
              <a:t>Running physics algorithms on the GPUs allows us to scale and turn around massive simulations in a power efficient way</a:t>
            </a:r>
          </a:p>
          <a:p>
            <a:r>
              <a:rPr lang="en-US" dirty="0"/>
              <a:t>For this simulation, the physics calculations alone (excluding including setup, I/O, </a:t>
            </a:r>
            <a:r>
              <a:rPr lang="en-US" dirty="0" err="1"/>
              <a:t>etc</a:t>
            </a:r>
            <a:r>
              <a:rPr lang="en-US" dirty="0"/>
              <a:t>) took </a:t>
            </a:r>
            <a:r>
              <a:rPr lang="en-US" b="1" i="1" dirty="0"/>
              <a:t>60 hours</a:t>
            </a:r>
            <a:r>
              <a:rPr lang="en-US" dirty="0"/>
              <a:t> of compute time on Sierra’s V100 GPUs</a:t>
            </a:r>
          </a:p>
          <a:p>
            <a:r>
              <a:rPr lang="en-US" dirty="0"/>
              <a:t>We estimate using the entire Sequoia system the same problem would take </a:t>
            </a:r>
            <a:r>
              <a:rPr lang="en-US" b="1" i="1" dirty="0"/>
              <a:t>30 days</a:t>
            </a:r>
            <a:r>
              <a:rPr lang="en-US" b="1" dirty="0"/>
              <a:t> </a:t>
            </a:r>
            <a:r>
              <a:rPr lang="en-US" dirty="0"/>
              <a:t>of physics compute time</a:t>
            </a:r>
          </a:p>
        </p:txBody>
      </p:sp>
      <p:sp>
        <p:nvSpPr>
          <p:cNvPr id="3" name="Title 2">
            <a:extLst>
              <a:ext uri="{FF2B5EF4-FFF2-40B4-BE49-F238E27FC236}">
                <a16:creationId xmlns:a16="http://schemas.microsoft.com/office/drawing/2014/main" xmlns="" id="{8D17465A-8761-964F-BC3C-063CFB8C97B1}"/>
              </a:ext>
            </a:extLst>
          </p:cNvPr>
          <p:cNvSpPr>
            <a:spLocks noGrp="1"/>
          </p:cNvSpPr>
          <p:nvPr>
            <p:ph type="title"/>
          </p:nvPr>
        </p:nvSpPr>
        <p:spPr/>
        <p:txBody>
          <a:bodyPr/>
          <a:lstStyle/>
          <a:p>
            <a:r>
              <a:rPr lang="en-US" dirty="0"/>
              <a:t/>
            </a:r>
            <a:br>
              <a:rPr lang="en-US" dirty="0"/>
            </a:br>
            <a:r>
              <a:rPr lang="en-US" dirty="0"/>
              <a:t>Porting has unlocked impressive performance on Sierra and positions us well for future architectures</a:t>
            </a:r>
            <a:br>
              <a:rPr lang="en-US" dirty="0"/>
            </a:br>
            <a:endParaRPr lang="en-US" dirty="0">
              <a:solidFill>
                <a:srgbClr val="FF0000"/>
              </a:solidFill>
            </a:endParaRPr>
          </a:p>
        </p:txBody>
      </p:sp>
      <p:sp>
        <p:nvSpPr>
          <p:cNvPr id="4" name="Rectangle 7">
            <a:extLst>
              <a:ext uri="{FF2B5EF4-FFF2-40B4-BE49-F238E27FC236}">
                <a16:creationId xmlns:a16="http://schemas.microsoft.com/office/drawing/2014/main" xmlns="" id="{1562EE89-0929-4547-9255-9B1081E1121D}"/>
              </a:ext>
            </a:extLst>
          </p:cNvPr>
          <p:cNvSpPr>
            <a:spLocks noChangeArrowheads="1"/>
          </p:cNvSpPr>
          <p:nvPr/>
        </p:nvSpPr>
        <p:spPr bwMode="auto">
          <a:xfrm>
            <a:off x="0" y="5537507"/>
            <a:ext cx="12192000" cy="861774"/>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sz="2500" b="1" dirty="0">
                <a:solidFill>
                  <a:schemeClr val="bg1"/>
                </a:solidFill>
                <a:latin typeface="Calibri" panose="020F0502020204030204" pitchFamily="34" charset="0"/>
                <a:cs typeface="Calibri" panose="020F0502020204030204" pitchFamily="34" charset="0"/>
              </a:rPr>
              <a:t>Compared Node to Node to other HPC architectures, we expect Sierra will </a:t>
            </a:r>
            <a:br>
              <a:rPr lang="en-US" sz="2500" b="1" dirty="0">
                <a:solidFill>
                  <a:schemeClr val="bg1"/>
                </a:solidFill>
                <a:latin typeface="Calibri" panose="020F0502020204030204" pitchFamily="34" charset="0"/>
                <a:cs typeface="Calibri" panose="020F0502020204030204" pitchFamily="34" charset="0"/>
              </a:rPr>
            </a:br>
            <a:r>
              <a:rPr lang="en-US" sz="2500" b="1" dirty="0">
                <a:solidFill>
                  <a:schemeClr val="bg1"/>
                </a:solidFill>
                <a:latin typeface="Calibri" panose="020F0502020204030204" pitchFamily="34" charset="0"/>
                <a:cs typeface="Calibri" panose="020F0502020204030204" pitchFamily="34" charset="0"/>
              </a:rPr>
              <a:t>provide </a:t>
            </a:r>
            <a:r>
              <a:rPr lang="en-US" sz="2500" b="1" i="1" dirty="0">
                <a:solidFill>
                  <a:schemeClr val="bg1"/>
                </a:solidFill>
                <a:latin typeface="Calibri" panose="020F0502020204030204" pitchFamily="34" charset="0"/>
                <a:cs typeface="Calibri" panose="020F0502020204030204" pitchFamily="34" charset="0"/>
              </a:rPr>
              <a:t>6x</a:t>
            </a:r>
            <a:r>
              <a:rPr lang="en-US" sz="2500" b="1" dirty="0">
                <a:solidFill>
                  <a:schemeClr val="bg1"/>
                </a:solidFill>
                <a:latin typeface="Calibri" panose="020F0502020204030204" pitchFamily="34" charset="0"/>
                <a:cs typeface="Calibri" panose="020F0502020204030204" pitchFamily="34" charset="0"/>
              </a:rPr>
              <a:t> to </a:t>
            </a:r>
            <a:r>
              <a:rPr lang="en-US" sz="2500" b="1" i="1" dirty="0">
                <a:solidFill>
                  <a:schemeClr val="bg1"/>
                </a:solidFill>
                <a:latin typeface="Calibri" panose="020F0502020204030204" pitchFamily="34" charset="0"/>
                <a:cs typeface="Calibri" panose="020F0502020204030204" pitchFamily="34" charset="0"/>
              </a:rPr>
              <a:t>12x</a:t>
            </a:r>
            <a:r>
              <a:rPr lang="en-US" sz="2500" b="1" dirty="0">
                <a:solidFill>
                  <a:schemeClr val="bg1"/>
                </a:solidFill>
                <a:latin typeface="Calibri" panose="020F0502020204030204" pitchFamily="34" charset="0"/>
                <a:cs typeface="Calibri" panose="020F0502020204030204" pitchFamily="34" charset="0"/>
              </a:rPr>
              <a:t> faster simulation turn around time</a:t>
            </a:r>
          </a:p>
        </p:txBody>
      </p:sp>
      <p:pic>
        <p:nvPicPr>
          <p:cNvPr id="7" name="Picture 6">
            <a:extLst>
              <a:ext uri="{FF2B5EF4-FFF2-40B4-BE49-F238E27FC236}">
                <a16:creationId xmlns:a16="http://schemas.microsoft.com/office/drawing/2014/main" xmlns="" id="{35030CAE-D26F-C949-8F32-8DAAEDC1BAC3}"/>
              </a:ext>
            </a:extLst>
          </p:cNvPr>
          <p:cNvPicPr>
            <a:picLocks noChangeAspect="1"/>
          </p:cNvPicPr>
          <p:nvPr/>
        </p:nvPicPr>
        <p:blipFill rotWithShape="1">
          <a:blip r:embed="rId3">
            <a:clrChange>
              <a:clrFrom>
                <a:srgbClr val="FFFFFF"/>
              </a:clrFrom>
              <a:clrTo>
                <a:srgbClr val="FFFFFF">
                  <a:alpha val="0"/>
                </a:srgbClr>
              </a:clrTo>
            </a:clrChange>
          </a:blip>
          <a:srcRect l="28827" t="18983" r="29962" b="17389"/>
          <a:stretch/>
        </p:blipFill>
        <p:spPr>
          <a:xfrm>
            <a:off x="7669445" y="1671479"/>
            <a:ext cx="4198704" cy="3422834"/>
          </a:xfrm>
          <a:prstGeom prst="rect">
            <a:avLst/>
          </a:prstGeom>
        </p:spPr>
      </p:pic>
    </p:spTree>
    <p:extLst>
      <p:ext uri="{BB962C8B-B14F-4D97-AF65-F5344CB8AC3E}">
        <p14:creationId xmlns:p14="http://schemas.microsoft.com/office/powerpoint/2010/main" val="382125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1" name="Straight Arrow Connector 220"/>
          <p:cNvCxnSpPr>
            <a:cxnSpLocks/>
          </p:cNvCxnSpPr>
          <p:nvPr/>
        </p:nvCxnSpPr>
        <p:spPr>
          <a:xfrm>
            <a:off x="5063587" y="2683676"/>
            <a:ext cx="6921584" cy="42209"/>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1452790" y="1811072"/>
            <a:ext cx="5558689" cy="0"/>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p:txBody>
          <a:bodyPr/>
          <a:lstStyle/>
          <a:p>
            <a:r>
              <a:rPr lang="en-US" dirty="0"/>
              <a:t>Similarly, DOE’s visualization community has invested over many years to create tools for in-situ and GPU-enabled visualization</a:t>
            </a:r>
          </a:p>
        </p:txBody>
      </p:sp>
      <p:sp>
        <p:nvSpPr>
          <p:cNvPr id="22" name="Rounded Rectangle 21"/>
          <p:cNvSpPr/>
          <p:nvPr/>
        </p:nvSpPr>
        <p:spPr bwMode="auto">
          <a:xfrm>
            <a:off x="53255" y="3343713"/>
            <a:ext cx="12019002" cy="600221"/>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effectLst>
            <a:outerShdw blurRad="45000" dist="25000" dir="5400000" rotWithShape="0">
              <a:srgbClr val="000000">
                <a:alpha val="38000"/>
              </a:srgbClr>
            </a:outerShdw>
            <a:softEdge rad="0"/>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6" name="Straight Connector 5"/>
          <p:cNvCxnSpPr/>
          <p:nvPr/>
        </p:nvCxnSpPr>
        <p:spPr>
          <a:xfrm>
            <a:off x="1455336" y="3411414"/>
            <a:ext cx="0" cy="487680"/>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899327" y="3411414"/>
            <a:ext cx="0" cy="487680"/>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343318" y="3411414"/>
            <a:ext cx="0" cy="487680"/>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87308" y="3411414"/>
            <a:ext cx="0" cy="487680"/>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231299" y="3411414"/>
            <a:ext cx="0" cy="487680"/>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675288" y="3411414"/>
            <a:ext cx="0" cy="487680"/>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0119276" y="3411414"/>
            <a:ext cx="0" cy="487680"/>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36136" y="3411414"/>
            <a:ext cx="1003496" cy="461665"/>
          </a:xfrm>
          <a:prstGeom prst="rect">
            <a:avLst/>
          </a:prstGeom>
          <a:noFill/>
        </p:spPr>
        <p:txBody>
          <a:bodyPr wrap="square" rtlCol="0">
            <a:spAutoFit/>
          </a:bodyPr>
          <a:lstStyle/>
          <a:p>
            <a:pPr algn="ctr"/>
            <a:r>
              <a:rPr lang="en-US" sz="2400" dirty="0"/>
              <a:t>2010</a:t>
            </a:r>
          </a:p>
        </p:txBody>
      </p:sp>
      <p:sp>
        <p:nvSpPr>
          <p:cNvPr id="15" name="TextBox 14"/>
          <p:cNvSpPr txBox="1"/>
          <p:nvPr/>
        </p:nvSpPr>
        <p:spPr>
          <a:xfrm>
            <a:off x="1680123" y="3411414"/>
            <a:ext cx="1003496" cy="461665"/>
          </a:xfrm>
          <a:prstGeom prst="rect">
            <a:avLst/>
          </a:prstGeom>
          <a:noFill/>
        </p:spPr>
        <p:txBody>
          <a:bodyPr wrap="square" rtlCol="0">
            <a:spAutoFit/>
          </a:bodyPr>
          <a:lstStyle/>
          <a:p>
            <a:pPr algn="ctr"/>
            <a:r>
              <a:rPr lang="en-US" sz="2400" dirty="0"/>
              <a:t>2011</a:t>
            </a:r>
          </a:p>
        </p:txBody>
      </p:sp>
      <p:sp>
        <p:nvSpPr>
          <p:cNvPr id="16" name="TextBox 15"/>
          <p:cNvSpPr txBox="1"/>
          <p:nvPr/>
        </p:nvSpPr>
        <p:spPr>
          <a:xfrm>
            <a:off x="3115036" y="3409033"/>
            <a:ext cx="1003496" cy="461665"/>
          </a:xfrm>
          <a:prstGeom prst="rect">
            <a:avLst/>
          </a:prstGeom>
          <a:noFill/>
        </p:spPr>
        <p:txBody>
          <a:bodyPr wrap="square" rtlCol="0">
            <a:spAutoFit/>
          </a:bodyPr>
          <a:lstStyle/>
          <a:p>
            <a:pPr algn="ctr"/>
            <a:r>
              <a:rPr lang="en-US" sz="2400" dirty="0"/>
              <a:t>2012</a:t>
            </a:r>
          </a:p>
        </p:txBody>
      </p:sp>
      <p:sp>
        <p:nvSpPr>
          <p:cNvPr id="17" name="TextBox 16"/>
          <p:cNvSpPr txBox="1"/>
          <p:nvPr/>
        </p:nvSpPr>
        <p:spPr>
          <a:xfrm>
            <a:off x="4549358" y="3409033"/>
            <a:ext cx="1003496" cy="461665"/>
          </a:xfrm>
          <a:prstGeom prst="rect">
            <a:avLst/>
          </a:prstGeom>
          <a:noFill/>
        </p:spPr>
        <p:txBody>
          <a:bodyPr wrap="square" rtlCol="0">
            <a:spAutoFit/>
          </a:bodyPr>
          <a:lstStyle/>
          <a:p>
            <a:pPr algn="ctr"/>
            <a:r>
              <a:rPr lang="en-US" sz="2400" dirty="0"/>
              <a:t>2013</a:t>
            </a:r>
          </a:p>
        </p:txBody>
      </p:sp>
      <p:sp>
        <p:nvSpPr>
          <p:cNvPr id="18" name="TextBox 17"/>
          <p:cNvSpPr txBox="1"/>
          <p:nvPr/>
        </p:nvSpPr>
        <p:spPr>
          <a:xfrm>
            <a:off x="5997582" y="3409033"/>
            <a:ext cx="1003496" cy="461665"/>
          </a:xfrm>
          <a:prstGeom prst="rect">
            <a:avLst/>
          </a:prstGeom>
          <a:noFill/>
        </p:spPr>
        <p:txBody>
          <a:bodyPr wrap="square" rtlCol="0">
            <a:spAutoFit/>
          </a:bodyPr>
          <a:lstStyle/>
          <a:p>
            <a:pPr algn="ctr"/>
            <a:r>
              <a:rPr lang="en-US" sz="2400" dirty="0"/>
              <a:t>2014</a:t>
            </a:r>
          </a:p>
        </p:txBody>
      </p:sp>
      <p:sp>
        <p:nvSpPr>
          <p:cNvPr id="19" name="TextBox 18"/>
          <p:cNvSpPr txBox="1"/>
          <p:nvPr/>
        </p:nvSpPr>
        <p:spPr>
          <a:xfrm>
            <a:off x="7441568" y="3409033"/>
            <a:ext cx="1003496" cy="461665"/>
          </a:xfrm>
          <a:prstGeom prst="rect">
            <a:avLst/>
          </a:prstGeom>
          <a:noFill/>
        </p:spPr>
        <p:txBody>
          <a:bodyPr wrap="square" rtlCol="0">
            <a:spAutoFit/>
          </a:bodyPr>
          <a:lstStyle/>
          <a:p>
            <a:pPr algn="ctr"/>
            <a:r>
              <a:rPr lang="en-US" sz="2400" dirty="0"/>
              <a:t>2015</a:t>
            </a:r>
          </a:p>
        </p:txBody>
      </p:sp>
      <p:sp>
        <p:nvSpPr>
          <p:cNvPr id="20" name="TextBox 19"/>
          <p:cNvSpPr txBox="1"/>
          <p:nvPr/>
        </p:nvSpPr>
        <p:spPr>
          <a:xfrm>
            <a:off x="8885555" y="3409033"/>
            <a:ext cx="1003496" cy="461665"/>
          </a:xfrm>
          <a:prstGeom prst="rect">
            <a:avLst/>
          </a:prstGeom>
          <a:noFill/>
        </p:spPr>
        <p:txBody>
          <a:bodyPr wrap="square" rtlCol="0">
            <a:spAutoFit/>
          </a:bodyPr>
          <a:lstStyle/>
          <a:p>
            <a:pPr algn="ctr"/>
            <a:r>
              <a:rPr lang="en-US" sz="2400" dirty="0"/>
              <a:t>2016</a:t>
            </a:r>
          </a:p>
        </p:txBody>
      </p:sp>
      <p:sp>
        <p:nvSpPr>
          <p:cNvPr id="21" name="TextBox 20"/>
          <p:cNvSpPr txBox="1"/>
          <p:nvPr/>
        </p:nvSpPr>
        <p:spPr>
          <a:xfrm>
            <a:off x="10111200" y="3397602"/>
            <a:ext cx="1003496" cy="461665"/>
          </a:xfrm>
          <a:prstGeom prst="rect">
            <a:avLst/>
          </a:prstGeom>
          <a:noFill/>
        </p:spPr>
        <p:txBody>
          <a:bodyPr wrap="square" rtlCol="0">
            <a:spAutoFit/>
          </a:bodyPr>
          <a:lstStyle/>
          <a:p>
            <a:pPr algn="ctr"/>
            <a:r>
              <a:rPr lang="en-US" sz="2400" dirty="0"/>
              <a:t>2017</a:t>
            </a:r>
          </a:p>
        </p:txBody>
      </p:sp>
      <p:grpSp>
        <p:nvGrpSpPr>
          <p:cNvPr id="31" name="Group 30"/>
          <p:cNvGrpSpPr/>
          <p:nvPr/>
        </p:nvGrpSpPr>
        <p:grpSpPr>
          <a:xfrm>
            <a:off x="257807" y="1639216"/>
            <a:ext cx="1389383" cy="1785264"/>
            <a:chOff x="8165781" y="2568326"/>
            <a:chExt cx="1042037" cy="1338948"/>
          </a:xfrm>
        </p:grpSpPr>
        <p:sp>
          <p:nvSpPr>
            <p:cNvPr id="32" name="Diamond 31"/>
            <p:cNvSpPr/>
            <p:nvPr/>
          </p:nvSpPr>
          <p:spPr bwMode="auto">
            <a:xfrm>
              <a:off x="8588326" y="3729478"/>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33" name="Straight Connector 32"/>
            <p:cNvCxnSpPr/>
            <p:nvPr/>
          </p:nvCxnSpPr>
          <p:spPr>
            <a:xfrm flipV="1">
              <a:off x="8686800" y="3263791"/>
              <a:ext cx="0" cy="465687"/>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8165781" y="2568326"/>
              <a:ext cx="1042037" cy="715725"/>
            </a:xfrm>
            <a:prstGeom prst="rect">
              <a:avLst/>
            </a:prstGeom>
            <a:noFill/>
          </p:spPr>
          <p:txBody>
            <a:bodyPr wrap="square" rtlCol="0">
              <a:spAutoFit/>
            </a:bodyPr>
            <a:lstStyle/>
            <a:p>
              <a:pPr algn="ctr"/>
              <a:r>
                <a:rPr lang="en-US" sz="1867" dirty="0"/>
                <a:t>EAVL</a:t>
              </a:r>
            </a:p>
            <a:p>
              <a:pPr algn="ctr"/>
              <a:r>
                <a:rPr lang="en-US" sz="1867" dirty="0"/>
                <a:t>DAX</a:t>
              </a:r>
            </a:p>
            <a:p>
              <a:pPr algn="ctr"/>
              <a:r>
                <a:rPr lang="en-US" sz="1867" dirty="0"/>
                <a:t>PISTON </a:t>
              </a:r>
            </a:p>
          </p:txBody>
        </p:sp>
      </p:grpSp>
      <p:sp>
        <p:nvSpPr>
          <p:cNvPr id="42" name="Diamond 41"/>
          <p:cNvSpPr/>
          <p:nvPr/>
        </p:nvSpPr>
        <p:spPr bwMode="auto">
          <a:xfrm>
            <a:off x="6342372" y="3129344"/>
            <a:ext cx="262597" cy="237061"/>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43" name="Straight Connector 42"/>
          <p:cNvCxnSpPr>
            <a:cxnSpLocks/>
            <a:endCxn id="100" idx="2"/>
          </p:cNvCxnSpPr>
          <p:nvPr/>
        </p:nvCxnSpPr>
        <p:spPr>
          <a:xfrm flipV="1">
            <a:off x="6473671" y="2296950"/>
            <a:ext cx="469" cy="832397"/>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7602693" y="3910084"/>
            <a:ext cx="1316176" cy="2002250"/>
            <a:chOff x="8455051" y="4287682"/>
            <a:chExt cx="987132" cy="1501688"/>
          </a:xfrm>
        </p:grpSpPr>
        <p:sp>
          <p:nvSpPr>
            <p:cNvPr id="47" name="Diamond 46"/>
            <p:cNvSpPr/>
            <p:nvPr/>
          </p:nvSpPr>
          <p:spPr bwMode="auto">
            <a:xfrm>
              <a:off x="8850143" y="4287682"/>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48" name="Straight Connector 47"/>
            <p:cNvCxnSpPr/>
            <p:nvPr/>
          </p:nvCxnSpPr>
          <p:spPr>
            <a:xfrm flipV="1">
              <a:off x="8948617" y="4465478"/>
              <a:ext cx="0" cy="844262"/>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8455051" y="5289137"/>
              <a:ext cx="987132" cy="500233"/>
            </a:xfrm>
            <a:prstGeom prst="rect">
              <a:avLst/>
            </a:prstGeom>
            <a:noFill/>
          </p:spPr>
          <p:txBody>
            <a:bodyPr wrap="square" rtlCol="0">
              <a:spAutoFit/>
            </a:bodyPr>
            <a:lstStyle/>
            <a:p>
              <a:pPr algn="ctr"/>
              <a:r>
                <a:rPr lang="en-US" sz="1867" dirty="0"/>
                <a:t>ISAV15</a:t>
              </a:r>
            </a:p>
            <a:p>
              <a:pPr algn="ctr"/>
              <a:r>
                <a:rPr lang="en-US" sz="1867" dirty="0"/>
                <a:t>Strawman</a:t>
              </a:r>
            </a:p>
          </p:txBody>
        </p:sp>
      </p:grpSp>
      <p:grpSp>
        <p:nvGrpSpPr>
          <p:cNvPr id="151" name="Group 150"/>
          <p:cNvGrpSpPr/>
          <p:nvPr/>
        </p:nvGrpSpPr>
        <p:grpSpPr>
          <a:xfrm>
            <a:off x="8803100" y="3910951"/>
            <a:ext cx="1316176" cy="1926951"/>
            <a:chOff x="6847253" y="2960965"/>
            <a:chExt cx="987132" cy="1445213"/>
          </a:xfrm>
        </p:grpSpPr>
        <p:sp>
          <p:nvSpPr>
            <p:cNvPr id="51" name="Diamond 50"/>
            <p:cNvSpPr/>
            <p:nvPr/>
          </p:nvSpPr>
          <p:spPr bwMode="auto">
            <a:xfrm>
              <a:off x="7242345" y="2960965"/>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52" name="Straight Connector 51"/>
            <p:cNvCxnSpPr>
              <a:endCxn id="51" idx="2"/>
            </p:cNvCxnSpPr>
            <p:nvPr/>
          </p:nvCxnSpPr>
          <p:spPr>
            <a:xfrm flipV="1">
              <a:off x="7340819" y="3138761"/>
              <a:ext cx="0" cy="529850"/>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6847253" y="3659627"/>
              <a:ext cx="987132" cy="746551"/>
            </a:xfrm>
            <a:prstGeom prst="rect">
              <a:avLst/>
            </a:prstGeom>
            <a:noFill/>
          </p:spPr>
          <p:txBody>
            <a:bodyPr wrap="square" rtlCol="0">
              <a:spAutoFit/>
            </a:bodyPr>
            <a:lstStyle/>
            <a:p>
              <a:pPr algn="ctr"/>
              <a:r>
                <a:rPr lang="en-US" sz="1467" dirty="0"/>
                <a:t>SC16</a:t>
              </a:r>
            </a:p>
            <a:p>
              <a:pPr algn="ctr"/>
              <a:r>
                <a:rPr lang="en-US" sz="1467" dirty="0"/>
                <a:t>Performance Modeling (Strawman) </a:t>
              </a:r>
            </a:p>
          </p:txBody>
        </p:sp>
      </p:grpSp>
      <p:sp>
        <p:nvSpPr>
          <p:cNvPr id="59" name="Diamond 58"/>
          <p:cNvSpPr/>
          <p:nvPr/>
        </p:nvSpPr>
        <p:spPr bwMode="auto">
          <a:xfrm>
            <a:off x="387192" y="3846725"/>
            <a:ext cx="262597" cy="228391"/>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60" name="Straight Connector 59"/>
          <p:cNvCxnSpPr>
            <a:cxnSpLocks/>
          </p:cNvCxnSpPr>
          <p:nvPr/>
        </p:nvCxnSpPr>
        <p:spPr>
          <a:xfrm flipV="1">
            <a:off x="518491" y="4075116"/>
            <a:ext cx="0" cy="1376741"/>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57943" y="5451857"/>
            <a:ext cx="2741562" cy="666977"/>
          </a:xfrm>
          <a:prstGeom prst="rect">
            <a:avLst/>
          </a:prstGeom>
          <a:noFill/>
        </p:spPr>
        <p:txBody>
          <a:bodyPr wrap="square" rtlCol="0">
            <a:spAutoFit/>
          </a:bodyPr>
          <a:lstStyle/>
          <a:p>
            <a:pPr algn="ctr"/>
            <a:r>
              <a:rPr lang="en-US" sz="1867" dirty="0"/>
              <a:t>ASCAC Subcommittee</a:t>
            </a:r>
            <a:br>
              <a:rPr lang="en-US" sz="1867" dirty="0"/>
            </a:br>
            <a:r>
              <a:rPr lang="en-US" sz="1867" dirty="0"/>
              <a:t>on </a:t>
            </a:r>
            <a:r>
              <a:rPr lang="en-US" sz="1867" dirty="0" err="1"/>
              <a:t>Exascale</a:t>
            </a:r>
            <a:r>
              <a:rPr lang="en-US" sz="1867" dirty="0"/>
              <a:t> Computing</a:t>
            </a:r>
          </a:p>
        </p:txBody>
      </p:sp>
      <p:cxnSp>
        <p:nvCxnSpPr>
          <p:cNvPr id="89" name="Straight Connector 88"/>
          <p:cNvCxnSpPr/>
          <p:nvPr/>
        </p:nvCxnSpPr>
        <p:spPr>
          <a:xfrm>
            <a:off x="1452789" y="2391495"/>
            <a:ext cx="3810203" cy="4672"/>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5" name="Diamond 104"/>
          <p:cNvSpPr/>
          <p:nvPr/>
        </p:nvSpPr>
        <p:spPr bwMode="auto">
          <a:xfrm>
            <a:off x="4900544" y="3157489"/>
            <a:ext cx="262597" cy="222961"/>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106" name="Straight Connector 105"/>
          <p:cNvCxnSpPr>
            <a:cxnSpLocks/>
          </p:cNvCxnSpPr>
          <p:nvPr/>
        </p:nvCxnSpPr>
        <p:spPr>
          <a:xfrm flipV="1">
            <a:off x="5031842" y="3067049"/>
            <a:ext cx="0" cy="109728"/>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a:off x="1455336" y="2096175"/>
            <a:ext cx="4555124" cy="13285"/>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5262992" y="1811073"/>
            <a:ext cx="373736" cy="294481"/>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262992" y="2105554"/>
            <a:ext cx="373736" cy="296085"/>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7" name="Oval 126"/>
          <p:cNvSpPr/>
          <p:nvPr/>
        </p:nvSpPr>
        <p:spPr bwMode="auto">
          <a:xfrm>
            <a:off x="5223330" y="1768613"/>
            <a:ext cx="96680" cy="89096"/>
          </a:xfrm>
          <a:prstGeom prst="ellipse">
            <a:avLst/>
          </a:prstGeom>
          <a:solidFill>
            <a:schemeClr val="accent1"/>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sp>
        <p:nvSpPr>
          <p:cNvPr id="130" name="Oval 129"/>
          <p:cNvSpPr/>
          <p:nvPr/>
        </p:nvSpPr>
        <p:spPr bwMode="auto">
          <a:xfrm>
            <a:off x="5563154" y="2061005"/>
            <a:ext cx="96680" cy="89096"/>
          </a:xfrm>
          <a:prstGeom prst="ellipse">
            <a:avLst/>
          </a:prstGeom>
          <a:solidFill>
            <a:schemeClr val="accent1"/>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sp>
        <p:nvSpPr>
          <p:cNvPr id="131" name="Oval 130"/>
          <p:cNvSpPr/>
          <p:nvPr/>
        </p:nvSpPr>
        <p:spPr bwMode="auto">
          <a:xfrm>
            <a:off x="5223330" y="2341037"/>
            <a:ext cx="96680" cy="89096"/>
          </a:xfrm>
          <a:prstGeom prst="ellipse">
            <a:avLst/>
          </a:prstGeom>
          <a:solidFill>
            <a:schemeClr val="accent1"/>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grpSp>
        <p:nvGrpSpPr>
          <p:cNvPr id="133" name="Group 132"/>
          <p:cNvGrpSpPr/>
          <p:nvPr/>
        </p:nvGrpSpPr>
        <p:grpSpPr>
          <a:xfrm>
            <a:off x="7292665" y="1357146"/>
            <a:ext cx="1316176" cy="2060551"/>
            <a:chOff x="8340508" y="4428119"/>
            <a:chExt cx="987132" cy="1545413"/>
          </a:xfrm>
        </p:grpSpPr>
        <p:sp>
          <p:nvSpPr>
            <p:cNvPr id="134" name="Diamond 133"/>
            <p:cNvSpPr/>
            <p:nvPr/>
          </p:nvSpPr>
          <p:spPr bwMode="auto">
            <a:xfrm>
              <a:off x="8736769" y="5795736"/>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135" name="Straight Connector 134"/>
            <p:cNvCxnSpPr>
              <a:stCxn id="134" idx="0"/>
              <a:endCxn id="136" idx="2"/>
            </p:cNvCxnSpPr>
            <p:nvPr/>
          </p:nvCxnSpPr>
          <p:spPr>
            <a:xfrm flipH="1" flipV="1">
              <a:off x="8834074" y="4712861"/>
              <a:ext cx="1169" cy="1082875"/>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6" name="TextBox 135"/>
            <p:cNvSpPr txBox="1"/>
            <p:nvPr/>
          </p:nvSpPr>
          <p:spPr>
            <a:xfrm>
              <a:off x="8340508" y="4428119"/>
              <a:ext cx="987132" cy="284742"/>
            </a:xfrm>
            <a:prstGeom prst="rect">
              <a:avLst/>
            </a:prstGeom>
            <a:noFill/>
          </p:spPr>
          <p:txBody>
            <a:bodyPr wrap="square" rtlCol="0">
              <a:spAutoFit/>
            </a:bodyPr>
            <a:lstStyle/>
            <a:p>
              <a:pPr algn="r"/>
              <a:r>
                <a:rPr lang="en-US" sz="1867" dirty="0"/>
                <a:t>Strawman</a:t>
              </a:r>
            </a:p>
          </p:txBody>
        </p:sp>
      </p:grpSp>
      <p:cxnSp>
        <p:nvCxnSpPr>
          <p:cNvPr id="150" name="Straight Arrow Connector 149"/>
          <p:cNvCxnSpPr>
            <a:cxnSpLocks/>
          </p:cNvCxnSpPr>
          <p:nvPr/>
        </p:nvCxnSpPr>
        <p:spPr>
          <a:xfrm flipV="1">
            <a:off x="7105171" y="2105555"/>
            <a:ext cx="4880000" cy="1"/>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52" name="Group 151"/>
          <p:cNvGrpSpPr/>
          <p:nvPr/>
        </p:nvGrpSpPr>
        <p:grpSpPr>
          <a:xfrm>
            <a:off x="9701840" y="3892289"/>
            <a:ext cx="1316176" cy="1280129"/>
            <a:chOff x="6847253" y="2960965"/>
            <a:chExt cx="987132" cy="960097"/>
          </a:xfrm>
        </p:grpSpPr>
        <p:sp>
          <p:nvSpPr>
            <p:cNvPr id="153" name="Diamond 152"/>
            <p:cNvSpPr/>
            <p:nvPr/>
          </p:nvSpPr>
          <p:spPr bwMode="auto">
            <a:xfrm>
              <a:off x="7242345" y="2960965"/>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154" name="Straight Connector 153"/>
            <p:cNvCxnSpPr/>
            <p:nvPr/>
          </p:nvCxnSpPr>
          <p:spPr>
            <a:xfrm flipV="1">
              <a:off x="7340819" y="3138761"/>
              <a:ext cx="0" cy="529850"/>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6847253" y="3682487"/>
              <a:ext cx="987132" cy="238575"/>
            </a:xfrm>
            <a:prstGeom prst="rect">
              <a:avLst/>
            </a:prstGeom>
            <a:noFill/>
          </p:spPr>
          <p:txBody>
            <a:bodyPr wrap="square" rtlCol="0">
              <a:spAutoFit/>
            </a:bodyPr>
            <a:lstStyle/>
            <a:p>
              <a:pPr algn="ctr"/>
              <a:r>
                <a:rPr lang="en-US" sz="1467" dirty="0"/>
                <a:t>ECP Begins</a:t>
              </a:r>
            </a:p>
          </p:txBody>
        </p:sp>
      </p:grpSp>
      <p:cxnSp>
        <p:nvCxnSpPr>
          <p:cNvPr id="166" name="Straight Arrow Connector 165"/>
          <p:cNvCxnSpPr>
            <a:endCxn id="136" idx="1"/>
          </p:cNvCxnSpPr>
          <p:nvPr/>
        </p:nvCxnSpPr>
        <p:spPr>
          <a:xfrm flipV="1">
            <a:off x="7001678" y="1546974"/>
            <a:ext cx="290987" cy="285867"/>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67" name="Oval 166"/>
          <p:cNvSpPr/>
          <p:nvPr/>
        </p:nvSpPr>
        <p:spPr bwMode="auto">
          <a:xfrm>
            <a:off x="6952737" y="1768613"/>
            <a:ext cx="96680" cy="89096"/>
          </a:xfrm>
          <a:prstGeom prst="ellipse">
            <a:avLst/>
          </a:prstGeom>
          <a:solidFill>
            <a:schemeClr val="accent1"/>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173" name="Straight Arrow Connector 172"/>
          <p:cNvCxnSpPr>
            <a:cxnSpLocks/>
          </p:cNvCxnSpPr>
          <p:nvPr/>
        </p:nvCxnSpPr>
        <p:spPr>
          <a:xfrm>
            <a:off x="8546931" y="1568803"/>
            <a:ext cx="1045556" cy="0"/>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flipH="1">
            <a:off x="8692716" y="1546048"/>
            <a:ext cx="323477" cy="550033"/>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2" name="Oval 181"/>
          <p:cNvSpPr/>
          <p:nvPr/>
        </p:nvSpPr>
        <p:spPr bwMode="auto">
          <a:xfrm>
            <a:off x="8642882" y="2059005"/>
            <a:ext cx="96680" cy="89096"/>
          </a:xfrm>
          <a:prstGeom prst="ellipse">
            <a:avLst/>
          </a:prstGeom>
          <a:solidFill>
            <a:schemeClr val="accent1"/>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sp>
        <p:nvSpPr>
          <p:cNvPr id="183" name="Oval 182"/>
          <p:cNvSpPr/>
          <p:nvPr/>
        </p:nvSpPr>
        <p:spPr bwMode="auto">
          <a:xfrm>
            <a:off x="8945594" y="1530673"/>
            <a:ext cx="96680" cy="89096"/>
          </a:xfrm>
          <a:prstGeom prst="ellipse">
            <a:avLst/>
          </a:prstGeom>
          <a:solidFill>
            <a:schemeClr val="accent1"/>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sp>
        <p:nvSpPr>
          <p:cNvPr id="185" name="Diamond 184"/>
          <p:cNvSpPr/>
          <p:nvPr/>
        </p:nvSpPr>
        <p:spPr bwMode="auto">
          <a:xfrm>
            <a:off x="10227408" y="3132592"/>
            <a:ext cx="262597" cy="237061"/>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186" name="Straight Connector 185"/>
          <p:cNvCxnSpPr>
            <a:cxnSpLocks/>
            <a:endCxn id="95" idx="2"/>
          </p:cNvCxnSpPr>
          <p:nvPr/>
        </p:nvCxnSpPr>
        <p:spPr>
          <a:xfrm flipV="1">
            <a:off x="10369146" y="2693468"/>
            <a:ext cx="6668" cy="440083"/>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xmlns="" id="{2A5EC900-7CB6-9742-B6AB-9A8D719D2A33}"/>
              </a:ext>
            </a:extLst>
          </p:cNvPr>
          <p:cNvGrpSpPr/>
          <p:nvPr/>
        </p:nvGrpSpPr>
        <p:grpSpPr>
          <a:xfrm>
            <a:off x="10290332" y="3892289"/>
            <a:ext cx="1316176" cy="1116720"/>
            <a:chOff x="10290332" y="3892289"/>
            <a:chExt cx="1316176" cy="1116720"/>
          </a:xfrm>
        </p:grpSpPr>
        <p:sp>
          <p:nvSpPr>
            <p:cNvPr id="191" name="Diamond 190"/>
            <p:cNvSpPr/>
            <p:nvPr/>
          </p:nvSpPr>
          <p:spPr bwMode="auto">
            <a:xfrm>
              <a:off x="10822576" y="3892289"/>
              <a:ext cx="262597" cy="261699"/>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192" name="Straight Connector 191"/>
            <p:cNvCxnSpPr>
              <a:cxnSpLocks/>
              <a:endCxn id="191" idx="2"/>
            </p:cNvCxnSpPr>
            <p:nvPr/>
          </p:nvCxnSpPr>
          <p:spPr>
            <a:xfrm flipV="1">
              <a:off x="10948420" y="4153988"/>
              <a:ext cx="5455" cy="298175"/>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0290332" y="4408619"/>
              <a:ext cx="1316176" cy="600390"/>
            </a:xfrm>
            <a:prstGeom prst="rect">
              <a:avLst/>
            </a:prstGeom>
            <a:noFill/>
          </p:spPr>
          <p:txBody>
            <a:bodyPr wrap="square" rtlCol="0">
              <a:spAutoFit/>
            </a:bodyPr>
            <a:lstStyle/>
            <a:p>
              <a:pPr algn="ctr"/>
              <a:r>
                <a:rPr lang="en-US" sz="1467" dirty="0"/>
                <a:t>ISAV17</a:t>
              </a:r>
            </a:p>
            <a:p>
              <a:pPr algn="ctr"/>
              <a:r>
                <a:rPr lang="en-US" sz="1467" dirty="0"/>
                <a:t>Ascent</a:t>
              </a:r>
            </a:p>
          </p:txBody>
        </p:sp>
      </p:grpSp>
      <p:cxnSp>
        <p:nvCxnSpPr>
          <p:cNvPr id="197" name="Straight Arrow Connector 196"/>
          <p:cNvCxnSpPr>
            <a:cxnSpLocks/>
          </p:cNvCxnSpPr>
          <p:nvPr/>
        </p:nvCxnSpPr>
        <p:spPr>
          <a:xfrm>
            <a:off x="11065331" y="1585304"/>
            <a:ext cx="919840" cy="0"/>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a:endCxn id="136" idx="1"/>
          </p:cNvCxnSpPr>
          <p:nvPr/>
        </p:nvCxnSpPr>
        <p:spPr>
          <a:xfrm flipV="1">
            <a:off x="6836324" y="1546974"/>
            <a:ext cx="456341" cy="1147843"/>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16" name="Oval 215"/>
          <p:cNvSpPr/>
          <p:nvPr/>
        </p:nvSpPr>
        <p:spPr bwMode="auto">
          <a:xfrm>
            <a:off x="6777093" y="2639660"/>
            <a:ext cx="96680" cy="89096"/>
          </a:xfrm>
          <a:prstGeom prst="ellipse">
            <a:avLst/>
          </a:prstGeom>
          <a:solidFill>
            <a:schemeClr val="accent1"/>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grpSp>
        <p:nvGrpSpPr>
          <p:cNvPr id="224" name="Group 223"/>
          <p:cNvGrpSpPr/>
          <p:nvPr/>
        </p:nvGrpSpPr>
        <p:grpSpPr>
          <a:xfrm>
            <a:off x="1998180" y="3898324"/>
            <a:ext cx="262597" cy="1362744"/>
            <a:chOff x="8850143" y="4287682"/>
            <a:chExt cx="196948" cy="1022058"/>
          </a:xfrm>
        </p:grpSpPr>
        <p:sp>
          <p:nvSpPr>
            <p:cNvPr id="225" name="Diamond 224"/>
            <p:cNvSpPr/>
            <p:nvPr/>
          </p:nvSpPr>
          <p:spPr bwMode="auto">
            <a:xfrm>
              <a:off x="8850143" y="4287682"/>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226" name="Straight Connector 225"/>
            <p:cNvCxnSpPr/>
            <p:nvPr/>
          </p:nvCxnSpPr>
          <p:spPr>
            <a:xfrm flipV="1">
              <a:off x="8948617" y="4465478"/>
              <a:ext cx="0" cy="844262"/>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29" name="Group 228"/>
          <p:cNvGrpSpPr/>
          <p:nvPr/>
        </p:nvGrpSpPr>
        <p:grpSpPr>
          <a:xfrm>
            <a:off x="7545135" y="3903620"/>
            <a:ext cx="262597" cy="1362744"/>
            <a:chOff x="8850143" y="4287682"/>
            <a:chExt cx="196948" cy="1022058"/>
          </a:xfrm>
        </p:grpSpPr>
        <p:sp>
          <p:nvSpPr>
            <p:cNvPr id="230" name="Diamond 229"/>
            <p:cNvSpPr/>
            <p:nvPr/>
          </p:nvSpPr>
          <p:spPr bwMode="auto">
            <a:xfrm>
              <a:off x="8850143" y="4287682"/>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231" name="Straight Connector 230"/>
            <p:cNvCxnSpPr/>
            <p:nvPr/>
          </p:nvCxnSpPr>
          <p:spPr>
            <a:xfrm flipV="1">
              <a:off x="8948617" y="4465478"/>
              <a:ext cx="0" cy="844262"/>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32" name="Straight Connector 231"/>
          <p:cNvCxnSpPr/>
          <p:nvPr/>
        </p:nvCxnSpPr>
        <p:spPr>
          <a:xfrm>
            <a:off x="2122202" y="5245187"/>
            <a:ext cx="1767073" cy="0"/>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36" name="TextBox 235"/>
          <p:cNvSpPr txBox="1"/>
          <p:nvPr/>
        </p:nvSpPr>
        <p:spPr>
          <a:xfrm>
            <a:off x="3675398" y="4810811"/>
            <a:ext cx="2285015" cy="954300"/>
          </a:xfrm>
          <a:prstGeom prst="rect">
            <a:avLst/>
          </a:prstGeom>
          <a:noFill/>
        </p:spPr>
        <p:txBody>
          <a:bodyPr wrap="square" rtlCol="0">
            <a:spAutoFit/>
          </a:bodyPr>
          <a:lstStyle/>
          <a:p>
            <a:pPr algn="ctr"/>
            <a:r>
              <a:rPr lang="en-US" sz="1867" dirty="0"/>
              <a:t>Data Parallel</a:t>
            </a:r>
          </a:p>
          <a:p>
            <a:pPr algn="ctr"/>
            <a:r>
              <a:rPr lang="en-US" sz="1867" dirty="0"/>
              <a:t>Visualization Research</a:t>
            </a:r>
          </a:p>
        </p:txBody>
      </p:sp>
      <p:cxnSp>
        <p:nvCxnSpPr>
          <p:cNvPr id="239" name="Straight Connector 238"/>
          <p:cNvCxnSpPr/>
          <p:nvPr/>
        </p:nvCxnSpPr>
        <p:spPr>
          <a:xfrm>
            <a:off x="5756825" y="5245188"/>
            <a:ext cx="1910609" cy="15881"/>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cxnSpLocks/>
          </p:cNvCxnSpPr>
          <p:nvPr/>
        </p:nvCxnSpPr>
        <p:spPr>
          <a:xfrm>
            <a:off x="11065331" y="2398316"/>
            <a:ext cx="919840" cy="0"/>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a:off x="10382315" y="1772195"/>
            <a:ext cx="3585" cy="407892"/>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a:cxnSpLocks/>
          </p:cNvCxnSpPr>
          <p:nvPr/>
        </p:nvCxnSpPr>
        <p:spPr>
          <a:xfrm flipH="1">
            <a:off x="11065331" y="1589854"/>
            <a:ext cx="1" cy="811785"/>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bwMode="auto">
          <a:xfrm>
            <a:off x="11026390" y="2358237"/>
            <a:ext cx="96680" cy="89096"/>
          </a:xfrm>
          <a:prstGeom prst="ellipse">
            <a:avLst/>
          </a:prstGeom>
          <a:solidFill>
            <a:schemeClr val="accent1"/>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sp>
        <p:nvSpPr>
          <p:cNvPr id="132" name="Oval 131"/>
          <p:cNvSpPr/>
          <p:nvPr/>
        </p:nvSpPr>
        <p:spPr bwMode="auto">
          <a:xfrm>
            <a:off x="11018016" y="1540756"/>
            <a:ext cx="96680" cy="89096"/>
          </a:xfrm>
          <a:prstGeom prst="ellipse">
            <a:avLst/>
          </a:prstGeom>
          <a:solidFill>
            <a:schemeClr val="accent1"/>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pic>
        <p:nvPicPr>
          <p:cNvPr id="96" name="Picture 95">
            <a:extLst>
              <a:ext uri="{FF2B5EF4-FFF2-40B4-BE49-F238E27FC236}">
                <a16:creationId xmlns:a16="http://schemas.microsoft.com/office/drawing/2014/main" xmlns="" id="{67DFE0C5-DB91-CB48-AC33-51CD71ED2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749" y="1430366"/>
            <a:ext cx="1346723" cy="276177"/>
          </a:xfrm>
          <a:prstGeom prst="rect">
            <a:avLst/>
          </a:prstGeom>
        </p:spPr>
      </p:pic>
      <p:pic>
        <p:nvPicPr>
          <p:cNvPr id="100" name="Picture 99">
            <a:extLst>
              <a:ext uri="{FF2B5EF4-FFF2-40B4-BE49-F238E27FC236}">
                <a16:creationId xmlns:a16="http://schemas.microsoft.com/office/drawing/2014/main" xmlns="" id="{22B1A81D-2303-1C4B-B3FE-FE35ED341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0340" y="1944973"/>
            <a:ext cx="907599" cy="351976"/>
          </a:xfrm>
          <a:prstGeom prst="rect">
            <a:avLst/>
          </a:prstGeom>
        </p:spPr>
      </p:pic>
      <p:pic>
        <p:nvPicPr>
          <p:cNvPr id="101" name="Picture 100">
            <a:extLst>
              <a:ext uri="{FF2B5EF4-FFF2-40B4-BE49-F238E27FC236}">
                <a16:creationId xmlns:a16="http://schemas.microsoft.com/office/drawing/2014/main" xmlns="" id="{D8A2B05E-79B9-A04C-83B9-BC6B127F20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168" y="2472853"/>
            <a:ext cx="742523" cy="553881"/>
          </a:xfrm>
          <a:prstGeom prst="rect">
            <a:avLst/>
          </a:prstGeom>
        </p:spPr>
      </p:pic>
      <p:sp>
        <p:nvSpPr>
          <p:cNvPr id="95" name="TextBox 94"/>
          <p:cNvSpPr txBox="1"/>
          <p:nvPr/>
        </p:nvSpPr>
        <p:spPr>
          <a:xfrm>
            <a:off x="9671275" y="2396014"/>
            <a:ext cx="1409077" cy="297454"/>
          </a:xfrm>
          <a:prstGeom prst="rect">
            <a:avLst/>
          </a:prstGeom>
          <a:noFill/>
        </p:spPr>
        <p:txBody>
          <a:bodyPr wrap="square" rtlCol="0">
            <a:spAutoFit/>
          </a:bodyPr>
          <a:lstStyle/>
          <a:p>
            <a:pPr algn="ctr"/>
            <a:r>
              <a:rPr lang="en-US" sz="1333" b="1" dirty="0"/>
              <a:t>Dist. Mem.</a:t>
            </a:r>
          </a:p>
        </p:txBody>
      </p:sp>
      <p:pic>
        <p:nvPicPr>
          <p:cNvPr id="109" name="Picture 108">
            <a:extLst>
              <a:ext uri="{FF2B5EF4-FFF2-40B4-BE49-F238E27FC236}">
                <a16:creationId xmlns:a16="http://schemas.microsoft.com/office/drawing/2014/main" xmlns="" id="{A581F6AF-F656-A147-A6B1-1EADA1E36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5525" y="2164735"/>
            <a:ext cx="716115" cy="277716"/>
          </a:xfrm>
          <a:prstGeom prst="rect">
            <a:avLst/>
          </a:prstGeom>
        </p:spPr>
      </p:pic>
      <p:cxnSp>
        <p:nvCxnSpPr>
          <p:cNvPr id="92" name="Straight Connector 91">
            <a:extLst>
              <a:ext uri="{FF2B5EF4-FFF2-40B4-BE49-F238E27FC236}">
                <a16:creationId xmlns:a16="http://schemas.microsoft.com/office/drawing/2014/main" xmlns="" id="{2A3637B1-9B20-0749-ADE6-D3F1EE7BE21D}"/>
              </a:ext>
            </a:extLst>
          </p:cNvPr>
          <p:cNvCxnSpPr/>
          <p:nvPr/>
        </p:nvCxnSpPr>
        <p:spPr>
          <a:xfrm>
            <a:off x="11132165" y="3397602"/>
            <a:ext cx="0" cy="487680"/>
          </a:xfrm>
          <a:prstGeom prst="line">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xmlns="" id="{92A26564-DC3C-7F4A-8A26-3DA4B5E2F915}"/>
              </a:ext>
            </a:extLst>
          </p:cNvPr>
          <p:cNvSpPr txBox="1"/>
          <p:nvPr/>
        </p:nvSpPr>
        <p:spPr>
          <a:xfrm>
            <a:off x="11122772" y="3397602"/>
            <a:ext cx="1003496" cy="461665"/>
          </a:xfrm>
          <a:prstGeom prst="rect">
            <a:avLst/>
          </a:prstGeom>
          <a:noFill/>
        </p:spPr>
        <p:txBody>
          <a:bodyPr wrap="square" rtlCol="0">
            <a:spAutoFit/>
          </a:bodyPr>
          <a:lstStyle/>
          <a:p>
            <a:pPr algn="ctr"/>
            <a:r>
              <a:rPr lang="en-US" sz="2400" dirty="0"/>
              <a:t>2018</a:t>
            </a:r>
          </a:p>
        </p:txBody>
      </p:sp>
      <p:grpSp>
        <p:nvGrpSpPr>
          <p:cNvPr id="104" name="Group 103">
            <a:extLst>
              <a:ext uri="{FF2B5EF4-FFF2-40B4-BE49-F238E27FC236}">
                <a16:creationId xmlns:a16="http://schemas.microsoft.com/office/drawing/2014/main" xmlns="" id="{CC5F828D-1988-6B42-B0F2-6AB4463FEE66}"/>
              </a:ext>
            </a:extLst>
          </p:cNvPr>
          <p:cNvGrpSpPr/>
          <p:nvPr/>
        </p:nvGrpSpPr>
        <p:grpSpPr>
          <a:xfrm>
            <a:off x="10944682" y="3892291"/>
            <a:ext cx="1316176" cy="2435417"/>
            <a:chOff x="6843164" y="2960964"/>
            <a:chExt cx="987132" cy="1826561"/>
          </a:xfrm>
        </p:grpSpPr>
        <p:sp>
          <p:nvSpPr>
            <p:cNvPr id="107" name="Diamond 106">
              <a:extLst>
                <a:ext uri="{FF2B5EF4-FFF2-40B4-BE49-F238E27FC236}">
                  <a16:creationId xmlns:a16="http://schemas.microsoft.com/office/drawing/2014/main" xmlns="" id="{25BEC180-66B2-7643-86CD-67A8A0B8D0BA}"/>
                </a:ext>
              </a:extLst>
            </p:cNvPr>
            <p:cNvSpPr/>
            <p:nvPr/>
          </p:nvSpPr>
          <p:spPr bwMode="auto">
            <a:xfrm>
              <a:off x="7242345" y="2960964"/>
              <a:ext cx="196948" cy="177796"/>
            </a:xfrm>
            <a:prstGeom prst="diamon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cxnSp>
          <p:nvCxnSpPr>
            <p:cNvPr id="110" name="Straight Connector 109">
              <a:extLst>
                <a:ext uri="{FF2B5EF4-FFF2-40B4-BE49-F238E27FC236}">
                  <a16:creationId xmlns:a16="http://schemas.microsoft.com/office/drawing/2014/main" xmlns="" id="{2E960A02-396A-E74B-B0B2-9B72572AA5EF}"/>
                </a:ext>
              </a:extLst>
            </p:cNvPr>
            <p:cNvCxnSpPr>
              <a:cxnSpLocks/>
              <a:stCxn id="111" idx="0"/>
              <a:endCxn id="107" idx="2"/>
            </p:cNvCxnSpPr>
            <p:nvPr/>
          </p:nvCxnSpPr>
          <p:spPr>
            <a:xfrm flipV="1">
              <a:off x="7336730" y="3138760"/>
              <a:ext cx="4089" cy="771603"/>
            </a:xfrm>
            <a:prstGeom prst="line">
              <a:avLst/>
            </a:prstGeom>
            <a:ln w="158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1" name="TextBox 110">
              <a:extLst>
                <a:ext uri="{FF2B5EF4-FFF2-40B4-BE49-F238E27FC236}">
                  <a16:creationId xmlns:a16="http://schemas.microsoft.com/office/drawing/2014/main" xmlns="" id="{B45C003C-05A0-D94D-9478-9019B14D6126}"/>
                </a:ext>
              </a:extLst>
            </p:cNvPr>
            <p:cNvSpPr txBox="1"/>
            <p:nvPr/>
          </p:nvSpPr>
          <p:spPr>
            <a:xfrm>
              <a:off x="6843164" y="3910363"/>
              <a:ext cx="987132" cy="877162"/>
            </a:xfrm>
            <a:prstGeom prst="rect">
              <a:avLst/>
            </a:prstGeom>
            <a:noFill/>
          </p:spPr>
          <p:txBody>
            <a:bodyPr wrap="square" rtlCol="0">
              <a:spAutoFit/>
            </a:bodyPr>
            <a:lstStyle/>
            <a:p>
              <a:pPr algn="ctr"/>
              <a:r>
                <a:rPr lang="en-US" sz="1400" dirty="0"/>
                <a:t>In-situ viz of 97.8 B Element</a:t>
              </a:r>
            </a:p>
            <a:p>
              <a:pPr algn="ctr"/>
              <a:r>
                <a:rPr lang="en-US" sz="1400" dirty="0"/>
                <a:t>Simulation on Sierra using</a:t>
              </a:r>
            </a:p>
            <a:p>
              <a:pPr algn="ctr"/>
              <a:r>
                <a:rPr lang="en-US" sz="1400" dirty="0"/>
                <a:t>Ascent</a:t>
              </a:r>
            </a:p>
          </p:txBody>
        </p:sp>
      </p:grpSp>
    </p:spTree>
    <p:extLst>
      <p:ext uri="{BB962C8B-B14F-4D97-AF65-F5344CB8AC3E}">
        <p14:creationId xmlns:p14="http://schemas.microsoft.com/office/powerpoint/2010/main" val="25517079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_PPT_UNC_V5.23_wide-16x9.potx" id="{83130911-C7AB-48B9-8C29-C9D32ACF0083}" vid="{243C0807-7D1A-4674-975A-BB624B1044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2015_PPT_UNC_V7</Template>
  <TotalTime>56211</TotalTime>
  <Words>1200</Words>
  <Application>Microsoft Macintosh PowerPoint</Application>
  <PresentationFormat>Widescreen</PresentationFormat>
  <Paragraphs>162</Paragraphs>
  <Slides>23</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Al Nile</vt:lpstr>
      <vt:lpstr>Calibri</vt:lpstr>
      <vt:lpstr>Cambria Math</vt:lpstr>
      <vt:lpstr>Candara</vt:lpstr>
      <vt:lpstr>Lucida Grande</vt:lpstr>
      <vt:lpstr>Open Sans</vt:lpstr>
      <vt:lpstr>Wingdings</vt:lpstr>
      <vt:lpstr>Wingdings 2</vt:lpstr>
      <vt:lpstr>Arial</vt:lpstr>
      <vt:lpstr>2015_PPT_UNC_V7.06 (1)</vt:lpstr>
      <vt:lpstr>Simulating and Visualizing Turbulent Fluid Mixing using 16,384 GPUs on LLNL's Sierra Supercomputer</vt:lpstr>
      <vt:lpstr>The Sierra system will be LLNL’s first production GPU-accelerated architecture</vt:lpstr>
      <vt:lpstr>The Sierra system will be LLNL’s first production GPU-accelerated architecture</vt:lpstr>
      <vt:lpstr>We ran a massive turbulent fluid mixing simulation on Sierra in October 2018</vt:lpstr>
      <vt:lpstr>This simulation was the first to utilize over 16,000 GPUs on Sierra</vt:lpstr>
      <vt:lpstr>Porting the physics algorithms to the GPUs was a multi-year effort</vt:lpstr>
      <vt:lpstr>Porting the physics algorithms to the GPUs was a multi-year effort</vt:lpstr>
      <vt:lpstr> Porting has unlocked impressive performance on Sierra and positions us well for future architectures </vt:lpstr>
      <vt:lpstr>Similarly, DOE’s visualization community has invested over many years to create tools for in-situ and GPU-enabled visualization</vt:lpstr>
      <vt:lpstr>On Sierra, computation far outpaces our ability to save data to the parallel file system for detailed post-hoc visualization</vt:lpstr>
      <vt:lpstr>We used a mix of in-situ and post-hoc visualization to create a summary movie</vt:lpstr>
      <vt:lpstr>Summary Movie</vt:lpstr>
      <vt:lpstr>Conclusion: This successful simulation is the result of many years of preparation in both our simulation and visualization tools</vt:lpstr>
      <vt:lpstr>Selected Images from Ascent Renders</vt:lpstr>
      <vt:lpstr>Selected Images from Ascent Renders</vt:lpstr>
      <vt:lpstr>Selected Images from VisIt Renders</vt:lpstr>
      <vt:lpstr>Selected Images from VisIt Renders</vt:lpstr>
      <vt:lpstr>Selected Images from VisIt Renders</vt:lpstr>
      <vt:lpstr>Selected Images from VisIt Renders</vt:lpstr>
      <vt:lpstr>Selected Images from VisIt Renders</vt:lpstr>
      <vt:lpstr>Selected Images from VisIt Renders</vt:lpstr>
      <vt:lpstr>Acknowledgments</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Should not exceed two lines</dc:title>
  <dc:creator>Microsoft Office User</dc:creator>
  <cp:lastModifiedBy>Hank Chidls</cp:lastModifiedBy>
  <cp:revision>844</cp:revision>
  <cp:lastPrinted>2018-08-27T22:19:51Z</cp:lastPrinted>
  <dcterms:created xsi:type="dcterms:W3CDTF">2018-06-08T16:54:51Z</dcterms:created>
  <dcterms:modified xsi:type="dcterms:W3CDTF">2019-05-02T01:24:49Z</dcterms:modified>
</cp:coreProperties>
</file>