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7" r:id="rId6"/>
    <p:sldId id="283" r:id="rId7"/>
    <p:sldId id="258" r:id="rId8"/>
    <p:sldId id="408" r:id="rId9"/>
    <p:sldId id="265" r:id="rId10"/>
    <p:sldId id="284" r:id="rId11"/>
    <p:sldId id="410" r:id="rId12"/>
    <p:sldId id="286" r:id="rId13"/>
    <p:sldId id="269" r:id="rId14"/>
    <p:sldId id="270" r:id="rId15"/>
    <p:sldId id="271" r:id="rId16"/>
    <p:sldId id="272" r:id="rId17"/>
    <p:sldId id="422" r:id="rId18"/>
    <p:sldId id="423" r:id="rId19"/>
    <p:sldId id="285" r:id="rId20"/>
    <p:sldId id="287" r:id="rId21"/>
    <p:sldId id="292" r:id="rId22"/>
    <p:sldId id="275" r:id="rId23"/>
    <p:sldId id="277" r:id="rId24"/>
    <p:sldId id="288" r:id="rId25"/>
    <p:sldId id="424" r:id="rId26"/>
    <p:sldId id="289" r:id="rId27"/>
    <p:sldId id="290" r:id="rId28"/>
    <p:sldId id="278" r:id="rId29"/>
    <p:sldId id="279" r:id="rId30"/>
    <p:sldId id="291" r:id="rId31"/>
    <p:sldId id="425" r:id="rId32"/>
    <p:sldId id="281" r:id="rId33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8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0FC"/>
    <a:srgbClr val="820B1C"/>
    <a:srgbClr val="901920"/>
    <a:srgbClr val="F2F2F2"/>
    <a:srgbClr val="FFFFFF"/>
    <a:srgbClr val="C39C2F"/>
    <a:srgbClr val="C59C27"/>
    <a:srgbClr val="D13940"/>
    <a:srgbClr val="EF9A1A"/>
    <a:srgbClr val="907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2965" autoAdjust="0"/>
  </p:normalViewPr>
  <p:slideViewPr>
    <p:cSldViewPr snapToGrid="0" showGuides="1">
      <p:cViewPr varScale="1">
        <p:scale>
          <a:sx n="102" d="100"/>
          <a:sy n="102" d="100"/>
        </p:scale>
        <p:origin x="150" y="438"/>
      </p:cViewPr>
      <p:guideLst>
        <p:guide orient="horz" pos="88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6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0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9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CUDA</a:t>
            </a:r>
            <a:r>
              <a:rPr lang="en-US" baseline="0" dirty="0"/>
              <a:t> SDK: </a:t>
            </a:r>
            <a:r>
              <a:rPr lang="en-US" baseline="0" dirty="0" err="1"/>
              <a:t>marchingCubes_kernel.cu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VTK-m: </a:t>
            </a:r>
            <a:r>
              <a:rPr lang="en-US" baseline="0" dirty="0" err="1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4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177C6-060C-4445-8C10-ADA6D3CE5F74}"/>
              </a:ext>
            </a:extLst>
          </p:cNvPr>
          <p:cNvSpPr/>
          <p:nvPr userDrawn="1"/>
        </p:nvSpPr>
        <p:spPr>
          <a:xfrm>
            <a:off x="0" y="6186396"/>
            <a:ext cx="12188825" cy="6716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n>
                  <a:noFill/>
                </a:ln>
                <a:solidFill>
                  <a:schemeClr val="bg1"/>
                </a:solidFill>
              </a:rPr>
              <a:t>exascaleproject.org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177633" y="503144"/>
            <a:ext cx="8292316" cy="1030930"/>
          </a:xfrm>
        </p:spPr>
        <p:txBody>
          <a:bodyPr anchor="b"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77632" y="2085962"/>
            <a:ext cx="8292317" cy="2855300"/>
          </a:xfrm>
        </p:spPr>
        <p:txBody>
          <a:bodyPr lIns="109728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0" y="483164"/>
            <a:ext cx="2050840" cy="93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1" y="6322747"/>
            <a:ext cx="2409477" cy="401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93"/>
          <a:stretch/>
        </p:blipFill>
        <p:spPr>
          <a:xfrm>
            <a:off x="10204521" y="6307740"/>
            <a:ext cx="1367541" cy="42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516F4-C09A-4E83-A0F1-168C638F2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 rot="10800000">
            <a:off x="-1" y="1572767"/>
            <a:ext cx="2852965" cy="40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96" y="0"/>
            <a:ext cx="11372473" cy="914400"/>
          </a:xfrm>
        </p:spPr>
        <p:txBody>
          <a:bodyPr numCol="1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914400"/>
            <a:ext cx="11369809" cy="48707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37360"/>
            <a:ext cx="5588582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58550"/>
            <a:ext cx="5588582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914" y="1737360"/>
            <a:ext cx="5531934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914" y="2558550"/>
            <a:ext cx="5531934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7465488" cy="8107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056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056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53912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53912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C1494F-06BF-478E-BCF5-6FCC755EF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675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13F5F8-5DA4-4A7D-94FF-19BFEBF090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3150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508C29-BEAF-4D1B-85C7-62D86B9A9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5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42C277-CD07-4855-BE2B-F5804018E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3150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54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614" y="2740343"/>
            <a:ext cx="10360501" cy="1225867"/>
          </a:xfrm>
        </p:spPr>
        <p:txBody>
          <a:bodyPr anchor="b"/>
          <a:lstStyle>
            <a:lvl1pPr algn="l">
              <a:defRPr sz="4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614" y="3966210"/>
            <a:ext cx="10360501" cy="1350168"/>
          </a:xfrm>
        </p:spPr>
        <p:txBody>
          <a:bodyPr anchor="t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12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3455" y="5867399"/>
            <a:ext cx="3859795" cy="25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6E591-02AC-4077-8E0F-22D482E0D542}"/>
              </a:ext>
            </a:extLst>
          </p:cNvPr>
          <p:cNvSpPr/>
          <p:nvPr userDrawn="1"/>
        </p:nvSpPr>
        <p:spPr>
          <a:xfrm>
            <a:off x="9443103" y="5537675"/>
            <a:ext cx="2745722" cy="132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1C1369-A08C-454A-B0B5-0955BB31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>
            <a:off x="9335860" y="0"/>
            <a:ext cx="2852965" cy="40782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84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737360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0" y="6183517"/>
            <a:ext cx="1971212" cy="533060"/>
          </a:xfrm>
          <a:prstGeom prst="rect">
            <a:avLst/>
          </a:prstGeom>
        </p:spPr>
      </p:pic>
      <p:sp>
        <p:nvSpPr>
          <p:cNvPr id="8" name="Rectangle 256"/>
          <p:cNvSpPr txBox="1">
            <a:spLocks noChangeArrowheads="1"/>
          </p:cNvSpPr>
          <p:nvPr userDrawn="1"/>
        </p:nvSpPr>
        <p:spPr>
          <a:xfrm>
            <a:off x="363828" y="6477000"/>
            <a:ext cx="3315547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 flipH="1">
            <a:off x="163374" y="6513051"/>
            <a:ext cx="515635" cy="1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l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50" r:id="rId4"/>
    <p:sldLayoutId id="2147483940" r:id="rId5"/>
    <p:sldLayoutId id="2147483941" r:id="rId6"/>
    <p:sldLayoutId id="2147483951" r:id="rId7"/>
    <p:sldLayoutId id="214748395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VTK-m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CC0C520-4F64-4602-B6D4-1175D64E98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In Situ Visualization and Analysis with Ascent</a:t>
            </a:r>
            <a:endParaRPr lang="en-US" sz="2000" dirty="0"/>
          </a:p>
          <a:p>
            <a:pPr>
              <a:spcBef>
                <a:spcPts val="2400"/>
              </a:spcBef>
            </a:pPr>
            <a:r>
              <a:rPr lang="en-US" sz="2000" dirty="0"/>
              <a:t>Kenneth Moreland</a:t>
            </a:r>
            <a:br>
              <a:rPr lang="en-US" sz="2000" dirty="0"/>
            </a:br>
            <a:r>
              <a:rPr lang="en-US" sz="2000" dirty="0"/>
              <a:t>Sandia National Laboratories</a:t>
            </a:r>
          </a:p>
          <a:p>
            <a:pPr>
              <a:spcBef>
                <a:spcPts val="2400"/>
              </a:spcBef>
            </a:pPr>
            <a:r>
              <a:rPr lang="en-US" sz="2000" dirty="0"/>
              <a:t>ECP Annual Meeting</a:t>
            </a:r>
            <a:br>
              <a:rPr lang="en-US" sz="2000" dirty="0"/>
            </a:br>
            <a:r>
              <a:rPr lang="en-US" sz="2000" dirty="0"/>
              <a:t>January 17, 2019</a:t>
            </a:r>
          </a:p>
          <a:p>
            <a:pPr>
              <a:spcBef>
                <a:spcPts val="2400"/>
              </a:spcBef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FACF7-4F50-4998-A834-D29D8E19F78D}"/>
              </a:ext>
            </a:extLst>
          </p:cNvPr>
          <p:cNvSpPr txBox="1"/>
          <p:nvPr/>
        </p:nvSpPr>
        <p:spPr>
          <a:xfrm>
            <a:off x="5951122" y="5771198"/>
            <a:ext cx="6237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997575" algn="r"/>
              </a:tabLst>
              <a:defRPr/>
            </a:pPr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	SAND NO. </a:t>
            </a:r>
            <a:r>
              <a:rPr lang="de-DE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2018-</a:t>
            </a:r>
            <a:r>
              <a:rPr lang="is-IS" sz="600" dirty="0">
                <a:latin typeface="Arial"/>
                <a:cs typeface="Arial"/>
              </a:rPr>
              <a:t>14260</a:t>
            </a:r>
            <a:r>
              <a:rPr lang="de-DE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PE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5" name="Picture 4" descr="ccr-logo-white-transparent-background.png">
            <a:extLst>
              <a:ext uri="{FF2B5EF4-FFF2-40B4-BE49-F238E27FC236}">
                <a16:creationId xmlns:a16="http://schemas.microsoft.com/office/drawing/2014/main" id="{940DADDA-6C48-429C-8491-13DA85B9D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84" y="6231539"/>
            <a:ext cx="1380961" cy="565134"/>
          </a:xfrm>
          <a:prstGeom prst="rect">
            <a:avLst/>
          </a:prstGeom>
        </p:spPr>
      </p:pic>
      <p:pic>
        <p:nvPicPr>
          <p:cNvPr id="6" name="Picture 6" descr="SNL_Stacked_White.png">
            <a:extLst>
              <a:ext uri="{FF2B5EF4-FFF2-40B4-BE49-F238E27FC236}">
                <a16:creationId xmlns:a16="http://schemas.microsoft.com/office/drawing/2014/main" id="{DEEA8F87-3ACA-41FA-9FEB-2EA67AFCBD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0045" y="6235310"/>
            <a:ext cx="1450648" cy="55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02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87CA8DA-2923-48CB-9373-3D4AFBDDB0AD}"/>
              </a:ext>
            </a:extLst>
          </p:cNvPr>
          <p:cNvSpPr/>
          <p:nvPr/>
        </p:nvSpPr>
        <p:spPr>
          <a:xfrm>
            <a:off x="6368732" y="1"/>
            <a:ext cx="582009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Framework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11189" y="1005840"/>
            <a:ext cx="9875520" cy="5852160"/>
            <a:chOff x="419314" y="1150512"/>
            <a:chExt cx="8229600" cy="48768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5181600" y="1302912"/>
              <a:ext cx="2248114" cy="464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latin typeface="Calibri"/>
                  <a:cs typeface="Calibri"/>
                </a:rPr>
                <a:t>Execution Environment</a:t>
              </a:r>
            </a:p>
            <a:p>
              <a:pPr defTabSz="1097280" eaLnBrk="0" hangingPunct="0"/>
              <a:endParaRPr lang="en-US" sz="1920" dirty="0">
                <a:latin typeface="Calibri"/>
                <a:cs typeface="Calibri"/>
              </a:endParaRPr>
            </a:p>
            <a:p>
              <a:pPr algn="r" defTabSz="1097280" eaLnBrk="0" hangingPunct="0"/>
              <a:r>
                <a:rPr lang="en-US" sz="1920" dirty="0">
                  <a:latin typeface="Calibri"/>
                  <a:cs typeface="Calibri"/>
                </a:rPr>
                <a:t>Cell Operations</a:t>
              </a:r>
            </a:p>
            <a:p>
              <a:pPr algn="r" defTabSz="1097280" eaLnBrk="0" hangingPunct="0"/>
              <a:r>
                <a:rPr lang="en-US" sz="1920" dirty="0">
                  <a:latin typeface="Calibri"/>
                  <a:cs typeface="Calibri"/>
                </a:rPr>
                <a:t>Field Operations</a:t>
              </a:r>
            </a:p>
            <a:p>
              <a:pPr algn="r" defTabSz="1097280" eaLnBrk="0" hangingPunct="0"/>
              <a:r>
                <a:rPr lang="en-US" sz="1920" dirty="0">
                  <a:latin typeface="Calibri"/>
                  <a:cs typeface="Calibri"/>
                </a:rPr>
                <a:t>Basic Math</a:t>
              </a:r>
            </a:p>
            <a:p>
              <a:pPr algn="r" defTabSz="1097280" eaLnBrk="0" hangingPunct="0"/>
              <a:r>
                <a:rPr lang="en-US" sz="1920" dirty="0">
                  <a:latin typeface="Calibri"/>
                  <a:cs typeface="Calibri"/>
                </a:rPr>
                <a:t>Make Cells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52914" y="1302912"/>
              <a:ext cx="2247686" cy="464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latin typeface="Calibri"/>
                  <a:cs typeface="Calibri"/>
                </a:rPr>
                <a:t>Control Environment</a:t>
              </a:r>
            </a:p>
            <a:p>
              <a:pPr defTabSz="1097280" eaLnBrk="0" hangingPunct="0"/>
              <a:endParaRPr lang="en-US" sz="1920" dirty="0">
                <a:latin typeface="Calibri"/>
                <a:cs typeface="Calibri"/>
              </a:endParaRPr>
            </a:p>
            <a:p>
              <a:pPr defTabSz="1097280" eaLnBrk="0" hangingPunct="0"/>
              <a:r>
                <a:rPr lang="en-US" sz="1920" dirty="0">
                  <a:latin typeface="Calibri"/>
                  <a:cs typeface="Calibri"/>
                </a:rPr>
                <a:t>Grid Topology</a:t>
              </a:r>
            </a:p>
            <a:p>
              <a:pPr defTabSz="1097280" eaLnBrk="0" hangingPunct="0"/>
              <a:r>
                <a:rPr lang="en-US" sz="1920" dirty="0">
                  <a:latin typeface="Calibri"/>
                  <a:cs typeface="Calibri"/>
                </a:rPr>
                <a:t>Array Handle</a:t>
              </a:r>
            </a:p>
            <a:p>
              <a:pPr defTabSz="1097280" eaLnBrk="0" hangingPunct="0"/>
              <a:r>
                <a:rPr lang="en-US" sz="1920" dirty="0">
                  <a:latin typeface="Calibri"/>
                  <a:cs typeface="Calibri"/>
                </a:rPr>
                <a:t>Invoke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324564" y="2369712"/>
              <a:ext cx="1333500" cy="2514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latin typeface="Calibri"/>
                  <a:cs typeface="Calibri"/>
                </a:rPr>
                <a:t>Device Adapter</a:t>
              </a:r>
            </a:p>
            <a:p>
              <a:pPr algn="ctr" defTabSz="1097280" eaLnBrk="0" hangingPunct="0"/>
              <a:r>
                <a:rPr lang="en-US" sz="1920" dirty="0">
                  <a:latin typeface="Calibri"/>
                  <a:cs typeface="Calibri"/>
                </a:rPr>
                <a:t>Allocate</a:t>
              </a:r>
            </a:p>
            <a:p>
              <a:pPr algn="ctr" defTabSz="1097280" eaLnBrk="0" hangingPunct="0"/>
              <a:r>
                <a:rPr lang="en-US" sz="1920" dirty="0">
                  <a:latin typeface="Calibri"/>
                  <a:cs typeface="Calibri"/>
                </a:rPr>
                <a:t>Transfer</a:t>
              </a:r>
            </a:p>
            <a:p>
              <a:pPr algn="ctr" defTabSz="1097280" eaLnBrk="0" hangingPunct="0"/>
              <a:r>
                <a:rPr lang="en-US" sz="1920" dirty="0">
                  <a:latin typeface="Calibri"/>
                  <a:cs typeface="Calibri"/>
                </a:rPr>
                <a:t>Schedule</a:t>
              </a:r>
            </a:p>
            <a:p>
              <a:pPr algn="ctr" defTabSz="1097280" eaLnBrk="0" hangingPunct="0"/>
              <a:r>
                <a:rPr lang="en-US" sz="1920" dirty="0">
                  <a:latin typeface="Calibri"/>
                  <a:cs typeface="Calibri"/>
                </a:rPr>
                <a:t>Sort</a:t>
              </a:r>
            </a:p>
            <a:p>
              <a:pPr algn="ctr" defTabSz="1097280" eaLnBrk="0" hangingPunct="0"/>
              <a:r>
                <a:rPr lang="en-US" sz="1920" dirty="0">
                  <a:latin typeface="Calibri"/>
                  <a:cs typeface="Calibri"/>
                </a:rPr>
                <a:t>…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115514" y="2484012"/>
              <a:ext cx="533400" cy="2209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latin typeface="Calibri"/>
                  <a:cs typeface="Calibri"/>
                </a:rPr>
                <a:t>Worklet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314" y="1150512"/>
              <a:ext cx="2133600" cy="1371600"/>
              <a:chOff x="0" y="990600"/>
              <a:chExt cx="2133600" cy="1371600"/>
            </a:xfrm>
          </p:grpSpPr>
          <p:pic>
            <p:nvPicPr>
              <p:cNvPr id="8" name="Picture 7" descr="Capture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990600"/>
                <a:ext cx="1667510" cy="1371600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1524000" y="16764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19314" y="4655712"/>
              <a:ext cx="2133600" cy="1371600"/>
              <a:chOff x="0" y="4495800"/>
              <a:chExt cx="2133600" cy="1371600"/>
            </a:xfrm>
          </p:grpSpPr>
          <p:pic>
            <p:nvPicPr>
              <p:cNvPr id="11" name="Picture 10" descr="Clip.pn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4495800"/>
                <a:ext cx="1731645" cy="1371600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524000" y="51816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3" name="Elbow Connector 12"/>
            <p:cNvCxnSpPr>
              <a:endCxn id="6" idx="0"/>
            </p:cNvCxnSpPr>
            <p:nvPr/>
          </p:nvCxnSpPr>
          <p:spPr bwMode="auto">
            <a:xfrm>
              <a:off x="7429714" y="1836312"/>
              <a:ext cx="952500" cy="6477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6" idx="2"/>
            </p:cNvCxnSpPr>
            <p:nvPr/>
          </p:nvCxnSpPr>
          <p:spPr bwMode="auto">
            <a:xfrm rot="5400000">
              <a:off x="7582114" y="4541412"/>
              <a:ext cx="647700" cy="9525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 descr="Capt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714" y="1536345"/>
              <a:ext cx="292467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60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40" dirty="0"/>
              <a:t>I use tools like ParaView, </a:t>
            </a:r>
            <a:r>
              <a:rPr lang="en-US" sz="3840" dirty="0" err="1"/>
              <a:t>VisIt</a:t>
            </a:r>
            <a:r>
              <a:rPr lang="en-US" sz="3840" dirty="0"/>
              <a:t>, Catalyst, </a:t>
            </a:r>
            <a:r>
              <a:rPr lang="en-US" sz="3840" dirty="0" err="1"/>
              <a:t>Libsim</a:t>
            </a:r>
            <a:r>
              <a:rPr lang="en-US" sz="3840" dirty="0"/>
              <a:t>, Ascent, etc.</a:t>
            </a:r>
          </a:p>
          <a:p>
            <a:endParaRPr lang="en-US" sz="3840" dirty="0"/>
          </a:p>
          <a:p>
            <a:r>
              <a:rPr lang="en-US" sz="3840" dirty="0"/>
              <a:t>I develop software that uses (or will use) visualization libraries.</a:t>
            </a:r>
          </a:p>
          <a:p>
            <a:endParaRPr lang="en-US" sz="3840" dirty="0"/>
          </a:p>
          <a:p>
            <a:r>
              <a:rPr lang="en-US" sz="3840" dirty="0"/>
              <a:t>I develop visualization software and want to make the leap to many-core devices.</a:t>
            </a:r>
          </a:p>
        </p:txBody>
      </p:sp>
    </p:spTree>
    <p:extLst>
      <p:ext uri="{BB962C8B-B14F-4D97-AF65-F5344CB8AC3E}">
        <p14:creationId xmlns:p14="http://schemas.microsoft.com/office/powerpoint/2010/main" val="8307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use tools like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</a:t>
            </a:r>
          </a:p>
        </p:txBody>
      </p:sp>
    </p:spTree>
    <p:extLst>
      <p:ext uri="{BB962C8B-B14F-4D97-AF65-F5344CB8AC3E}">
        <p14:creationId xmlns:p14="http://schemas.microsoft.com/office/powerpoint/2010/main" val="32745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15498691-29F1-4F2F-83C8-F9555CD9B1BA}"/>
              </a:ext>
            </a:extLst>
          </p:cNvPr>
          <p:cNvSpPr/>
          <p:nvPr/>
        </p:nvSpPr>
        <p:spPr>
          <a:xfrm>
            <a:off x="6368732" y="1"/>
            <a:ext cx="582009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75BD7156-2758-E643-9384-851296ECBB75}"/>
              </a:ext>
            </a:extLst>
          </p:cNvPr>
          <p:cNvSpPr/>
          <p:nvPr/>
        </p:nvSpPr>
        <p:spPr>
          <a:xfrm>
            <a:off x="6416457" y="6325245"/>
            <a:ext cx="910264" cy="308043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95794192-938A-7843-A49B-0C62D16396F8}"/>
              </a:ext>
            </a:extLst>
          </p:cNvPr>
          <p:cNvSpPr/>
          <p:nvPr/>
        </p:nvSpPr>
        <p:spPr>
          <a:xfrm rot="10800000">
            <a:off x="2310683" y="6325245"/>
            <a:ext cx="3040450" cy="308043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5FDABCB-3936-E148-9BF4-3EF52A57BD76}"/>
              </a:ext>
            </a:extLst>
          </p:cNvPr>
          <p:cNvCxnSpPr>
            <a:cxnSpLocks/>
          </p:cNvCxnSpPr>
          <p:nvPr/>
        </p:nvCxnSpPr>
        <p:spPr>
          <a:xfrm>
            <a:off x="2310683" y="5919667"/>
            <a:ext cx="0" cy="81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>
            <a:extLst>
              <a:ext uri="{FF2B5EF4-FFF2-40B4-BE49-F238E27FC236}">
                <a16:creationId xmlns:a16="http://schemas.microsoft.com/office/drawing/2014/main" id="{0E20F8F7-3DC1-284C-A0BC-4BB5D51AB4E8}"/>
              </a:ext>
            </a:extLst>
          </p:cNvPr>
          <p:cNvSpPr/>
          <p:nvPr/>
        </p:nvSpPr>
        <p:spPr>
          <a:xfrm>
            <a:off x="6573216" y="4695482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9769AE4-B68F-3846-AFC3-F73344CAB5BB}"/>
              </a:ext>
            </a:extLst>
          </p:cNvPr>
          <p:cNvSpPr/>
          <p:nvPr/>
        </p:nvSpPr>
        <p:spPr>
          <a:xfrm>
            <a:off x="6587538" y="3676681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742B024-C327-D149-AEC2-F16E40A117E5}"/>
              </a:ext>
            </a:extLst>
          </p:cNvPr>
          <p:cNvSpPr/>
          <p:nvPr/>
        </p:nvSpPr>
        <p:spPr>
          <a:xfrm>
            <a:off x="6587539" y="265550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5FCE9-4A11-E647-AFBB-D311013418F8}"/>
              </a:ext>
            </a:extLst>
          </p:cNvPr>
          <p:cNvSpPr/>
          <p:nvPr/>
        </p:nvSpPr>
        <p:spPr>
          <a:xfrm>
            <a:off x="4153704" y="1894270"/>
            <a:ext cx="3162571" cy="40253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2EF347-F263-6F40-8E4C-EA17F2001299}"/>
              </a:ext>
            </a:extLst>
          </p:cNvPr>
          <p:cNvSpPr/>
          <p:nvPr/>
        </p:nvSpPr>
        <p:spPr>
          <a:xfrm>
            <a:off x="2310683" y="1602062"/>
            <a:ext cx="2188135" cy="45852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F5826-1E34-C64B-A65D-495330B7DCF4}"/>
              </a:ext>
            </a:extLst>
          </p:cNvPr>
          <p:cNvSpPr/>
          <p:nvPr/>
        </p:nvSpPr>
        <p:spPr>
          <a:xfrm>
            <a:off x="3926940" y="2282781"/>
            <a:ext cx="3069496" cy="11555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C33E14-CEBB-5348-8BE7-8E4E269EC63E}"/>
              </a:ext>
            </a:extLst>
          </p:cNvPr>
          <p:cNvSpPr/>
          <p:nvPr/>
        </p:nvSpPr>
        <p:spPr>
          <a:xfrm>
            <a:off x="2648306" y="1894271"/>
            <a:ext cx="1607605" cy="4073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9144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ALPINE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41978E20-D048-EC4C-80A2-36C4AD41E06B}"/>
              </a:ext>
            </a:extLst>
          </p:cNvPr>
          <p:cNvSpPr/>
          <p:nvPr/>
        </p:nvSpPr>
        <p:spPr>
          <a:xfrm>
            <a:off x="8768549" y="4683381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68495936-1DBC-4A4D-9BA0-65457C9F46D6}"/>
              </a:ext>
            </a:extLst>
          </p:cNvPr>
          <p:cNvSpPr/>
          <p:nvPr/>
        </p:nvSpPr>
        <p:spPr>
          <a:xfrm>
            <a:off x="8768549" y="371469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64004544-A8EF-2649-8B8A-C2AAECE77043}"/>
              </a:ext>
            </a:extLst>
          </p:cNvPr>
          <p:cNvSpPr/>
          <p:nvPr/>
        </p:nvSpPr>
        <p:spPr>
          <a:xfrm>
            <a:off x="8768550" y="2693525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53D7CA9-52DE-8A45-8C03-C782511E9BE0}"/>
              </a:ext>
            </a:extLst>
          </p:cNvPr>
          <p:cNvSpPr/>
          <p:nvPr/>
        </p:nvSpPr>
        <p:spPr>
          <a:xfrm>
            <a:off x="10056800" y="2362092"/>
            <a:ext cx="1834898" cy="32340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DDF6923-BF1F-B34B-8126-BE1E834AC441}"/>
              </a:ext>
            </a:extLst>
          </p:cNvPr>
          <p:cNvSpPr/>
          <p:nvPr/>
        </p:nvSpPr>
        <p:spPr>
          <a:xfrm>
            <a:off x="1003324" y="3004944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3288CA0D-59DB-6B45-9CD9-0D8351928D78}"/>
              </a:ext>
            </a:extLst>
          </p:cNvPr>
          <p:cNvSpPr/>
          <p:nvPr/>
        </p:nvSpPr>
        <p:spPr>
          <a:xfrm>
            <a:off x="1003323" y="3897342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9D149A6-DE9D-EE4C-989A-E2CA2BD86FAC}"/>
              </a:ext>
            </a:extLst>
          </p:cNvPr>
          <p:cNvSpPr/>
          <p:nvPr/>
        </p:nvSpPr>
        <p:spPr>
          <a:xfrm>
            <a:off x="1003322" y="4772582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84BB9F27-3A04-9741-994A-4706FB996D76}"/>
              </a:ext>
            </a:extLst>
          </p:cNvPr>
          <p:cNvSpPr/>
          <p:nvPr/>
        </p:nvSpPr>
        <p:spPr>
          <a:xfrm>
            <a:off x="1010842" y="2147012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14C9C-85B4-9A4C-B952-97071BFC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ECP DAV is an integrated workflow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FB7FB-9E4A-9D46-9FBB-C4B7851E3FAC}"/>
              </a:ext>
            </a:extLst>
          </p:cNvPr>
          <p:cNvSpPr txBox="1"/>
          <p:nvPr/>
        </p:nvSpPr>
        <p:spPr>
          <a:xfrm>
            <a:off x="710010" y="1015003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Apps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A5DDC8-92EE-5442-832E-D4122DC84FC8}"/>
              </a:ext>
            </a:extLst>
          </p:cNvPr>
          <p:cNvSpPr/>
          <p:nvPr/>
        </p:nvSpPr>
        <p:spPr>
          <a:xfrm>
            <a:off x="7880578" y="2655508"/>
            <a:ext cx="166342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Cinema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A70C43-CE22-5E4B-863A-83E3047AD1FE}"/>
              </a:ext>
            </a:extLst>
          </p:cNvPr>
          <p:cNvSpPr/>
          <p:nvPr/>
        </p:nvSpPr>
        <p:spPr>
          <a:xfrm>
            <a:off x="463591" y="2103424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C956C-4E71-D246-9763-AB1D72944878}"/>
              </a:ext>
            </a:extLst>
          </p:cNvPr>
          <p:cNvSpPr/>
          <p:nvPr/>
        </p:nvSpPr>
        <p:spPr>
          <a:xfrm>
            <a:off x="456073" y="2984213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E21D7-7332-CA4A-BF80-882DABA380BA}"/>
              </a:ext>
            </a:extLst>
          </p:cNvPr>
          <p:cNvSpPr/>
          <p:nvPr/>
        </p:nvSpPr>
        <p:spPr>
          <a:xfrm>
            <a:off x="463590" y="3868928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462E1-F7CE-A545-8D4D-357170D815FA}"/>
              </a:ext>
            </a:extLst>
          </p:cNvPr>
          <p:cNvSpPr/>
          <p:nvPr/>
        </p:nvSpPr>
        <p:spPr>
          <a:xfrm>
            <a:off x="4888525" y="3647473"/>
            <a:ext cx="1828104" cy="758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384927-1441-1547-9AA5-52FA906B16EB}"/>
              </a:ext>
            </a:extLst>
          </p:cNvPr>
          <p:cNvSpPr/>
          <p:nvPr/>
        </p:nvSpPr>
        <p:spPr>
          <a:xfrm>
            <a:off x="4888525" y="4640957"/>
            <a:ext cx="1828104" cy="1123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Rendering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C75C9-A216-EF45-BEA0-FF139BE4F82F}"/>
              </a:ext>
            </a:extLst>
          </p:cNvPr>
          <p:cNvSpPr/>
          <p:nvPr/>
        </p:nvSpPr>
        <p:spPr>
          <a:xfrm>
            <a:off x="4888525" y="2514458"/>
            <a:ext cx="1828104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New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0DB3A7-5C8C-AA45-A0DB-209F0CDA00E0}"/>
              </a:ext>
            </a:extLst>
          </p:cNvPr>
          <p:cNvSpPr/>
          <p:nvPr/>
        </p:nvSpPr>
        <p:spPr>
          <a:xfrm>
            <a:off x="2860665" y="2508076"/>
            <a:ext cx="1138734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ASCENT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D5B9CF-CB6C-B647-B463-4E42CF87E79E}"/>
              </a:ext>
            </a:extLst>
          </p:cNvPr>
          <p:cNvSpPr/>
          <p:nvPr/>
        </p:nvSpPr>
        <p:spPr>
          <a:xfrm>
            <a:off x="456072" y="4749717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019F64-6BFF-584F-80F4-7423B65222F2}"/>
              </a:ext>
            </a:extLst>
          </p:cNvPr>
          <p:cNvSpPr txBox="1"/>
          <p:nvPr/>
        </p:nvSpPr>
        <p:spPr>
          <a:xfrm>
            <a:off x="7685133" y="1028418"/>
            <a:ext cx="22301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Output/Artifacts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24ACD9-9195-834A-9CFF-D7794F5C2649}"/>
              </a:ext>
            </a:extLst>
          </p:cNvPr>
          <p:cNvSpPr txBox="1"/>
          <p:nvPr/>
        </p:nvSpPr>
        <p:spPr>
          <a:xfrm>
            <a:off x="2648306" y="1003235"/>
            <a:ext cx="17198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 situ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Infrastructure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8FE9AA-2888-CE4E-9D50-1D5B7971650D}"/>
              </a:ext>
            </a:extLst>
          </p:cNvPr>
          <p:cNvSpPr txBox="1"/>
          <p:nvPr/>
        </p:nvSpPr>
        <p:spPr>
          <a:xfrm>
            <a:off x="4368193" y="1015003"/>
            <a:ext cx="29480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</a:t>
            </a:r>
            <a:r>
              <a:rPr lang="en-US" dirty="0"/>
              <a:t> </a:t>
            </a:r>
            <a:r>
              <a:rPr lang="en-US" b="1" dirty="0"/>
              <a:t>situ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Algorithms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1B66A24-CCC5-D845-926B-85AECED2DC46}"/>
              </a:ext>
            </a:extLst>
          </p:cNvPr>
          <p:cNvSpPr/>
          <p:nvPr/>
        </p:nvSpPr>
        <p:spPr>
          <a:xfrm>
            <a:off x="5172057" y="5176463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Rover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2B3DB1-A3B5-DA4C-A37D-CD2A915BC5EE}"/>
              </a:ext>
            </a:extLst>
          </p:cNvPr>
          <p:cNvSpPr/>
          <p:nvPr/>
        </p:nvSpPr>
        <p:spPr>
          <a:xfrm>
            <a:off x="7885365" y="3626967"/>
            <a:ext cx="1658642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DAD4D5-B0E7-5E43-813C-CB947BE90134}"/>
              </a:ext>
            </a:extLst>
          </p:cNvPr>
          <p:cNvSpPr/>
          <p:nvPr/>
        </p:nvSpPr>
        <p:spPr>
          <a:xfrm>
            <a:off x="7880577" y="4633667"/>
            <a:ext cx="1658642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A03B6E-4A07-3044-B97A-10E51B0BEE1D}"/>
              </a:ext>
            </a:extLst>
          </p:cNvPr>
          <p:cNvSpPr/>
          <p:nvPr/>
        </p:nvSpPr>
        <p:spPr>
          <a:xfrm>
            <a:off x="2876693" y="3665265"/>
            <a:ext cx="1122706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VisIt</a:t>
            </a:r>
            <a:endParaRPr lang="en-US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Libsim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2DA788-B27F-8B49-971E-881E8536B59F}"/>
              </a:ext>
            </a:extLst>
          </p:cNvPr>
          <p:cNvSpPr/>
          <p:nvPr/>
        </p:nvSpPr>
        <p:spPr>
          <a:xfrm>
            <a:off x="2883510" y="4802088"/>
            <a:ext cx="1115889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ParaView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Catalyst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1D02DE7-7935-054A-B38C-8922B98674D6}"/>
              </a:ext>
            </a:extLst>
          </p:cNvPr>
          <p:cNvSpPr/>
          <p:nvPr/>
        </p:nvSpPr>
        <p:spPr>
          <a:xfrm>
            <a:off x="5172056" y="6243448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VTKm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50824D2-5BB3-D94E-AF9B-F6ED61BED681}"/>
              </a:ext>
            </a:extLst>
          </p:cNvPr>
          <p:cNvCxnSpPr>
            <a:cxnSpLocks/>
          </p:cNvCxnSpPr>
          <p:nvPr/>
        </p:nvCxnSpPr>
        <p:spPr>
          <a:xfrm>
            <a:off x="7326721" y="5919667"/>
            <a:ext cx="0" cy="81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1C9A8CE-516F-EC42-AFCE-50685CCCB9A5}"/>
              </a:ext>
            </a:extLst>
          </p:cNvPr>
          <p:cNvSpPr txBox="1"/>
          <p:nvPr/>
        </p:nvSpPr>
        <p:spPr>
          <a:xfrm>
            <a:off x="10056801" y="1015002"/>
            <a:ext cx="18348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Post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Processing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280E5E-2868-394E-8764-D019714F0DF9}"/>
              </a:ext>
            </a:extLst>
          </p:cNvPr>
          <p:cNvSpPr/>
          <p:nvPr/>
        </p:nvSpPr>
        <p:spPr>
          <a:xfrm>
            <a:off x="10359046" y="2638760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ParaView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5E7049-2220-9742-95FD-C2772DC0360E}"/>
              </a:ext>
            </a:extLst>
          </p:cNvPr>
          <p:cNvSpPr/>
          <p:nvPr/>
        </p:nvSpPr>
        <p:spPr>
          <a:xfrm>
            <a:off x="10359046" y="3647596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VisIt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38B61F5-1B56-5F43-9560-0716A116A3EF}"/>
              </a:ext>
            </a:extLst>
          </p:cNvPr>
          <p:cNvSpPr/>
          <p:nvPr/>
        </p:nvSpPr>
        <p:spPr>
          <a:xfrm>
            <a:off x="10359046" y="4656432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054562-62A7-6E47-8FA3-E36A70D3AA19}"/>
              </a:ext>
            </a:extLst>
          </p:cNvPr>
          <p:cNvSpPr/>
          <p:nvPr/>
        </p:nvSpPr>
        <p:spPr>
          <a:xfrm>
            <a:off x="4111085" y="2282781"/>
            <a:ext cx="159146" cy="11441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0F8E1556-C91F-D045-89EF-B273DA17B1EC}"/>
              </a:ext>
            </a:extLst>
          </p:cNvPr>
          <p:cNvSpPr/>
          <p:nvPr/>
        </p:nvSpPr>
        <p:spPr>
          <a:xfrm>
            <a:off x="10981434" y="5836064"/>
            <a:ext cx="910264" cy="308043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D370E9A5-C39D-3240-9CCA-3C5CE1A460B2}"/>
              </a:ext>
            </a:extLst>
          </p:cNvPr>
          <p:cNvSpPr/>
          <p:nvPr/>
        </p:nvSpPr>
        <p:spPr>
          <a:xfrm rot="10800000">
            <a:off x="10056800" y="5836063"/>
            <a:ext cx="789170" cy="308043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8A42782-4C93-4D4B-9AF7-94B9C61F3256}"/>
              </a:ext>
            </a:extLst>
          </p:cNvPr>
          <p:cNvSpPr/>
          <p:nvPr/>
        </p:nvSpPr>
        <p:spPr>
          <a:xfrm>
            <a:off x="10328412" y="5767910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VTKm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CF5BE41-6900-E04E-B4BD-E89A0835B1E4}"/>
              </a:ext>
            </a:extLst>
          </p:cNvPr>
          <p:cNvCxnSpPr>
            <a:cxnSpLocks/>
          </p:cNvCxnSpPr>
          <p:nvPr/>
        </p:nvCxnSpPr>
        <p:spPr>
          <a:xfrm>
            <a:off x="11891846" y="5583361"/>
            <a:ext cx="0" cy="81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1FD01C5-8A5E-7D46-9EC9-977256A02F02}"/>
              </a:ext>
            </a:extLst>
          </p:cNvPr>
          <p:cNvCxnSpPr>
            <a:cxnSpLocks/>
          </p:cNvCxnSpPr>
          <p:nvPr/>
        </p:nvCxnSpPr>
        <p:spPr>
          <a:xfrm>
            <a:off x="10056800" y="5596145"/>
            <a:ext cx="0" cy="81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F71245-252E-44E6-8B9B-AEC943368236}"/>
              </a:ext>
            </a:extLst>
          </p:cNvPr>
          <p:cNvSpPr/>
          <p:nvPr/>
        </p:nvSpPr>
        <p:spPr>
          <a:xfrm>
            <a:off x="6368732" y="1"/>
            <a:ext cx="582009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1AC6B-C7E6-494E-A36B-83524B9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 in ParaView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44966-02C3-4E75-9896-5ED2C8F4C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7"/>
          <a:stretch/>
        </p:blipFill>
        <p:spPr>
          <a:xfrm>
            <a:off x="608012" y="2086041"/>
            <a:ext cx="2150292" cy="3616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B7E64-5E23-4FEA-8A3E-9CA4E770E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305" y="1161498"/>
            <a:ext cx="3576889" cy="5713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4B29C1-4B00-4EAA-8589-1F84C60C4F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18"/>
          <a:stretch/>
        </p:blipFill>
        <p:spPr>
          <a:xfrm>
            <a:off x="7283132" y="1745543"/>
            <a:ext cx="4297680" cy="4788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6F3C5C-4EF8-4B22-BBF1-0013E43F6F95}"/>
              </a:ext>
            </a:extLst>
          </p:cNvPr>
          <p:cNvSpPr txBox="1"/>
          <p:nvPr/>
        </p:nvSpPr>
        <p:spPr>
          <a:xfrm>
            <a:off x="594656" y="1285072"/>
            <a:ext cx="2144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1. Load VTK-m Plugin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AF185-710D-4735-B413-E0D437D83186}"/>
              </a:ext>
            </a:extLst>
          </p:cNvPr>
          <p:cNvSpPr txBox="1"/>
          <p:nvPr/>
        </p:nvSpPr>
        <p:spPr>
          <a:xfrm>
            <a:off x="7162289" y="1302345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Use a VTK-m filter like any other</a:t>
            </a:r>
          </a:p>
        </p:txBody>
      </p:sp>
    </p:spTree>
    <p:extLst>
      <p:ext uri="{BB962C8B-B14F-4D97-AF65-F5344CB8AC3E}">
        <p14:creationId xmlns:p14="http://schemas.microsoft.com/office/powerpoint/2010/main" val="28521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aViewVTKmDemo">
            <a:hlinkClick r:id="" action="ppaction://media"/>
            <a:extLst>
              <a:ext uri="{FF2B5EF4-FFF2-40B4-BE49-F238E27FC236}">
                <a16:creationId xmlns:a16="http://schemas.microsoft.com/office/drawing/2014/main" id="{9ADFC399-EE4A-4A65-A062-EAEE99BA0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7155" y="0"/>
            <a:ext cx="945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DEE725-C27E-4F29-BD99-F6AC6DEBAACA}"/>
              </a:ext>
            </a:extLst>
          </p:cNvPr>
          <p:cNvSpPr/>
          <p:nvPr/>
        </p:nvSpPr>
        <p:spPr>
          <a:xfrm>
            <a:off x="6368732" y="1"/>
            <a:ext cx="582009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74F7B-7D29-4E8F-9CBE-3BC5CF7C6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 in </a:t>
            </a:r>
            <a:r>
              <a:rPr lang="en-US" dirty="0" err="1"/>
              <a:t>VisIt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08012" y="2240280"/>
            <a:ext cx="5394960" cy="3044952"/>
            <a:chOff x="0" y="1866900"/>
            <a:chExt cx="4495800" cy="25374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1" y="1866900"/>
              <a:ext cx="4480560" cy="25374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4152900"/>
              <a:ext cx="4495800" cy="25146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6F3C5C-4EF8-4B22-BBF1-0013E43F6F95}"/>
              </a:ext>
            </a:extLst>
          </p:cNvPr>
          <p:cNvSpPr txBox="1"/>
          <p:nvPr/>
        </p:nvSpPr>
        <p:spPr>
          <a:xfrm>
            <a:off x="608012" y="1797082"/>
            <a:ext cx="467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Turn on VTK-m in Preferences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40" y="2240280"/>
            <a:ext cx="5376672" cy="4155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6F3C5C-4EF8-4B22-BBF1-0013E43F6F95}"/>
              </a:ext>
            </a:extLst>
          </p:cNvPr>
          <p:cNvSpPr txBox="1"/>
          <p:nvPr/>
        </p:nvSpPr>
        <p:spPr>
          <a:xfrm>
            <a:off x="6204140" y="1797082"/>
            <a:ext cx="467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Use VTK-m-enabled plots as normal</a:t>
            </a:r>
          </a:p>
        </p:txBody>
      </p:sp>
    </p:spTree>
    <p:extLst>
      <p:ext uri="{BB962C8B-B14F-4D97-AF65-F5344CB8AC3E}">
        <p14:creationId xmlns:p14="http://schemas.microsoft.com/office/powerpoint/2010/main" val="25146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sIt-vtk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12" y="1195387"/>
            <a:ext cx="10972800" cy="44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9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develop software that uses (or will use) visualization libraries.</a:t>
            </a:r>
          </a:p>
        </p:txBody>
      </p:sp>
    </p:spTree>
    <p:extLst>
      <p:ext uri="{BB962C8B-B14F-4D97-AF65-F5344CB8AC3E}">
        <p14:creationId xmlns:p14="http://schemas.microsoft.com/office/powerpoint/2010/main" val="38917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sz="2000" dirty="0"/>
              <a:t>This research was supported by the </a:t>
            </a:r>
            <a:r>
              <a:rPr lang="en-US" sz="2000" dirty="0" err="1"/>
              <a:t>Exascale</a:t>
            </a:r>
            <a:r>
              <a:rPr lang="en-US" sz="2000" dirty="0"/>
              <a:t> Computing Project (17-SC-20-SC), a collaborative effort of two U.S. Department of Energy organizations (Office of Science and the National Nuclear Security Administration) responsible for the planning and preparation of a capable </a:t>
            </a:r>
            <a:r>
              <a:rPr lang="en-US" sz="2000" dirty="0" err="1"/>
              <a:t>exascale</a:t>
            </a:r>
            <a:r>
              <a:rPr lang="en-US" sz="2000" dirty="0"/>
              <a:t> ecosystem, including software, applications, hardware, advanced system engineering, and early testbed platforms, in support of the nation’s </a:t>
            </a:r>
            <a:r>
              <a:rPr lang="en-US" sz="2000" dirty="0" err="1"/>
              <a:t>exascale</a:t>
            </a:r>
            <a:r>
              <a:rPr lang="en-US" sz="2000" dirty="0"/>
              <a:t> computing imperative.</a:t>
            </a:r>
          </a:p>
          <a:p>
            <a:r>
              <a:rPr lang="en-US" sz="2000" dirty="0"/>
              <a:t>Sandia National Laboratories is a </a:t>
            </a:r>
            <a:r>
              <a:rPr lang="en-US" sz="2000" dirty="0" err="1"/>
              <a:t>multimission</a:t>
            </a:r>
            <a:r>
              <a:rPr lang="en-US" sz="2000" dirty="0"/>
              <a:t> laboratory managed and operated by National Technology and Engineering Solutions of Sandia, LLC., a wholly owned subsidiary of Honeywell International, Inc., for the U.S. Department of Energy’s National Nuclear Security Administration under contract DE-NA-0003525.</a:t>
            </a:r>
          </a:p>
          <a:p>
            <a:r>
              <a:rPr lang="en-US" sz="2000" b="1" dirty="0"/>
              <a:t>Thanks to many, many partners in labs, universities, and industry.</a:t>
            </a: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4FDC9-F714-4985-97E7-BC827F220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4" y="5614900"/>
            <a:ext cx="1995609" cy="997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AEA74-280B-4FD2-8237-DBDA799C0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98" y="5655567"/>
            <a:ext cx="1659856" cy="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626" y="0"/>
            <a:ext cx="7111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A0E10-5D66-48C2-9BDF-3F5FF7A7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VTK-m: Reading Files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4C786-EF98-4210-8D33-8FF858D44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28" y="2554606"/>
            <a:ext cx="10046970" cy="17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2CC7C-266B-4FBD-B615-C8C72CFE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 in Ascent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EF8A0-5991-4EB4-968D-9D3EA3C7CCFB}"/>
              </a:ext>
            </a:extLst>
          </p:cNvPr>
          <p:cNvSpPr txBox="1"/>
          <p:nvPr/>
        </p:nvSpPr>
        <p:spPr>
          <a:xfrm>
            <a:off x="1822602" y="1366897"/>
            <a:ext cx="8543621" cy="4124206"/>
          </a:xfrm>
          <a:prstGeom prst="rect">
            <a:avLst/>
          </a:prstGeom>
          <a:solidFill>
            <a:srgbClr val="F2F2F2"/>
          </a:solidFill>
        </p:spPr>
        <p:txBody>
          <a:bodyPr wrap="none" lIns="118872" tIns="91440" rIns="118872" bIns="91440" rtlCol="0" anchor="ctr" anchorCtr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void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MyAscentFilter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::execute()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vtkh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::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DataSet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input_data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= this-&gt;input&lt;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vtkh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::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DataSet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&gt;(0);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vtkh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::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DataSet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output_data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= new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vtkh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::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DataSet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 for 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index = 0; index &lt;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input_data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-&gt;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GetNumberOfDomains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(); ++index)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 {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     </a:t>
            </a:r>
            <a:r>
              <a:rPr lang="en-US" sz="1600" dirty="0" err="1">
                <a:solidFill>
                  <a:srgbClr val="820B1C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vtkm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::</a:t>
            </a:r>
            <a:r>
              <a:rPr lang="en-US" sz="1600" dirty="0">
                <a:solidFill>
                  <a:srgbClr val="3530FC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Id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domain_id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     </a:t>
            </a:r>
            <a:r>
              <a:rPr lang="en-US" sz="1600" dirty="0" err="1">
                <a:solidFill>
                  <a:srgbClr val="820B1C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vtkm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::</a:t>
            </a:r>
            <a:r>
              <a:rPr lang="en-US" sz="1600" dirty="0" err="1">
                <a:solidFill>
                  <a:srgbClr val="820B1C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cont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::</a:t>
            </a:r>
            <a:r>
              <a:rPr lang="en-US" sz="1600" dirty="0" err="1">
                <a:solidFill>
                  <a:srgbClr val="3530FC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DataSet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input_domain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    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input_data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-&gt;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GetDomain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(index,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input_domain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domain_id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    // Do something interesting with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input_domain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    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output_data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-&gt;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AddDomain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output_domain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domain_id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 }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    this-&gt;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set_output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&lt;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vtkh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::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DataSet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&gt;(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output_data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880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0593-0B9A-4FAC-8E3C-ADA93E09F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VTK-m: Running Filters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3A56F3-7071-413B-8CC6-965AD0B49197}"/>
              </a:ext>
            </a:extLst>
          </p:cNvPr>
          <p:cNvGrpSpPr/>
          <p:nvPr/>
        </p:nvGrpSpPr>
        <p:grpSpPr>
          <a:xfrm>
            <a:off x="1065213" y="1188720"/>
            <a:ext cx="10058401" cy="4800600"/>
            <a:chOff x="381000" y="1304925"/>
            <a:chExt cx="8382001" cy="4000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3EF739-E7FA-4AE5-87BC-587B267E9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1304925"/>
              <a:ext cx="8382000" cy="31051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21D20D-93D6-4DCA-A30A-ABC9E083A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339"/>
            <a:stretch/>
          </p:blipFill>
          <p:spPr>
            <a:xfrm>
              <a:off x="381001" y="4410075"/>
              <a:ext cx="838200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1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7B6B2-C81A-429B-A4BF-591E803F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VTK-m: Rendering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3ED83B-C881-4816-AE13-083328AF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2085975"/>
            <a:ext cx="10058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develop visualization software and want to make the leap to many-core devices.</a:t>
            </a:r>
          </a:p>
        </p:txBody>
      </p:sp>
    </p:spTree>
    <p:extLst>
      <p:ext uri="{BB962C8B-B14F-4D97-AF65-F5344CB8AC3E}">
        <p14:creationId xmlns:p14="http://schemas.microsoft.com/office/powerpoint/2010/main" val="33688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DB438F-D520-471E-A02E-024F466D2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21" y="0"/>
            <a:ext cx="109607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52FC8-D68D-4604-AA46-65F2D8FC4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90" y="-2452"/>
            <a:ext cx="109607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90398" y="6160122"/>
            <a:ext cx="136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CUDA SDK</a:t>
            </a:r>
          </a:p>
          <a:p>
            <a:r>
              <a:rPr lang="en-US" dirty="0"/>
              <a:t>561 Lines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6736" y="3783110"/>
            <a:ext cx="1184940" cy="646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VTK-m</a:t>
            </a:r>
          </a:p>
          <a:p>
            <a:r>
              <a:rPr lang="en-US" dirty="0"/>
              <a:t>283 Lines</a:t>
            </a:r>
          </a:p>
        </p:txBody>
      </p:sp>
    </p:spTree>
    <p:extLst>
      <p:ext uri="{BB962C8B-B14F-4D97-AF65-F5344CB8AC3E}">
        <p14:creationId xmlns:p14="http://schemas.microsoft.com/office/powerpoint/2010/main" val="40167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1D777-4019-4E07-AA4B-895FD534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2" y="1640205"/>
            <a:ext cx="9875520" cy="357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626" y="0"/>
            <a:ext cx="7111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us know what further help you would like</a:t>
            </a:r>
          </a:p>
          <a:p>
            <a:pPr lvl="1"/>
            <a:r>
              <a:rPr lang="en-US" dirty="0"/>
              <a:t>Do you want a more focused, more in depth tutorial?</a:t>
            </a:r>
          </a:p>
          <a:p>
            <a:r>
              <a:rPr lang="en-US" dirty="0"/>
              <a:t>Let us know how to prioritize our development</a:t>
            </a:r>
          </a:p>
          <a:p>
            <a:pPr lvl="1"/>
            <a:r>
              <a:rPr lang="en-US" dirty="0"/>
              <a:t>Is there something in particular you do a lot with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etc.?</a:t>
            </a:r>
          </a:p>
          <a:p>
            <a:pPr lvl="1"/>
            <a:r>
              <a:rPr lang="en-US" dirty="0"/>
              <a:t>Is there something that seems to be running slower in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etc.?</a:t>
            </a:r>
          </a:p>
          <a:p>
            <a:pPr lvl="1"/>
            <a:r>
              <a:rPr lang="en-US" dirty="0"/>
              <a:t>Is there functionality missing from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etc.?</a:t>
            </a:r>
          </a:p>
        </p:txBody>
      </p:sp>
    </p:spTree>
    <p:extLst>
      <p:ext uri="{BB962C8B-B14F-4D97-AF65-F5344CB8AC3E}">
        <p14:creationId xmlns:p14="http://schemas.microsoft.com/office/powerpoint/2010/main" val="16403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5C14EF-219E-412A-8A79-24C24B5DDC24}"/>
              </a:ext>
            </a:extLst>
          </p:cNvPr>
          <p:cNvSpPr/>
          <p:nvPr/>
        </p:nvSpPr>
        <p:spPr>
          <a:xfrm>
            <a:off x="9443103" y="5537675"/>
            <a:ext cx="2745722" cy="132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All Our Partners!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>
          <a:xfrm>
            <a:off x="608012" y="777240"/>
            <a:ext cx="10972800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41908"/>
          <a:stretch/>
        </p:blipFill>
        <p:spPr>
          <a:xfrm>
            <a:off x="612825" y="3611880"/>
            <a:ext cx="10972800" cy="2834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012" y="6414802"/>
            <a:ext cx="478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Code Sprint, April 2017, University of Oregon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012" y="2955941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Code Sprint, September 2015</a:t>
            </a:r>
            <a:r>
              <a:rPr lang="en-US"/>
              <a:t>, LLNL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VTK-m?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A09D0-A5B9-44A5-B4B0-1D3797EBF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9B8D-4D2A-4DCD-B592-CC742DBE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and Analysis for HPC: Current Status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0" y="1052423"/>
            <a:ext cx="6170507" cy="4917056"/>
          </a:xfrm>
        </p:spPr>
        <p:txBody>
          <a:bodyPr/>
          <a:lstStyle/>
          <a:p>
            <a:r>
              <a:rPr lang="en-US" sz="2800" dirty="0"/>
              <a:t>Developed popular, open source tools (</a:t>
            </a:r>
            <a:r>
              <a:rPr lang="en-US" sz="2800" dirty="0" err="1"/>
              <a:t>ParaView</a:t>
            </a:r>
            <a:r>
              <a:rPr lang="en-US" sz="2800" dirty="0"/>
              <a:t>, </a:t>
            </a:r>
            <a:r>
              <a:rPr lang="en-US" sz="2800" dirty="0" err="1"/>
              <a:t>VisIt</a:t>
            </a:r>
            <a:r>
              <a:rPr lang="en-US" sz="2800" dirty="0"/>
              <a:t>) based on the Visualization </a:t>
            </a:r>
            <a:r>
              <a:rPr lang="en-US" sz="2800" dirty="0" err="1"/>
              <a:t>ToolKit</a:t>
            </a:r>
            <a:r>
              <a:rPr lang="en-US" sz="2800" dirty="0"/>
              <a:t> library (VTK)</a:t>
            </a:r>
          </a:p>
          <a:p>
            <a:pPr lvl="1"/>
            <a:r>
              <a:rPr lang="en-US" sz="2400" dirty="0"/>
              <a:t>Widespread usage in DOE and &gt;1 million downloads worldwide</a:t>
            </a:r>
          </a:p>
          <a:p>
            <a:pPr lvl="1"/>
            <a:r>
              <a:rPr lang="en-US" sz="2400" dirty="0"/>
              <a:t>Hundreds of person years of effort</a:t>
            </a:r>
          </a:p>
          <a:p>
            <a:r>
              <a:rPr lang="en-US" sz="2800" dirty="0"/>
              <a:t>Two major problems for </a:t>
            </a:r>
            <a:r>
              <a:rPr lang="en-US" sz="2800" dirty="0" err="1"/>
              <a:t>exascale</a:t>
            </a:r>
            <a:r>
              <a:rPr lang="en-US" sz="2800" dirty="0"/>
              <a:t>: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sz="2400" dirty="0"/>
              <a:t>Many-core architectures (as current VTK-based investments are primarily only MPI parallelism)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sz="2400" dirty="0"/>
              <a:t>I/O limitations will require in situ processing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2" y="1126791"/>
            <a:ext cx="4345212" cy="3261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3022" y="4388292"/>
            <a:ext cx="4652222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ASCR highlight slide for VTK-based </a:t>
            </a:r>
            <a:r>
              <a:rPr lang="en-US"/>
              <a:t>tools.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657223" y="5000978"/>
            <a:ext cx="6388022" cy="15804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ECP/VTK-m project focused on problem #1.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ECP ALPINE is focused on problem #2.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Our approaches are complementary and coordinated.</a:t>
            </a:r>
          </a:p>
        </p:txBody>
      </p:sp>
    </p:spTree>
    <p:extLst>
      <p:ext uri="{BB962C8B-B14F-4D97-AF65-F5344CB8AC3E}">
        <p14:creationId xmlns:p14="http://schemas.microsoft.com/office/powerpoint/2010/main" val="29255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728596" y="2057192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1" y="1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383515" y="4114386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297720" y="3718772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462638" y="2057194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117545" y="316490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218598" y="316493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085705" y="2200813"/>
            <a:ext cx="2103120" cy="9787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80" dirty="0"/>
              <a:t>Distributed</a:t>
            </a:r>
          </a:p>
          <a:p>
            <a:r>
              <a:rPr lang="en-US" sz="288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571759" y="2611053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446" y="3686912"/>
            <a:ext cx="1280160" cy="5951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44B58E-87D8-443D-A76A-C517D0257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70" y="3186994"/>
            <a:ext cx="2103120" cy="4914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67E075-2839-4DE0-8B78-1BDBE2B612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24445" r="22850" b="30692"/>
          <a:stretch/>
        </p:blipFill>
        <p:spPr>
          <a:xfrm>
            <a:off x="10009966" y="4285572"/>
            <a:ext cx="2103120" cy="4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728596" y="2057192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1" y="1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383515" y="4114386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297720" y="3718772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462638" y="2057194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117545" y="316490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218598" y="316493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085705" y="2200813"/>
            <a:ext cx="2103120" cy="9787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80" dirty="0"/>
              <a:t>Distributed</a:t>
            </a:r>
          </a:p>
          <a:p>
            <a:r>
              <a:rPr lang="en-US" sz="288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571759" y="2611053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338967" y="3520441"/>
            <a:ext cx="2380664" cy="2452806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4566" y="5776503"/>
            <a:ext cx="2011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dirty="0"/>
              <a:t>On Node</a:t>
            </a:r>
          </a:p>
          <a:p>
            <a:r>
              <a:rPr lang="en-US" sz="2880" dirty="0"/>
              <a:t>Parallelism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446" y="3686912"/>
            <a:ext cx="1280160" cy="595163"/>
          </a:xfrm>
          <a:prstGeom prst="rect">
            <a:avLst/>
          </a:prstGeom>
        </p:spPr>
      </p:pic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9" y="6080757"/>
            <a:ext cx="1433830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44B58E-87D8-443D-A76A-C517D02572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70" y="3186994"/>
            <a:ext cx="2103120" cy="4914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B062FE-04ED-4233-ACC3-2253FBE5B7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24445" r="22850" b="30692"/>
          <a:stretch/>
        </p:blipFill>
        <p:spPr>
          <a:xfrm>
            <a:off x="10009966" y="4285572"/>
            <a:ext cx="2103120" cy="4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the ’m’ is for many-core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VTK: </a:t>
            </a:r>
          </a:p>
          <a:p>
            <a:pPr lvl="1"/>
            <a:r>
              <a:rPr lang="en-US" dirty="0"/>
              <a:t>popular, open source, supported by a community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primarily single core only.</a:t>
            </a:r>
          </a:p>
          <a:p>
            <a:r>
              <a:rPr lang="en-US" dirty="0"/>
              <a:t>VTK-m: </a:t>
            </a:r>
          </a:p>
          <a:p>
            <a:pPr lvl="1"/>
            <a:r>
              <a:rPr lang="en-US" dirty="0"/>
              <a:t>name chosen to evoke the positive attributes of VTK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will support multi-core and many-core.</a:t>
            </a:r>
          </a:p>
          <a:p>
            <a:endParaRPr lang="en-US" dirty="0"/>
          </a:p>
          <a:p>
            <a:r>
              <a:rPr lang="en-US" dirty="0"/>
              <a:t>VTK-m is the only DOE effort for many-core visualization.</a:t>
            </a:r>
          </a:p>
          <a:p>
            <a:pPr lvl="1"/>
            <a:r>
              <a:rPr lang="en-US" dirty="0"/>
              <a:t>Previously there were 3 predecessor projects, but the PI’s of those projects decided </a:t>
            </a:r>
            <a:r>
              <a:rPr lang="en-US"/>
              <a:t>to join forces in 2014 to make VTK-m.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9096D10-58CE-49A0-90E4-F826F49DA619}"/>
              </a:ext>
            </a:extLst>
          </p:cNvPr>
          <p:cNvGrpSpPr/>
          <p:nvPr/>
        </p:nvGrpSpPr>
        <p:grpSpPr>
          <a:xfrm>
            <a:off x="1065212" y="1197203"/>
            <a:ext cx="10058400" cy="685800"/>
            <a:chOff x="1329181" y="1376312"/>
            <a:chExt cx="10058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13524-6D0D-402A-9DA7-42153C8D108A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 err="1">
                  <a:solidFill>
                    <a:schemeClr val="bg1"/>
                  </a:solidFill>
                </a:rPr>
                <a:t>Isosurface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BFE300-564F-4CCF-A963-B2D972B10F06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Streamline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969C47-01F5-425E-B9A5-16CD0DD4D66B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Clip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1CA6E4-6D4A-4179-B293-E506E3DF38F2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Render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5DAB-7E2B-406D-BBD3-A275C408C875}"/>
              </a:ext>
            </a:extLst>
          </p:cNvPr>
          <p:cNvGrpSpPr/>
          <p:nvPr/>
        </p:nvGrpSpPr>
        <p:grpSpPr>
          <a:xfrm>
            <a:off x="1065212" y="4974996"/>
            <a:ext cx="10058400" cy="685800"/>
            <a:chOff x="1329181" y="1376312"/>
            <a:chExt cx="10058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2C5C11-57BD-4FE3-B06F-5531A9DE3CE8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GPU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8F04EE-BAC8-419C-B12C-BDC3AC07C3B9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CPU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FE816F-9B58-43AA-8B72-0104FCD9D2A7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TBB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41F5-AACB-4D41-B9D8-7366173BD507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OpenMP</a:t>
              </a:r>
            </a:p>
          </p:txBody>
        </p:sp>
      </p:grp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E289C852-75FE-4FEB-B3D6-E93D04C7A78C}"/>
              </a:ext>
            </a:extLst>
          </p:cNvPr>
          <p:cNvCxnSpPr>
            <a:cxnSpLocks/>
            <a:stCxn id="10" idx="0"/>
            <a:endCxn id="17" idx="2"/>
          </p:cNvCxnSpPr>
          <p:nvPr/>
        </p:nvCxnSpPr>
        <p:spPr>
          <a:xfrm rot="5400000" flipH="1" flipV="1">
            <a:off x="3606914" y="2487498"/>
            <a:ext cx="1088796" cy="3886200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FF47E-65FD-40F8-9032-D065CDC4D19F}"/>
              </a:ext>
            </a:extLst>
          </p:cNvPr>
          <p:cNvSpPr/>
          <p:nvPr/>
        </p:nvSpPr>
        <p:spPr>
          <a:xfrm>
            <a:off x="5980112" y="2971800"/>
            <a:ext cx="228600" cy="914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B97CE57F-D619-45A1-AA08-5453CE158260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rot="5400000" flipH="1" flipV="1">
            <a:off x="4902314" y="3782898"/>
            <a:ext cx="1088796" cy="12954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B8F0DB9-A535-4250-B607-EF08CA1D7DD7}"/>
              </a:ext>
            </a:extLst>
          </p:cNvPr>
          <p:cNvCxnSpPr>
            <a:stCxn id="12" idx="0"/>
            <a:endCxn id="17" idx="2"/>
          </p:cNvCxnSpPr>
          <p:nvPr/>
        </p:nvCxnSpPr>
        <p:spPr>
          <a:xfrm rot="16200000" flipV="1">
            <a:off x="6197714" y="3782898"/>
            <a:ext cx="1088796" cy="12954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456B8DE-E005-4B11-9F8A-A9FF0BAC653A}"/>
              </a:ext>
            </a:extLst>
          </p:cNvPr>
          <p:cNvCxnSpPr>
            <a:stCxn id="13" idx="0"/>
            <a:endCxn id="17" idx="2"/>
          </p:cNvCxnSpPr>
          <p:nvPr/>
        </p:nvCxnSpPr>
        <p:spPr>
          <a:xfrm rot="16200000" flipV="1">
            <a:off x="7493114" y="2487498"/>
            <a:ext cx="1088796" cy="38862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33544B6-8C5C-463F-80F0-56729108DBA8}"/>
              </a:ext>
            </a:extLst>
          </p:cNvPr>
          <p:cNvCxnSpPr>
            <a:stCxn id="3" idx="2"/>
            <a:endCxn id="17" idx="0"/>
          </p:cNvCxnSpPr>
          <p:nvPr/>
        </p:nvCxnSpPr>
        <p:spPr>
          <a:xfrm rot="16200000" flipH="1">
            <a:off x="3606914" y="484301"/>
            <a:ext cx="1088797" cy="38862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93C0EF0F-BADC-45A1-8814-055C4A688166}"/>
              </a:ext>
            </a:extLst>
          </p:cNvPr>
          <p:cNvCxnSpPr>
            <a:stCxn id="4" idx="2"/>
            <a:endCxn id="17" idx="0"/>
          </p:cNvCxnSpPr>
          <p:nvPr/>
        </p:nvCxnSpPr>
        <p:spPr>
          <a:xfrm rot="16200000" flipH="1">
            <a:off x="4902314" y="1779701"/>
            <a:ext cx="1088797" cy="12954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8443249-5E4D-4ADB-963C-05CD6C840CA7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rot="5400000">
            <a:off x="6197714" y="1779701"/>
            <a:ext cx="1088797" cy="12954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7973B7-CEFB-4D2F-99D7-D6A120BA6B6D}"/>
              </a:ext>
            </a:extLst>
          </p:cNvPr>
          <p:cNvCxnSpPr>
            <a:stCxn id="6" idx="2"/>
            <a:endCxn id="17" idx="0"/>
          </p:cNvCxnSpPr>
          <p:nvPr/>
        </p:nvCxnSpPr>
        <p:spPr>
          <a:xfrm rot="5400000">
            <a:off x="7493114" y="484301"/>
            <a:ext cx="1088797" cy="38862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D3C265-6C66-4E5C-B4DA-F351F0E8388E}"/>
              </a:ext>
            </a:extLst>
          </p:cNvPr>
          <p:cNvGrpSpPr/>
          <p:nvPr/>
        </p:nvGrpSpPr>
        <p:grpSpPr>
          <a:xfrm>
            <a:off x="4494212" y="2743200"/>
            <a:ext cx="3200400" cy="1371601"/>
            <a:chOff x="4494212" y="2743199"/>
            <a:chExt cx="3200400" cy="13716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B75065F-51E7-4054-9F73-B2016899AFF7}"/>
                </a:ext>
              </a:extLst>
            </p:cNvPr>
            <p:cNvSpPr/>
            <p:nvPr/>
          </p:nvSpPr>
          <p:spPr>
            <a:xfrm>
              <a:off x="4494212" y="2743200"/>
              <a:ext cx="3200400" cy="1371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7268DA7-5FE9-41E7-BE3C-366531DAD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2743199"/>
              <a:ext cx="2743200" cy="1371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27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sentations (Wide Screen)">
  <a:themeElements>
    <a:clrScheme name="ECP 171103 final">
      <a:dk1>
        <a:sysClr val="windowText" lastClr="000000"/>
      </a:dk1>
      <a:lt1>
        <a:sysClr val="window" lastClr="FFFFFF"/>
      </a:lt1>
      <a:dk2>
        <a:srgbClr val="266093"/>
      </a:dk2>
      <a:lt2>
        <a:srgbClr val="FFFFFF"/>
      </a:lt2>
      <a:accent1>
        <a:srgbClr val="2A75BB"/>
      </a:accent1>
      <a:accent2>
        <a:srgbClr val="84B641"/>
      </a:accent2>
      <a:accent3>
        <a:srgbClr val="43B1E5"/>
      </a:accent3>
      <a:accent4>
        <a:srgbClr val="D13940"/>
      </a:accent4>
      <a:accent5>
        <a:srgbClr val="C39C2F"/>
      </a:accent5>
      <a:accent6>
        <a:srgbClr val="7F7F7F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dirty="0">
            <a:solidFill>
              <a:schemeClr val="bg1"/>
            </a:solidFill>
          </a:defRPr>
        </a:defPPr>
      </a:lstStyle>
    </a:spDef>
    <a:txDef>
      <a:spPr>
        <a:noFill/>
      </a:spPr>
      <a:bodyPr wrap="square" lIns="118872" tIns="91440" rIns="118872" bIns="91440" rtlCol="0" anchor="ctr" anchorCtr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P_PowerPointTemplate-v1.0_20171106" id="{82BFD86B-8FF4-4B2C-AD68-5655622D7E2C}" vid="{C92328A0-5FA1-40E2-AE72-E588ED49AD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66BA35DEE9447B048C368991FE2B1" ma:contentTypeVersion="0" ma:contentTypeDescription="Create a new document." ma:contentTypeScope="" ma:versionID="0b626b73d5a2a428e247926fca7a13c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cbd0b197a6393855700513ab197847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555EEE-5600-4449-94D2-BE8850C786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0EC660-24D0-43A0-AE5E-E274115E726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ECP_PowerPoint_Template-v1.0_20171106</Template>
  <TotalTime>390</TotalTime>
  <Words>830</Words>
  <Application>Microsoft Office PowerPoint</Application>
  <PresentationFormat>Custom</PresentationFormat>
  <Paragraphs>152</Paragraphs>
  <Slides>29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Consolas</vt:lpstr>
      <vt:lpstr>Courier New</vt:lpstr>
      <vt:lpstr>Presentations (Wide Screen)</vt:lpstr>
      <vt:lpstr>Using VTK-m</vt:lpstr>
      <vt:lpstr>Acknowledgements</vt:lpstr>
      <vt:lpstr>Thanks to All Our Partners!</vt:lpstr>
      <vt:lpstr>Why VTK-m?</vt:lpstr>
      <vt:lpstr>Visualization and Analysis for HPC: Current Status</vt:lpstr>
      <vt:lpstr>PowerPoint Presentation</vt:lpstr>
      <vt:lpstr>PowerPoint Presentation</vt:lpstr>
      <vt:lpstr>VTK-m: the ’m’ is for many-core</vt:lpstr>
      <vt:lpstr>PowerPoint Presentation</vt:lpstr>
      <vt:lpstr>VTK-m Framework</vt:lpstr>
      <vt:lpstr>How Do I Use VTK-m?</vt:lpstr>
      <vt:lpstr>How Do I Use VTK-m?</vt:lpstr>
      <vt:lpstr>How Do I Use VTK-m?</vt:lpstr>
      <vt:lpstr>ECP DAV is an integrated workflow</vt:lpstr>
      <vt:lpstr>Using VTK-m in ParaView</vt:lpstr>
      <vt:lpstr>PowerPoint Presentation</vt:lpstr>
      <vt:lpstr>Using VTK-m in VisIt</vt:lpstr>
      <vt:lpstr>PowerPoint Presentation</vt:lpstr>
      <vt:lpstr>How Do I Use VTK-m?</vt:lpstr>
      <vt:lpstr>PowerPoint Presentation</vt:lpstr>
      <vt:lpstr>Using VTK-m: Reading Files</vt:lpstr>
      <vt:lpstr>Using VTK-m in Ascent</vt:lpstr>
      <vt:lpstr>Using VTK-m: Running Filters</vt:lpstr>
      <vt:lpstr>Using VTK-m: Rendering</vt:lpstr>
      <vt:lpstr>How Do I Use VTK-m?</vt:lpstr>
      <vt:lpstr>PowerPoint Presentation</vt:lpstr>
      <vt:lpstr>PowerPoint Presentation</vt:lpstr>
      <vt:lpstr>PowerPoint Presentation</vt:lpstr>
      <vt:lpstr>Conclusion</vt:lpstr>
    </vt:vector>
  </TitlesOfParts>
  <Company>ORNL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of Exascale Computing</dc:title>
  <dc:creator>Moreland, Kenneth</dc:creator>
  <cp:lastModifiedBy>Moreland, Kenneth</cp:lastModifiedBy>
  <cp:revision>19</cp:revision>
  <cp:lastPrinted>2017-11-02T18:35:01Z</cp:lastPrinted>
  <dcterms:created xsi:type="dcterms:W3CDTF">2018-12-18T17:00:27Z</dcterms:created>
  <dcterms:modified xsi:type="dcterms:W3CDTF">2018-12-19T19:44:41Z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0x0101003F666BA35DEE9447B048C368991FE2B1</vt:lpwstr>
  </property>
</Properties>
</file>