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  <p:sldMasterId id="2147483956" r:id="rId5"/>
    <p:sldMasterId id="2147483965" r:id="rId6"/>
    <p:sldMasterId id="2147483974" r:id="rId7"/>
  </p:sldMasterIdLst>
  <p:notesMasterIdLst>
    <p:notesMasterId r:id="rId77"/>
  </p:notesMasterIdLst>
  <p:handoutMasterIdLst>
    <p:handoutMasterId r:id="rId78"/>
  </p:handoutMasterIdLst>
  <p:sldIdLst>
    <p:sldId id="897" r:id="rId8"/>
    <p:sldId id="899" r:id="rId9"/>
    <p:sldId id="949" r:id="rId10"/>
    <p:sldId id="950" r:id="rId11"/>
    <p:sldId id="951" r:id="rId12"/>
    <p:sldId id="952" r:id="rId13"/>
    <p:sldId id="963" r:id="rId14"/>
    <p:sldId id="964" r:id="rId15"/>
    <p:sldId id="965" r:id="rId16"/>
    <p:sldId id="902" r:id="rId17"/>
    <p:sldId id="903" r:id="rId18"/>
    <p:sldId id="904" r:id="rId19"/>
    <p:sldId id="956" r:id="rId20"/>
    <p:sldId id="905" r:id="rId21"/>
    <p:sldId id="957" r:id="rId22"/>
    <p:sldId id="923" r:id="rId23"/>
    <p:sldId id="924" r:id="rId24"/>
    <p:sldId id="925" r:id="rId25"/>
    <p:sldId id="926" r:id="rId26"/>
    <p:sldId id="927" r:id="rId27"/>
    <p:sldId id="974" r:id="rId28"/>
    <p:sldId id="983" r:id="rId29"/>
    <p:sldId id="984" r:id="rId30"/>
    <p:sldId id="985" r:id="rId31"/>
    <p:sldId id="976" r:id="rId32"/>
    <p:sldId id="982" r:id="rId33"/>
    <p:sldId id="991" r:id="rId34"/>
    <p:sldId id="990" r:id="rId35"/>
    <p:sldId id="989" r:id="rId36"/>
    <p:sldId id="988" r:id="rId37"/>
    <p:sldId id="992" r:id="rId38"/>
    <p:sldId id="987" r:id="rId39"/>
    <p:sldId id="993" r:id="rId40"/>
    <p:sldId id="986" r:id="rId41"/>
    <p:sldId id="995" r:id="rId42"/>
    <p:sldId id="994" r:id="rId43"/>
    <p:sldId id="996" r:id="rId44"/>
    <p:sldId id="256" r:id="rId45"/>
    <p:sldId id="997" r:id="rId46"/>
    <p:sldId id="257" r:id="rId47"/>
    <p:sldId id="999" r:id="rId48"/>
    <p:sldId id="975" r:id="rId49"/>
    <p:sldId id="961" r:id="rId50"/>
    <p:sldId id="937" r:id="rId51"/>
    <p:sldId id="938" r:id="rId52"/>
    <p:sldId id="939" r:id="rId53"/>
    <p:sldId id="941" r:id="rId54"/>
    <p:sldId id="942" r:id="rId55"/>
    <p:sldId id="943" r:id="rId56"/>
    <p:sldId id="970" r:id="rId57"/>
    <p:sldId id="973" r:id="rId58"/>
    <p:sldId id="972" r:id="rId59"/>
    <p:sldId id="971" r:id="rId60"/>
    <p:sldId id="969" r:id="rId61"/>
    <p:sldId id="968" r:id="rId62"/>
    <p:sldId id="967" r:id="rId63"/>
    <p:sldId id="944" r:id="rId64"/>
    <p:sldId id="945" r:id="rId65"/>
    <p:sldId id="946" r:id="rId66"/>
    <p:sldId id="962" r:id="rId67"/>
    <p:sldId id="898" r:id="rId68"/>
    <p:sldId id="828" r:id="rId69"/>
    <p:sldId id="829" r:id="rId70"/>
    <p:sldId id="958" r:id="rId71"/>
    <p:sldId id="831" r:id="rId72"/>
    <p:sldId id="959" r:id="rId73"/>
    <p:sldId id="834" r:id="rId74"/>
    <p:sldId id="835" r:id="rId75"/>
    <p:sldId id="960" r:id="rId76"/>
  </p:sldIdLst>
  <p:sldSz cx="12188825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8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7A0E"/>
    <a:srgbClr val="EF9A1A"/>
    <a:srgbClr val="C39C2F"/>
    <a:srgbClr val="C59C27"/>
    <a:srgbClr val="D13940"/>
    <a:srgbClr val="907262"/>
    <a:srgbClr val="B3CD1F"/>
    <a:srgbClr val="43B1E5"/>
    <a:srgbClr val="00B8BB"/>
    <a:srgbClr val="426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07" autoAdjust="0"/>
    <p:restoredTop sz="96571" autoAdjust="0"/>
  </p:normalViewPr>
  <p:slideViewPr>
    <p:cSldViewPr snapToGrid="0" showGuides="1">
      <p:cViewPr varScale="1">
        <p:scale>
          <a:sx n="105" d="100"/>
          <a:sy n="105" d="100"/>
        </p:scale>
        <p:origin x="132" y="942"/>
      </p:cViewPr>
      <p:guideLst>
        <p:guide orient="horz" pos="88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1" d="100"/>
        <a:sy n="131" d="100"/>
      </p:scale>
      <p:origin x="0" y="-5112"/>
    </p:cViewPr>
  </p:sorterViewPr>
  <p:notesViewPr>
    <p:cSldViewPr snapToGrid="0" showGuides="1">
      <p:cViewPr varScale="1">
        <p:scale>
          <a:sx n="55" d="100"/>
          <a:sy n="55" d="100"/>
        </p:scale>
        <p:origin x="-1472" y="-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82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49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00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3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484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0090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560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516a56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516a56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516a5627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516a5627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2177C6-060C-4445-8C10-ADA6D3CE5F74}"/>
              </a:ext>
            </a:extLst>
          </p:cNvPr>
          <p:cNvSpPr/>
          <p:nvPr userDrawn="1"/>
        </p:nvSpPr>
        <p:spPr>
          <a:xfrm>
            <a:off x="0" y="6186396"/>
            <a:ext cx="12188825" cy="6716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n>
                  <a:noFill/>
                </a:ln>
                <a:solidFill>
                  <a:schemeClr val="bg1"/>
                </a:solidFill>
              </a:rPr>
              <a:t>exascaleproject.org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177633" y="503144"/>
            <a:ext cx="8292316" cy="1030930"/>
          </a:xfrm>
        </p:spPr>
        <p:txBody>
          <a:bodyPr anchor="b"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177632" y="2085962"/>
            <a:ext cx="8292317" cy="2855300"/>
          </a:xfrm>
        </p:spPr>
        <p:txBody>
          <a:bodyPr lIns="109728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21" y="6322747"/>
            <a:ext cx="2409477" cy="4010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693"/>
          <a:stretch/>
        </p:blipFill>
        <p:spPr>
          <a:xfrm>
            <a:off x="10204521" y="6307740"/>
            <a:ext cx="1367541" cy="428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B516F4-C09A-4E83-A0F1-168C638F2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2" b="1495"/>
          <a:stretch/>
        </p:blipFill>
        <p:spPr>
          <a:xfrm rot="10800000">
            <a:off x="-1" y="1572767"/>
            <a:ext cx="2852965" cy="407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2473" cy="510909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47574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0602"/>
            <a:ext cx="11375136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55361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37919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5361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37919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877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760" y="411480"/>
            <a:ext cx="6962455" cy="510909"/>
          </a:xfrm>
        </p:spPr>
        <p:txBody>
          <a:bodyPr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801" y="4458940"/>
            <a:ext cx="3047137" cy="138996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-4595" y="6002316"/>
            <a:ext cx="12198096" cy="27432"/>
            <a:chOff x="-9675" y="6830568"/>
            <a:chExt cx="9176303" cy="2743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-4595" y="4272576"/>
            <a:ext cx="12198096" cy="27432"/>
            <a:chOff x="-9675" y="6830568"/>
            <a:chExt cx="9176303" cy="27432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877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5" r="4266"/>
          <a:stretch/>
        </p:blipFill>
        <p:spPr>
          <a:xfrm>
            <a:off x="6039846" y="0"/>
            <a:ext cx="6019516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02"/>
          <a:stretch/>
        </p:blipFill>
        <p:spPr>
          <a:xfrm>
            <a:off x="-1" y="0"/>
            <a:ext cx="7069153" cy="6858000"/>
          </a:xfrm>
          <a:prstGeom prst="rect">
            <a:avLst/>
          </a:prstGeom>
        </p:spPr>
      </p:pic>
      <p:sp>
        <p:nvSpPr>
          <p:cNvPr id="20" name="Rectangle 224"/>
          <p:cNvSpPr>
            <a:spLocks noGrp="1" noChangeArrowheads="1"/>
          </p:cNvSpPr>
          <p:nvPr>
            <p:ph type="ctrTitle"/>
          </p:nvPr>
        </p:nvSpPr>
        <p:spPr>
          <a:xfrm>
            <a:off x="3911780" y="2107567"/>
            <a:ext cx="6586944" cy="497829"/>
          </a:xfrm>
        </p:spPr>
        <p:txBody>
          <a:bodyPr anchor="b"/>
          <a:lstStyle>
            <a:lvl1pPr algn="r">
              <a:defRPr sz="3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5390138" y="3131206"/>
            <a:ext cx="5108588" cy="1181100"/>
          </a:xfrm>
        </p:spPr>
        <p:txBody>
          <a:bodyPr lIns="102413">
            <a:noAutofit/>
          </a:bodyPr>
          <a:lstStyle>
            <a:lvl1pPr marL="0" indent="0" algn="r">
              <a:buFont typeface="Symbol" pitchFamily="18" charset="2"/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7" r="3483"/>
          <a:stretch/>
        </p:blipFill>
        <p:spPr>
          <a:xfrm>
            <a:off x="8222919" y="0"/>
            <a:ext cx="396379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75" y="281105"/>
            <a:ext cx="1878223" cy="4065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12" y="6108204"/>
            <a:ext cx="1788316" cy="5061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take-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00" y="1381126"/>
            <a:ext cx="9637520" cy="407669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2500" b="0">
                <a:latin typeface="Arial Narrow" pitchFamily="34" charset="0"/>
              </a:defRPr>
            </a:lvl1pPr>
            <a:lvl2pPr>
              <a:lnSpc>
                <a:spcPct val="90000"/>
              </a:lnSpc>
              <a:buClr>
                <a:schemeClr val="tx2"/>
              </a:buClr>
              <a:buSzPct val="100000"/>
              <a:buFont typeface="Arial Narrow" pitchFamily="34" charset="0"/>
              <a:buChar char="–"/>
              <a:defRPr sz="2000" b="0"/>
            </a:lvl2pPr>
            <a:lvl3pPr marL="768096" indent="-256032"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1700" b="0" i="0"/>
            </a:lvl3pPr>
            <a:lvl4pPr>
              <a:lnSpc>
                <a:spcPct val="90000"/>
              </a:lnSpc>
              <a:buClr>
                <a:schemeClr val="tx2"/>
              </a:buClr>
              <a:buSzPct val="100000"/>
              <a:buFont typeface="Arial Narrow" pitchFamily="34" charset="0"/>
              <a:buChar char="–"/>
              <a:defRPr sz="1400" b="0" i="0"/>
            </a:lvl4pPr>
            <a:lvl5pPr marL="1280160" indent="-256032"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39447" y="5611905"/>
            <a:ext cx="7186328" cy="47736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sp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760" y="411480"/>
            <a:ext cx="6962455" cy="510909"/>
          </a:xfrm>
        </p:spPr>
        <p:txBody>
          <a:bodyPr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65760" y="1903575"/>
            <a:ext cx="6962456" cy="27784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801" y="4458940"/>
            <a:ext cx="3047137" cy="138996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-4595" y="6002316"/>
            <a:ext cx="12198096" cy="27432"/>
            <a:chOff x="-9675" y="6830568"/>
            <a:chExt cx="9176303" cy="2743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465" y="6234272"/>
            <a:ext cx="2588698" cy="4308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845" y="6219281"/>
            <a:ext cx="1469261" cy="46081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2473" cy="510909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47574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0602"/>
            <a:ext cx="11375136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55361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37919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5361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37919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2473" cy="9144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" y="173736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level0.4	</a:t>
            </a:r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877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760" y="411480"/>
            <a:ext cx="6962455" cy="510909"/>
          </a:xfrm>
        </p:spPr>
        <p:txBody>
          <a:bodyPr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801" y="4458940"/>
            <a:ext cx="3047137" cy="138996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-4595" y="6002316"/>
            <a:ext cx="12198096" cy="27432"/>
            <a:chOff x="-9675" y="6830568"/>
            <a:chExt cx="9176303" cy="2743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-4595" y="4272576"/>
            <a:ext cx="12198096" cy="27432"/>
            <a:chOff x="-9675" y="6830568"/>
            <a:chExt cx="9176303" cy="27432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877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5" r="4266"/>
          <a:stretch/>
        </p:blipFill>
        <p:spPr>
          <a:xfrm>
            <a:off x="6039846" y="0"/>
            <a:ext cx="6019516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02"/>
          <a:stretch/>
        </p:blipFill>
        <p:spPr>
          <a:xfrm>
            <a:off x="-1" y="0"/>
            <a:ext cx="7069153" cy="6858000"/>
          </a:xfrm>
          <a:prstGeom prst="rect">
            <a:avLst/>
          </a:prstGeom>
        </p:spPr>
      </p:pic>
      <p:sp>
        <p:nvSpPr>
          <p:cNvPr id="20" name="Rectangle 224"/>
          <p:cNvSpPr>
            <a:spLocks noGrp="1" noChangeArrowheads="1"/>
          </p:cNvSpPr>
          <p:nvPr>
            <p:ph type="ctrTitle"/>
          </p:nvPr>
        </p:nvSpPr>
        <p:spPr>
          <a:xfrm>
            <a:off x="3911780" y="2107567"/>
            <a:ext cx="6586944" cy="497829"/>
          </a:xfrm>
        </p:spPr>
        <p:txBody>
          <a:bodyPr anchor="b"/>
          <a:lstStyle>
            <a:lvl1pPr algn="r">
              <a:defRPr sz="3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5390138" y="3131206"/>
            <a:ext cx="5108588" cy="1181100"/>
          </a:xfrm>
        </p:spPr>
        <p:txBody>
          <a:bodyPr lIns="102413">
            <a:noAutofit/>
          </a:bodyPr>
          <a:lstStyle>
            <a:lvl1pPr marL="0" indent="0" algn="r">
              <a:buFont typeface="Symbol" pitchFamily="18" charset="2"/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7" r="3483"/>
          <a:stretch/>
        </p:blipFill>
        <p:spPr>
          <a:xfrm>
            <a:off x="8222919" y="0"/>
            <a:ext cx="396379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75" y="281105"/>
            <a:ext cx="1878223" cy="4065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12" y="6108204"/>
            <a:ext cx="1788316" cy="5061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take-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00" y="1381126"/>
            <a:ext cx="9637520" cy="407669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2500" b="0">
                <a:latin typeface="Arial Narrow" pitchFamily="34" charset="0"/>
              </a:defRPr>
            </a:lvl1pPr>
            <a:lvl2pPr>
              <a:lnSpc>
                <a:spcPct val="90000"/>
              </a:lnSpc>
              <a:buClr>
                <a:schemeClr val="tx2"/>
              </a:buClr>
              <a:buSzPct val="100000"/>
              <a:buFont typeface="Arial Narrow" pitchFamily="34" charset="0"/>
              <a:buChar char="–"/>
              <a:defRPr sz="2000" b="0"/>
            </a:lvl2pPr>
            <a:lvl3pPr marL="768096" indent="-256032"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1700" b="0" i="0"/>
            </a:lvl3pPr>
            <a:lvl4pPr>
              <a:lnSpc>
                <a:spcPct val="90000"/>
              </a:lnSpc>
              <a:buClr>
                <a:schemeClr val="tx2"/>
              </a:buClr>
              <a:buSzPct val="100000"/>
              <a:buFont typeface="Arial Narrow" pitchFamily="34" charset="0"/>
              <a:buChar char="–"/>
              <a:defRPr sz="1400" b="0" i="0"/>
            </a:lvl4pPr>
            <a:lvl5pPr marL="1280160" indent="-256032"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39447" y="5611905"/>
            <a:ext cx="7186328" cy="47736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sp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2177C6-060C-4445-8C10-ADA6D3CE5F74}"/>
              </a:ext>
            </a:extLst>
          </p:cNvPr>
          <p:cNvSpPr/>
          <p:nvPr userDrawn="1"/>
        </p:nvSpPr>
        <p:spPr>
          <a:xfrm>
            <a:off x="0" y="6186396"/>
            <a:ext cx="12188825" cy="6716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prstClr val="white"/>
                </a:solidFill>
              </a:rPr>
              <a:t>exascaleproject.org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177633" y="503144"/>
            <a:ext cx="8292316" cy="1030930"/>
          </a:xfrm>
        </p:spPr>
        <p:txBody>
          <a:bodyPr anchor="b"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177632" y="2085962"/>
            <a:ext cx="8292317" cy="2855300"/>
          </a:xfrm>
        </p:spPr>
        <p:txBody>
          <a:bodyPr lIns="109728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0" y="483164"/>
            <a:ext cx="2050840" cy="9354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21" y="6322747"/>
            <a:ext cx="2409477" cy="4010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693"/>
          <a:stretch/>
        </p:blipFill>
        <p:spPr>
          <a:xfrm>
            <a:off x="10204521" y="6307740"/>
            <a:ext cx="1367541" cy="428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B516F4-C09A-4E83-A0F1-168C638F2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2" b="1495"/>
          <a:stretch/>
        </p:blipFill>
        <p:spPr>
          <a:xfrm rot="10800000">
            <a:off x="-1" y="1572767"/>
            <a:ext cx="2852965" cy="4078297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96" y="0"/>
            <a:ext cx="11372473" cy="914400"/>
          </a:xfrm>
        </p:spPr>
        <p:txBody>
          <a:bodyPr numCol="1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" y="914400"/>
            <a:ext cx="11369809" cy="48707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level0.4	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737360"/>
            <a:ext cx="5588582" cy="82119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58550"/>
            <a:ext cx="5588582" cy="3373229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725" indent="-22225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914" y="1737360"/>
            <a:ext cx="5531934" cy="82119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8914" y="2558550"/>
            <a:ext cx="5531934" cy="3373229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7465488" cy="8107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8056" y="1316736"/>
            <a:ext cx="5605272" cy="347472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056" y="1655064"/>
            <a:ext cx="5605272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53912" y="1316736"/>
            <a:ext cx="5605272" cy="347472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53912" y="1655064"/>
            <a:ext cx="5605272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C1494F-06BF-478E-BCF5-6FCC755EF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3438144"/>
            <a:ext cx="5605463" cy="338138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0" smtClean="0">
                <a:solidFill>
                  <a:schemeClr val="bg1"/>
                </a:solidFill>
              </a:defRPr>
            </a:lvl1pPr>
            <a:lvl2pPr>
              <a:defRPr lang="en-US" b="1" smtClean="0">
                <a:solidFill>
                  <a:schemeClr val="bg1"/>
                </a:solidFill>
              </a:defRPr>
            </a:lvl2pPr>
            <a:lvl3pPr>
              <a:defRPr lang="en-US" b="1" smtClean="0">
                <a:solidFill>
                  <a:schemeClr val="bg1"/>
                </a:solidFill>
              </a:defRPr>
            </a:lvl3pPr>
            <a:lvl4pPr>
              <a:defRPr lang="en-US" b="1" smtClean="0">
                <a:solidFill>
                  <a:schemeClr val="bg1"/>
                </a:solidFill>
              </a:defRPr>
            </a:lvl4pPr>
            <a:lvl5pPr>
              <a:defRPr lang="en-US" b="1">
                <a:solidFill>
                  <a:schemeClr val="bg1"/>
                </a:solidFill>
              </a:defRPr>
            </a:lvl5pPr>
          </a:lstStyle>
          <a:p>
            <a:pPr marL="230188" lvl="0" indent="-230188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13F5F8-5DA4-4A7D-94FF-19BFEBF090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3150" y="3438144"/>
            <a:ext cx="5605463" cy="338138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0" smtClean="0">
                <a:solidFill>
                  <a:schemeClr val="bg1"/>
                </a:solidFill>
              </a:defRPr>
            </a:lvl1pPr>
            <a:lvl2pPr>
              <a:defRPr lang="en-US" b="1" smtClean="0">
                <a:solidFill>
                  <a:schemeClr val="bg1"/>
                </a:solidFill>
              </a:defRPr>
            </a:lvl2pPr>
            <a:lvl3pPr>
              <a:defRPr lang="en-US" b="1" smtClean="0">
                <a:solidFill>
                  <a:schemeClr val="bg1"/>
                </a:solidFill>
              </a:defRPr>
            </a:lvl3pPr>
            <a:lvl4pPr>
              <a:defRPr lang="en-US" b="1" smtClean="0">
                <a:solidFill>
                  <a:schemeClr val="bg1"/>
                </a:solidFill>
              </a:defRPr>
            </a:lvl4pPr>
            <a:lvl5pPr>
              <a:defRPr lang="en-US" b="1">
                <a:solidFill>
                  <a:schemeClr val="bg1"/>
                </a:solidFill>
              </a:defRPr>
            </a:lvl5pPr>
          </a:lstStyle>
          <a:p>
            <a:pPr marL="230188" lvl="0" indent="-230188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1508C29-BEAF-4D1B-85C7-62D86B9A99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75" y="3776472"/>
            <a:ext cx="5605463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42C277-CD07-4855-BE2B-F5804018E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150" y="3776472"/>
            <a:ext cx="5605463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737360"/>
            <a:ext cx="5588582" cy="82119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58550"/>
            <a:ext cx="5588582" cy="3373229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725" indent="-22225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914" y="1737360"/>
            <a:ext cx="5531934" cy="82119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8914" y="2558550"/>
            <a:ext cx="5531934" cy="3373229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7465488" cy="8107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8056" y="1316736"/>
            <a:ext cx="5605272" cy="347472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056" y="1655064"/>
            <a:ext cx="5605272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53912" y="1316736"/>
            <a:ext cx="5605272" cy="347472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53912" y="1655064"/>
            <a:ext cx="5605272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C1494F-06BF-478E-BCF5-6FCC755EF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3438144"/>
            <a:ext cx="5605463" cy="338138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0" smtClean="0">
                <a:solidFill>
                  <a:schemeClr val="bg1"/>
                </a:solidFill>
              </a:defRPr>
            </a:lvl1pPr>
            <a:lvl2pPr>
              <a:defRPr lang="en-US" b="1" smtClean="0">
                <a:solidFill>
                  <a:schemeClr val="bg1"/>
                </a:solidFill>
              </a:defRPr>
            </a:lvl2pPr>
            <a:lvl3pPr>
              <a:defRPr lang="en-US" b="1" smtClean="0">
                <a:solidFill>
                  <a:schemeClr val="bg1"/>
                </a:solidFill>
              </a:defRPr>
            </a:lvl3pPr>
            <a:lvl4pPr>
              <a:defRPr lang="en-US" b="1" smtClean="0">
                <a:solidFill>
                  <a:schemeClr val="bg1"/>
                </a:solidFill>
              </a:defRPr>
            </a:lvl4pPr>
            <a:lvl5pPr>
              <a:defRPr lang="en-US" b="1">
                <a:solidFill>
                  <a:schemeClr val="bg1"/>
                </a:solidFill>
              </a:defRPr>
            </a:lvl5pPr>
          </a:lstStyle>
          <a:p>
            <a:pPr marL="230188" lvl="0" indent="-230188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13F5F8-5DA4-4A7D-94FF-19BFEBF090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3150" y="3438144"/>
            <a:ext cx="5605463" cy="338138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0" smtClean="0">
                <a:solidFill>
                  <a:schemeClr val="bg1"/>
                </a:solidFill>
              </a:defRPr>
            </a:lvl1pPr>
            <a:lvl2pPr>
              <a:defRPr lang="en-US" b="1" smtClean="0">
                <a:solidFill>
                  <a:schemeClr val="bg1"/>
                </a:solidFill>
              </a:defRPr>
            </a:lvl2pPr>
            <a:lvl3pPr>
              <a:defRPr lang="en-US" b="1" smtClean="0">
                <a:solidFill>
                  <a:schemeClr val="bg1"/>
                </a:solidFill>
              </a:defRPr>
            </a:lvl3pPr>
            <a:lvl4pPr>
              <a:defRPr lang="en-US" b="1" smtClean="0">
                <a:solidFill>
                  <a:schemeClr val="bg1"/>
                </a:solidFill>
              </a:defRPr>
            </a:lvl4pPr>
            <a:lvl5pPr>
              <a:defRPr lang="en-US" b="1">
                <a:solidFill>
                  <a:schemeClr val="bg1"/>
                </a:solidFill>
              </a:defRPr>
            </a:lvl5pPr>
          </a:lstStyle>
          <a:p>
            <a:pPr marL="230188" lvl="0" indent="-230188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1508C29-BEAF-4D1B-85C7-62D86B9A99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75" y="3776472"/>
            <a:ext cx="5605463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42C277-CD07-4855-BE2B-F5804018E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150" y="3776472"/>
            <a:ext cx="5605463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546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841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448" lvl="0" indent="-45708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marL="1218895" lvl="1" indent="-423228" rtl="0"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marL="1828343" lvl="2" indent="-423228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790" lvl="3" indent="-423228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238" lvl="4" indent="-423228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686" lvl="5" indent="-423228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133" lvl="6" indent="-423228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581" lvl="7" indent="-423228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028" lvl="8" indent="-42322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sldNum" idx="12"/>
          </p:nvPr>
        </p:nvSpPr>
        <p:spPr>
          <a:xfrm>
            <a:off x="11293669" y="63192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18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716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760" y="411480"/>
            <a:ext cx="6962455" cy="510909"/>
          </a:xfrm>
        </p:spPr>
        <p:txBody>
          <a:bodyPr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65760" y="1903575"/>
            <a:ext cx="6962456" cy="27784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801" y="4458940"/>
            <a:ext cx="3047137" cy="138996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-4595" y="6002316"/>
            <a:ext cx="12198096" cy="27432"/>
            <a:chOff x="-9675" y="6830568"/>
            <a:chExt cx="9176303" cy="2743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465" y="6234272"/>
            <a:ext cx="2588698" cy="4308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845" y="6219281"/>
            <a:ext cx="1469261" cy="46081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D1C1369-A08C-454A-B0B5-0955BB31B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2" b="1495"/>
          <a:stretch/>
        </p:blipFill>
        <p:spPr>
          <a:xfrm>
            <a:off x="9335860" y="0"/>
            <a:ext cx="2852965" cy="407829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5760" y="411480"/>
            <a:ext cx="11376442" cy="84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760" y="1737360"/>
            <a:ext cx="11376442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60" y="6183517"/>
            <a:ext cx="1971212" cy="533060"/>
          </a:xfrm>
          <a:prstGeom prst="rect">
            <a:avLst/>
          </a:prstGeom>
        </p:spPr>
      </p:pic>
      <p:sp>
        <p:nvSpPr>
          <p:cNvPr id="8" name="Rectangle 256"/>
          <p:cNvSpPr txBox="1">
            <a:spLocks noChangeArrowheads="1"/>
          </p:cNvSpPr>
          <p:nvPr userDrawn="1"/>
        </p:nvSpPr>
        <p:spPr>
          <a:xfrm>
            <a:off x="363828" y="6477000"/>
            <a:ext cx="3315547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 flipH="1">
            <a:off x="163374" y="6513051"/>
            <a:ext cx="515635" cy="14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l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37" r:id="rId2"/>
    <p:sldLayoutId id="2147483939" r:id="rId3"/>
    <p:sldLayoutId id="2147483950" r:id="rId4"/>
    <p:sldLayoutId id="2147483940" r:id="rId5"/>
    <p:sldLayoutId id="2147483941" r:id="rId6"/>
    <p:sldLayoutId id="2147483982" r:id="rId7"/>
    <p:sldLayoutId id="2147483983" r:id="rId8"/>
  </p:sldLayoutIdLst>
  <p:hf hdr="0" ftr="0" dt="0"/>
  <p:txStyles>
    <p:titleStyle>
      <a:lvl1pPr marL="0" indent="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kern="1200" baseline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5760" y="411480"/>
            <a:ext cx="1137644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760" y="1496066"/>
            <a:ext cx="11376442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773" y="6076497"/>
            <a:ext cx="2366963" cy="64008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-4595" y="6830568"/>
            <a:ext cx="12198096" cy="27432"/>
            <a:chOff x="-9675" y="6830568"/>
            <a:chExt cx="9176303" cy="2743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Rectangle 6"/>
          <p:cNvSpPr>
            <a:spLocks noChangeArrowheads="1"/>
          </p:cNvSpPr>
          <p:nvPr userDrawn="1"/>
        </p:nvSpPr>
        <p:spPr bwMode="auto">
          <a:xfrm flipH="1">
            <a:off x="16337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56"/>
          <p:cNvSpPr txBox="1">
            <a:spLocks noChangeArrowheads="1"/>
          </p:cNvSpPr>
          <p:nvPr userDrawn="1"/>
        </p:nvSpPr>
        <p:spPr>
          <a:xfrm>
            <a:off x="363829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r>
              <a:rPr lang="en-US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Exascale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Computing Project</a:t>
            </a:r>
          </a:p>
        </p:txBody>
      </p:sp>
    </p:spTree>
    <p:extLst>
      <p:ext uri="{BB962C8B-B14F-4D97-AF65-F5344CB8AC3E}">
        <p14:creationId xmlns:p14="http://schemas.microsoft.com/office/powerpoint/2010/main" val="213921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 baseline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5760" y="411480"/>
            <a:ext cx="1137644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760" y="1496066"/>
            <a:ext cx="11376442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773" y="6076497"/>
            <a:ext cx="2366963" cy="64008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-4595" y="6830568"/>
            <a:ext cx="12198096" cy="27432"/>
            <a:chOff x="-9675" y="6830568"/>
            <a:chExt cx="9176303" cy="2743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Rectangle 6"/>
          <p:cNvSpPr>
            <a:spLocks noChangeArrowheads="1"/>
          </p:cNvSpPr>
          <p:nvPr userDrawn="1"/>
        </p:nvSpPr>
        <p:spPr bwMode="auto">
          <a:xfrm flipH="1">
            <a:off x="16337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56"/>
          <p:cNvSpPr txBox="1">
            <a:spLocks noChangeArrowheads="1"/>
          </p:cNvSpPr>
          <p:nvPr userDrawn="1"/>
        </p:nvSpPr>
        <p:spPr>
          <a:xfrm>
            <a:off x="363829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r>
              <a:rPr lang="en-US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Exascale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Computing Project</a:t>
            </a:r>
          </a:p>
        </p:txBody>
      </p:sp>
    </p:spTree>
    <p:extLst>
      <p:ext uri="{BB962C8B-B14F-4D97-AF65-F5344CB8AC3E}">
        <p14:creationId xmlns:p14="http://schemas.microsoft.com/office/powerpoint/2010/main" val="153327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 baseline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D1C1369-A08C-454A-B0B5-0955BB31B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2" b="1495"/>
          <a:stretch/>
        </p:blipFill>
        <p:spPr>
          <a:xfrm>
            <a:off x="9335860" y="0"/>
            <a:ext cx="2852965" cy="407829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5760" y="411480"/>
            <a:ext cx="11376442" cy="84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760" y="1737360"/>
            <a:ext cx="11376442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60" y="6183517"/>
            <a:ext cx="1971212" cy="533060"/>
          </a:xfrm>
          <a:prstGeom prst="rect">
            <a:avLst/>
          </a:prstGeom>
        </p:spPr>
      </p:pic>
      <p:sp>
        <p:nvSpPr>
          <p:cNvPr id="8" name="Rectangle 256"/>
          <p:cNvSpPr txBox="1">
            <a:spLocks noChangeArrowheads="1"/>
          </p:cNvSpPr>
          <p:nvPr userDrawn="1"/>
        </p:nvSpPr>
        <p:spPr>
          <a:xfrm>
            <a:off x="363828" y="6477000"/>
            <a:ext cx="3315547" cy="182562"/>
          </a:xfrm>
          <a:prstGeom prst="rect">
            <a:avLst/>
          </a:prstGeom>
          <a:ln/>
        </p:spPr>
        <p:txBody>
          <a:bodyPr anchor="ctr"/>
          <a:lstStyle/>
          <a:p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 flipH="1">
            <a:off x="163374" y="6513051"/>
            <a:ext cx="515635" cy="14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1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kern="1200" baseline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756" y="1737360"/>
            <a:ext cx="10098680" cy="4047778"/>
          </a:xfrm>
        </p:spPr>
        <p:txBody>
          <a:bodyPr/>
          <a:lstStyle/>
          <a:p>
            <a:r>
              <a:rPr lang="en-US" dirty="0"/>
              <a:t>Introduction / software install</a:t>
            </a:r>
          </a:p>
          <a:p>
            <a:r>
              <a:rPr lang="en-US" dirty="0"/>
              <a:t>Using VTK-m (+hands on)</a:t>
            </a:r>
          </a:p>
          <a:p>
            <a:r>
              <a:rPr lang="en-US" dirty="0"/>
              <a:t>Break</a:t>
            </a:r>
          </a:p>
          <a:p>
            <a:r>
              <a:rPr lang="en-US" dirty="0">
                <a:solidFill>
                  <a:srgbClr val="FF0000"/>
                </a:solidFill>
              </a:rPr>
              <a:t>Concepts behind VTK-m development</a:t>
            </a:r>
          </a:p>
          <a:p>
            <a:r>
              <a:rPr lang="en-US" dirty="0"/>
              <a:t>3 VTK-m filters (description + hands on)</a:t>
            </a:r>
          </a:p>
          <a:p>
            <a:r>
              <a:rPr lang="en-US" dirty="0"/>
              <a:t>Discussion of upcoming activities / wrap up / Q&amp;A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9022" y="1737360"/>
            <a:ext cx="880533" cy="404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/>
              <a:t>25m</a:t>
            </a:r>
          </a:p>
          <a:p>
            <a:pPr marL="0" indent="0" algn="r">
              <a:buNone/>
            </a:pPr>
            <a:r>
              <a:rPr lang="en-US" dirty="0"/>
              <a:t>65m</a:t>
            </a:r>
          </a:p>
          <a:p>
            <a:pPr marL="0" indent="0" algn="r">
              <a:buNone/>
            </a:pPr>
            <a:r>
              <a:rPr lang="en-US" dirty="0"/>
              <a:t>30m</a:t>
            </a:r>
          </a:p>
          <a:p>
            <a:pPr marL="0" indent="0" algn="r">
              <a:buNone/>
            </a:pPr>
            <a:r>
              <a:rPr lang="en-US" dirty="0"/>
              <a:t>20m</a:t>
            </a:r>
          </a:p>
          <a:p>
            <a:pPr marL="0" indent="0" algn="r">
              <a:buNone/>
            </a:pPr>
            <a:r>
              <a:rPr lang="en-US" dirty="0"/>
              <a:t>60m</a:t>
            </a:r>
          </a:p>
          <a:p>
            <a:pPr marL="0" indent="0" algn="r">
              <a:buNone/>
            </a:pPr>
            <a:r>
              <a:rPr lang="en-US" dirty="0"/>
              <a:t>10m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656" y="3237686"/>
            <a:ext cx="880533" cy="41881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93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47DA-32FC-F248-ABF9-756E8878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worklet?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245DC-DCF0-4A46-9E73-E056612AEB21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Worklet</a:t>
            </a:r>
            <a:r>
              <a:rPr lang="en-US" dirty="0"/>
              <a:t> in VTK-m: a programming construct </a:t>
            </a:r>
          </a:p>
          <a:p>
            <a:pPr lvl="1"/>
            <a:r>
              <a:rPr lang="en-US" dirty="0"/>
              <a:t>small </a:t>
            </a:r>
            <a:r>
              <a:rPr lang="en-US" dirty="0" err="1"/>
              <a:t>functor</a:t>
            </a:r>
            <a:r>
              <a:rPr lang="en-US" dirty="0"/>
              <a:t> or kernel designed to operate on a small element of data</a:t>
            </a:r>
          </a:p>
          <a:p>
            <a:pPr lvl="2"/>
            <a:r>
              <a:rPr lang="en-US" dirty="0"/>
              <a:t>What is a </a:t>
            </a:r>
            <a:r>
              <a:rPr lang="en-US" dirty="0" err="1"/>
              <a:t>functor</a:t>
            </a:r>
            <a:r>
              <a:rPr lang="en-US" dirty="0"/>
              <a:t>? – a C </a:t>
            </a:r>
            <a:r>
              <a:rPr lang="en-US" dirty="0" err="1"/>
              <a:t>struct</a:t>
            </a:r>
            <a:r>
              <a:rPr lang="en-US" dirty="0"/>
              <a:t>/class with an overloaded ::operator()</a:t>
            </a:r>
          </a:p>
          <a:p>
            <a:pPr lvl="2"/>
            <a:r>
              <a:rPr lang="en-US" dirty="0"/>
              <a:t>::operator() must be declared </a:t>
            </a:r>
            <a:r>
              <a:rPr lang="en-US" dirty="0" err="1"/>
              <a:t>const</a:t>
            </a:r>
            <a:r>
              <a:rPr lang="en-US" dirty="0"/>
              <a:t> – cannot modify state in main instance</a:t>
            </a:r>
          </a:p>
          <a:p>
            <a:pPr lvl="1"/>
            <a:r>
              <a:rPr lang="en-US" dirty="0"/>
              <a:t>And: significant metadata alongside </a:t>
            </a:r>
            <a:r>
              <a:rPr lang="en-US" dirty="0" err="1"/>
              <a:t>functor</a:t>
            </a:r>
            <a:endParaRPr lang="en-US" dirty="0"/>
          </a:p>
          <a:p>
            <a:pPr lvl="2"/>
            <a:r>
              <a:rPr lang="en-US" dirty="0"/>
              <a:t>How data is managed</a:t>
            </a:r>
          </a:p>
          <a:p>
            <a:pPr lvl="2"/>
            <a:r>
              <a:rPr lang="en-US" dirty="0"/>
              <a:t>How execution is structured</a:t>
            </a:r>
          </a:p>
          <a:p>
            <a:pPr lvl="1"/>
            <a:endParaRPr lang="en-US" dirty="0"/>
          </a:p>
          <a:p>
            <a:r>
              <a:rPr lang="en-US" dirty="0"/>
              <a:t>The name “worklet” is meant to apply a small amount of work</a:t>
            </a:r>
          </a:p>
          <a:p>
            <a:r>
              <a:rPr lang="en-US" dirty="0"/>
              <a:t>But: for VTK-m, amount of data is small, </a:t>
            </a:r>
          </a:p>
          <a:p>
            <a:r>
              <a:rPr lang="mr-IN" dirty="0"/>
              <a:t>…</a:t>
            </a:r>
            <a:r>
              <a:rPr lang="en-US" dirty="0"/>
              <a:t> *not* necessarily the amount of instructions performed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99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47DA-32FC-F248-ABF9-756E8878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worklet? (2/2)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70C55D-31EA-1D4F-A4EA-063C5C3840C8}"/>
              </a:ext>
            </a:extLst>
          </p:cNvPr>
          <p:cNvSpPr txBox="1">
            <a:spLocks/>
          </p:cNvSpPr>
          <p:nvPr/>
        </p:nvSpPr>
        <p:spPr>
          <a:xfrm>
            <a:off x="872243" y="1824384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VTK-m, worklets must be </a:t>
            </a:r>
            <a:r>
              <a:rPr lang="en-US" u="sng" dirty="0"/>
              <a:t>serial</a:t>
            </a:r>
            <a:r>
              <a:rPr lang="en-US" dirty="0"/>
              <a:t> and </a:t>
            </a:r>
            <a:r>
              <a:rPr lang="en-US" u="sng" dirty="0"/>
              <a:t>stateless</a:t>
            </a:r>
            <a:r>
              <a:rPr lang="en-US" dirty="0"/>
              <a:t> functions</a:t>
            </a:r>
          </a:p>
          <a:p>
            <a:pPr lvl="1"/>
            <a:r>
              <a:rPr lang="mr-IN" dirty="0"/>
              <a:t>…</a:t>
            </a:r>
            <a:r>
              <a:rPr lang="en-US" dirty="0"/>
              <a:t> but this serial </a:t>
            </a:r>
            <a:r>
              <a:rPr lang="en-US" dirty="0" err="1"/>
              <a:t>worklet</a:t>
            </a:r>
            <a:r>
              <a:rPr lang="en-US" dirty="0"/>
              <a:t> code is invoked in parallel on many cores</a:t>
            </a:r>
          </a:p>
          <a:p>
            <a:r>
              <a:rPr lang="en-US" dirty="0"/>
              <a:t>Serial/stateless enables three critical goals:</a:t>
            </a:r>
          </a:p>
          <a:p>
            <a:pPr marL="803275" lvl="1" indent="-457200">
              <a:buFont typeface="+mj-lt"/>
              <a:buAutoNum type="arabicParenR"/>
            </a:pPr>
            <a:r>
              <a:rPr lang="en-US" u="sng" dirty="0"/>
              <a:t>Pervasive parallelism</a:t>
            </a:r>
            <a:r>
              <a:rPr lang="en-US" dirty="0"/>
              <a:t>.  Allows VTK-m to schedule worklet invocations on many independent concurrent threads.</a:t>
            </a:r>
          </a:p>
          <a:p>
            <a:pPr marL="803275" lvl="1" indent="-457200">
              <a:buFont typeface="+mj-lt"/>
              <a:buAutoNum type="arabicParenR"/>
            </a:pPr>
            <a:r>
              <a:rPr lang="en-US" u="sng" dirty="0"/>
              <a:t>Thread safety</a:t>
            </a:r>
            <a:r>
              <a:rPr lang="en-US" dirty="0"/>
              <a:t>. By controlling the memory access the toolkit can insure that no worklet will have any memory collisions, false sharing, or other parallel programming pitfalls. </a:t>
            </a:r>
          </a:p>
          <a:p>
            <a:pPr marL="803275" lvl="1" indent="-457200">
              <a:buFont typeface="+mj-lt"/>
              <a:buAutoNum type="arabicParenR"/>
            </a:pPr>
            <a:r>
              <a:rPr lang="en-US" u="sng" dirty="0"/>
              <a:t>Good programming practices</a:t>
            </a:r>
            <a:r>
              <a:rPr lang="en-US" dirty="0"/>
              <a:t>. The worklet model provides a natural approach to visualization algorithm design that also has good general performance characteristics.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0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47DA-32FC-F248-ABF9-756E8878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worklets become usable code in VTK-m? (1/2)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052ED0-543D-F84D-A9EF-D8A3C38F3164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Developers write worklets as serial components</a:t>
            </a:r>
          </a:p>
          <a:p>
            <a:r>
              <a:rPr lang="en-US" dirty="0"/>
              <a:t>VTK-m handles whatever layers of concurrency are necessary, thereby removing the onus from the visualization algorithm developer</a:t>
            </a:r>
          </a:p>
          <a:p>
            <a:pPr lvl="1"/>
            <a:r>
              <a:rPr lang="en-US" dirty="0"/>
              <a:t>Concurrency within CUDA, TBB, OpenMP, etc.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8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47DA-32FC-F248-ABF9-756E8878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worklets become usable code in VTK-m? (2/2)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052ED0-543D-F84D-A9EF-D8A3C38F3164}"/>
              </a:ext>
            </a:extLst>
          </p:cNvPr>
          <p:cNvSpPr txBox="1">
            <a:spLocks/>
          </p:cNvSpPr>
          <p:nvPr/>
        </p:nvSpPr>
        <p:spPr>
          <a:xfrm>
            <a:off x="545239" y="1238596"/>
            <a:ext cx="5653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“A VTK-m algorithm”:</a:t>
            </a:r>
          </a:p>
          <a:p>
            <a:pPr lvl="1"/>
            <a:r>
              <a:rPr lang="en-US" dirty="0"/>
              <a:t>Invoke ParallelPattern1 with Worklet1 on inputs I11, I12, </a:t>
            </a:r>
            <a:r>
              <a:rPr lang="mr-IN" dirty="0"/>
              <a:t>…</a:t>
            </a:r>
            <a:r>
              <a:rPr lang="en-US" dirty="0"/>
              <a:t>, I1N to produce outputs O11, O12, </a:t>
            </a:r>
            <a:r>
              <a:rPr lang="mr-IN" dirty="0"/>
              <a:t>…</a:t>
            </a:r>
            <a:r>
              <a:rPr lang="en-US" dirty="0"/>
              <a:t>, O1N</a:t>
            </a:r>
          </a:p>
          <a:p>
            <a:pPr lvl="1"/>
            <a:r>
              <a:rPr lang="en-US" dirty="0"/>
              <a:t>Invoke ParallelPattern2 with Worklet2 on inputs I21, I22, </a:t>
            </a:r>
            <a:r>
              <a:rPr lang="mr-IN" dirty="0"/>
              <a:t>…</a:t>
            </a:r>
            <a:r>
              <a:rPr lang="en-US" dirty="0"/>
              <a:t>, I2N to produce outputs O21, O22, </a:t>
            </a:r>
            <a:r>
              <a:rPr lang="mr-IN" dirty="0"/>
              <a:t>…</a:t>
            </a:r>
            <a:r>
              <a:rPr lang="en-US" dirty="0"/>
              <a:t>, O2N</a:t>
            </a:r>
          </a:p>
          <a:p>
            <a:pPr lvl="1"/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Invoke </a:t>
            </a:r>
            <a:r>
              <a:rPr lang="en-US" dirty="0" err="1"/>
              <a:t>ParallelPatternM</a:t>
            </a:r>
            <a:r>
              <a:rPr lang="en-US" dirty="0"/>
              <a:t> with </a:t>
            </a:r>
            <a:r>
              <a:rPr lang="en-US" dirty="0" err="1"/>
              <a:t>WorkletM</a:t>
            </a:r>
            <a:r>
              <a:rPr lang="en-US" dirty="0"/>
              <a:t> on inputs IM1, IM2, </a:t>
            </a:r>
            <a:r>
              <a:rPr lang="mr-IN" dirty="0"/>
              <a:t>…</a:t>
            </a:r>
            <a:r>
              <a:rPr lang="en-US" dirty="0"/>
              <a:t>, IMN to produce outputs OM1, OM2, </a:t>
            </a:r>
            <a:r>
              <a:rPr lang="mr-IN" dirty="0"/>
              <a:t>…</a:t>
            </a:r>
            <a:r>
              <a:rPr lang="en-US" dirty="0"/>
              <a:t>, OMN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052ED0-543D-F84D-A9EF-D8A3C38F3164}"/>
              </a:ext>
            </a:extLst>
          </p:cNvPr>
          <p:cNvSpPr txBox="1">
            <a:spLocks/>
          </p:cNvSpPr>
          <p:nvPr/>
        </p:nvSpPr>
        <p:spPr>
          <a:xfrm>
            <a:off x="6143068" y="1238595"/>
            <a:ext cx="5653680" cy="4437809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Key observations:</a:t>
            </a:r>
          </a:p>
          <a:p>
            <a:pPr lvl="1"/>
            <a:r>
              <a:rPr lang="en-US" dirty="0"/>
              <a:t>Parallel patterns and/or </a:t>
            </a:r>
            <a:r>
              <a:rPr lang="en-US" dirty="0" err="1"/>
              <a:t>worklets</a:t>
            </a:r>
            <a:r>
              <a:rPr lang="en-US" dirty="0"/>
              <a:t> may be re-used many times</a:t>
            </a:r>
          </a:p>
          <a:p>
            <a:pPr lvl="1"/>
            <a:r>
              <a:rPr lang="en-US" dirty="0"/>
              <a:t>The outputs of one invocation can be used as inputs in another invocation</a:t>
            </a:r>
          </a:p>
          <a:p>
            <a:pPr lvl="1"/>
            <a:r>
              <a:rPr lang="en-US" dirty="0"/>
              <a:t>The inputs/outputs can be either </a:t>
            </a:r>
            <a:r>
              <a:rPr lang="en-US" dirty="0" err="1"/>
              <a:t>vtkm</a:t>
            </a:r>
            <a:r>
              <a:rPr lang="en-US" dirty="0"/>
              <a:t> </a:t>
            </a:r>
            <a:r>
              <a:rPr lang="en-US" dirty="0" err="1"/>
              <a:t>DataSet</a:t>
            </a:r>
            <a:r>
              <a:rPr lang="en-US" dirty="0"/>
              <a:t> or </a:t>
            </a:r>
            <a:r>
              <a:rPr lang="en-US" dirty="0" err="1"/>
              <a:t>vtkm</a:t>
            </a:r>
            <a:r>
              <a:rPr lang="en-US" dirty="0"/>
              <a:t> Array Handles</a:t>
            </a:r>
          </a:p>
          <a:p>
            <a:pPr lvl="1"/>
            <a:r>
              <a:rPr lang="en-US" dirty="0"/>
              <a:t>Algorithms (i.e., a sequence of invoking patterns with </a:t>
            </a:r>
            <a:r>
              <a:rPr lang="en-US" dirty="0" err="1"/>
              <a:t>worklets</a:t>
            </a:r>
            <a:r>
              <a:rPr lang="en-US" dirty="0"/>
              <a:t> on inputs to create outputs) are typically placed inside filters</a:t>
            </a:r>
          </a:p>
          <a:p>
            <a:pPr lvl="2"/>
            <a:r>
              <a:rPr lang="en-US" dirty="0"/>
              <a:t>This spares users from having to understand details of parallel patterns / </a:t>
            </a:r>
            <a:r>
              <a:rPr lang="en-US" dirty="0" err="1"/>
              <a:t>worklets</a:t>
            </a:r>
            <a:r>
              <a:rPr lang="en-US" dirty="0"/>
              <a:t>, and how inputs/outputs connect</a:t>
            </a:r>
          </a:p>
          <a:p>
            <a:pPr lvl="1"/>
            <a:r>
              <a:rPr lang="en-US" dirty="0"/>
              <a:t>Invocations happen in control environment, but they spawn </a:t>
            </a:r>
            <a:r>
              <a:rPr lang="en-US" dirty="0" err="1"/>
              <a:t>worklets</a:t>
            </a:r>
            <a:r>
              <a:rPr lang="en-US" dirty="0"/>
              <a:t> in execution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5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22F84-F65C-0F44-887F-45661692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Handles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F61D4-A3AA-8E4F-9EC9-84ACB5FE00F2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Array handles: </a:t>
            </a:r>
          </a:p>
          <a:p>
            <a:pPr lvl="1"/>
            <a:r>
              <a:rPr lang="en-US" dirty="0"/>
              <a:t>a link in the control environment to arrays that exist in the execution environment</a:t>
            </a:r>
          </a:p>
          <a:p>
            <a:pPr lvl="1"/>
            <a:r>
              <a:rPr lang="en-US" dirty="0"/>
              <a:t>automate data transfers between host and device</a:t>
            </a:r>
          </a:p>
          <a:p>
            <a:r>
              <a:rPr lang="en-US" dirty="0"/>
              <a:t>Use cases</a:t>
            </a:r>
          </a:p>
          <a:p>
            <a:pPr lvl="1"/>
            <a:r>
              <a:rPr lang="en-US" dirty="0"/>
              <a:t>Invoking parallel patterns</a:t>
            </a:r>
          </a:p>
          <a:p>
            <a:pPr lvl="2"/>
            <a:r>
              <a:rPr lang="en-US" dirty="0"/>
              <a:t>This occurs in control environment</a:t>
            </a:r>
          </a:p>
          <a:p>
            <a:pPr lvl="2"/>
            <a:r>
              <a:rPr lang="en-US" dirty="0"/>
              <a:t>Invokers take array handles as input</a:t>
            </a:r>
          </a:p>
          <a:p>
            <a:pPr lvl="1"/>
            <a:r>
              <a:rPr lang="en-US" dirty="0"/>
              <a:t>Data access</a:t>
            </a:r>
          </a:p>
          <a:p>
            <a:pPr lvl="2"/>
            <a:r>
              <a:rPr lang="en-US" dirty="0"/>
              <a:t>get results from execution environment back to control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03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parallel patterns?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F61D4-A3AA-8E4F-9EC9-84ACB5FE00F2}"/>
              </a:ext>
            </a:extLst>
          </p:cNvPr>
          <p:cNvSpPr txBox="1">
            <a:spLocks/>
          </p:cNvSpPr>
          <p:nvPr/>
        </p:nvSpPr>
        <p:spPr>
          <a:xfrm>
            <a:off x="570090" y="10769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 parallel patterns set up to work with </a:t>
            </a:r>
            <a:r>
              <a:rPr lang="en-US" dirty="0" err="1"/>
              <a:t>worklets</a:t>
            </a:r>
            <a:r>
              <a:rPr lang="en-US" dirty="0"/>
              <a:t> (simplifies programming)</a:t>
            </a:r>
          </a:p>
          <a:p>
            <a:pPr lvl="1"/>
            <a:r>
              <a:rPr lang="en-US" dirty="0"/>
              <a:t>Map Field (upcoming slide)</a:t>
            </a:r>
          </a:p>
          <a:p>
            <a:pPr lvl="1"/>
            <a:r>
              <a:rPr lang="en-US" dirty="0"/>
              <a:t>Visit Point With Cells (upcoming slide)</a:t>
            </a:r>
          </a:p>
          <a:p>
            <a:pPr lvl="1"/>
            <a:r>
              <a:rPr lang="en-US" dirty="0"/>
              <a:t>Visit Cell With Points (upcoming slide)</a:t>
            </a:r>
          </a:p>
          <a:p>
            <a:pPr lvl="1"/>
            <a:r>
              <a:rPr lang="en-US" dirty="0"/>
              <a:t>Point Neighborhood</a:t>
            </a:r>
          </a:p>
          <a:p>
            <a:pPr lvl="1"/>
            <a:r>
              <a:rPr lang="en-US" dirty="0"/>
              <a:t>Reduce By Key</a:t>
            </a:r>
          </a:p>
          <a:p>
            <a:r>
              <a:rPr lang="en-US" dirty="0"/>
              <a:t>Also a wide range of parallel primitive algorithms, but with a</a:t>
            </a:r>
            <a:br>
              <a:rPr lang="en-US" dirty="0"/>
            </a:br>
            <a:r>
              <a:rPr lang="en-US" dirty="0"/>
              <a:t>lower level API</a:t>
            </a:r>
          </a:p>
          <a:p>
            <a:pPr lvl="1"/>
            <a:r>
              <a:rPr lang="en-US" dirty="0"/>
              <a:t>Copy, </a:t>
            </a:r>
            <a:r>
              <a:rPr lang="en-US" dirty="0" err="1"/>
              <a:t>CopyIf</a:t>
            </a:r>
            <a:r>
              <a:rPr lang="en-US" dirty="0"/>
              <a:t>, </a:t>
            </a:r>
            <a:r>
              <a:rPr lang="en-US" dirty="0" err="1"/>
              <a:t>CopySubRange</a:t>
            </a:r>
            <a:r>
              <a:rPr lang="en-US" dirty="0"/>
              <a:t>, </a:t>
            </a:r>
            <a:r>
              <a:rPr lang="en-US" dirty="0" err="1"/>
              <a:t>CountSetBits</a:t>
            </a:r>
            <a:r>
              <a:rPr lang="en-US" dirty="0"/>
              <a:t>, Fill, </a:t>
            </a:r>
            <a:r>
              <a:rPr lang="en-US" dirty="0" err="1"/>
              <a:t>LowerBounds</a:t>
            </a:r>
            <a:r>
              <a:rPr lang="en-US" dirty="0"/>
              <a:t>, Reduce, </a:t>
            </a:r>
            <a:r>
              <a:rPr lang="en-US" dirty="0" err="1"/>
              <a:t>ReduceByKey</a:t>
            </a:r>
            <a:r>
              <a:rPr lang="en-US" dirty="0"/>
              <a:t>, </a:t>
            </a:r>
            <a:r>
              <a:rPr lang="en-US" dirty="0" err="1"/>
              <a:t>ScanInclusive</a:t>
            </a:r>
            <a:r>
              <a:rPr lang="en-US" dirty="0"/>
              <a:t>, </a:t>
            </a:r>
            <a:r>
              <a:rPr lang="en-US" dirty="0" err="1"/>
              <a:t>ScanInclusiveByKey</a:t>
            </a:r>
            <a:r>
              <a:rPr lang="en-US" dirty="0"/>
              <a:t>, </a:t>
            </a:r>
            <a:r>
              <a:rPr lang="en-US" dirty="0" err="1"/>
              <a:t>ScanExclusive</a:t>
            </a:r>
            <a:r>
              <a:rPr lang="en-US" dirty="0"/>
              <a:t>, </a:t>
            </a:r>
            <a:r>
              <a:rPr lang="en-US" dirty="0" err="1"/>
              <a:t>ScanExclusiveByKey</a:t>
            </a:r>
            <a:r>
              <a:rPr lang="en-US" dirty="0"/>
              <a:t>, </a:t>
            </a:r>
            <a:r>
              <a:rPr lang="en-US" dirty="0" err="1"/>
              <a:t>ScanExtended</a:t>
            </a:r>
            <a:r>
              <a:rPr lang="en-US" dirty="0"/>
              <a:t>, Sort, </a:t>
            </a:r>
            <a:r>
              <a:rPr lang="en-US" dirty="0" err="1"/>
              <a:t>SortByKey</a:t>
            </a:r>
            <a:r>
              <a:rPr lang="en-US" dirty="0"/>
              <a:t>, Synchronize, Transform, Unique, </a:t>
            </a:r>
            <a:r>
              <a:rPr lang="en-US" dirty="0" err="1"/>
              <a:t>UpperBounds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21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Map Field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0158" y="1549047"/>
          <a:ext cx="81258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0901250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5960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700088" y="147593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A8C6D-0704-0648-83FF-D1590C3EE2AC}"/>
              </a:ext>
            </a:extLst>
          </p:cNvPr>
          <p:cNvSpPr txBox="1"/>
          <p:nvPr/>
        </p:nvSpPr>
        <p:spPr>
          <a:xfrm>
            <a:off x="700088" y="2285559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461241" y="418579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974713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72C51D1-5BF3-3349-B312-A20F255F9D0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74446" y="2329101"/>
          <a:ext cx="81258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0901250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5960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0158" y="4258908"/>
          <a:ext cx="81258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0901250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5960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302DAB-EC07-E743-B77D-3A392BB3CE0E}"/>
              </a:ext>
            </a:extLst>
          </p:cNvPr>
          <p:cNvCxnSpPr>
            <a:cxnSpLocks/>
          </p:cNvCxnSpPr>
          <p:nvPr/>
        </p:nvCxnSpPr>
        <p:spPr>
          <a:xfrm>
            <a:off x="3221362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7D6FDA50-5C29-E64D-9C73-32E12CFD3C18}"/>
              </a:ext>
            </a:extLst>
          </p:cNvPr>
          <p:cNvSpPr/>
          <p:nvPr/>
        </p:nvSpPr>
        <p:spPr>
          <a:xfrm>
            <a:off x="2842096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3203269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C0EFE6D-315C-9E4D-83BA-9BDACDF9C819}"/>
              </a:ext>
            </a:extLst>
          </p:cNvPr>
          <p:cNvSpPr/>
          <p:nvPr/>
        </p:nvSpPr>
        <p:spPr>
          <a:xfrm>
            <a:off x="3672068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842C5A9-2EBC-9049-AE56-4C0B57105CF1}"/>
              </a:ext>
            </a:extLst>
          </p:cNvPr>
          <p:cNvCxnSpPr>
            <a:cxnSpLocks/>
          </p:cNvCxnSpPr>
          <p:nvPr/>
        </p:nvCxnSpPr>
        <p:spPr>
          <a:xfrm>
            <a:off x="3918717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>
            <a:extLst>
              <a:ext uri="{FF2B5EF4-FFF2-40B4-BE49-F238E27FC236}">
                <a16:creationId xmlns:a16="http://schemas.microsoft.com/office/drawing/2014/main" id="{627F2E14-6309-CB42-9DB7-DC95276109FB}"/>
              </a:ext>
            </a:extLst>
          </p:cNvPr>
          <p:cNvSpPr/>
          <p:nvPr/>
        </p:nvSpPr>
        <p:spPr>
          <a:xfrm>
            <a:off x="3539451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900624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4380215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8F6A142-A32F-0A4A-9441-102CBA5B21CA}"/>
              </a:ext>
            </a:extLst>
          </p:cNvPr>
          <p:cNvCxnSpPr>
            <a:cxnSpLocks/>
          </p:cNvCxnSpPr>
          <p:nvPr/>
        </p:nvCxnSpPr>
        <p:spPr>
          <a:xfrm>
            <a:off x="4626864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>
            <a:extLst>
              <a:ext uri="{FF2B5EF4-FFF2-40B4-BE49-F238E27FC236}">
                <a16:creationId xmlns:a16="http://schemas.microsoft.com/office/drawing/2014/main" id="{60D24085-718D-3642-A051-2ED039DA1A29}"/>
              </a:ext>
            </a:extLst>
          </p:cNvPr>
          <p:cNvSpPr/>
          <p:nvPr/>
        </p:nvSpPr>
        <p:spPr>
          <a:xfrm>
            <a:off x="4247598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608771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5077570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6F6B8A6-D653-7442-ADE9-4C5E461624F7}"/>
              </a:ext>
            </a:extLst>
          </p:cNvPr>
          <p:cNvCxnSpPr>
            <a:cxnSpLocks/>
          </p:cNvCxnSpPr>
          <p:nvPr/>
        </p:nvCxnSpPr>
        <p:spPr>
          <a:xfrm>
            <a:off x="5324219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>
            <a:extLst>
              <a:ext uri="{FF2B5EF4-FFF2-40B4-BE49-F238E27FC236}">
                <a16:creationId xmlns:a16="http://schemas.microsoft.com/office/drawing/2014/main" id="{37969219-A595-C34A-A9BA-35CC92AFC901}"/>
              </a:ext>
            </a:extLst>
          </p:cNvPr>
          <p:cNvSpPr/>
          <p:nvPr/>
        </p:nvSpPr>
        <p:spPr>
          <a:xfrm>
            <a:off x="4944953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306126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E2621209-B90F-CF43-9031-E947A7B1E230}"/>
              </a:ext>
            </a:extLst>
          </p:cNvPr>
          <p:cNvSpPr/>
          <p:nvPr/>
        </p:nvSpPr>
        <p:spPr>
          <a:xfrm>
            <a:off x="5742801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E805628-BF11-644A-B246-B6315D0B2597}"/>
              </a:ext>
            </a:extLst>
          </p:cNvPr>
          <p:cNvCxnSpPr>
            <a:cxnSpLocks/>
          </p:cNvCxnSpPr>
          <p:nvPr/>
        </p:nvCxnSpPr>
        <p:spPr>
          <a:xfrm>
            <a:off x="5989450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>
            <a:extLst>
              <a:ext uri="{FF2B5EF4-FFF2-40B4-BE49-F238E27FC236}">
                <a16:creationId xmlns:a16="http://schemas.microsoft.com/office/drawing/2014/main" id="{B9F17C9B-7014-EC4E-80FA-886688AD3780}"/>
              </a:ext>
            </a:extLst>
          </p:cNvPr>
          <p:cNvSpPr/>
          <p:nvPr/>
        </p:nvSpPr>
        <p:spPr>
          <a:xfrm>
            <a:off x="5610184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971357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4D80D6B0-9162-7440-AB25-94F69667C8AC}"/>
              </a:ext>
            </a:extLst>
          </p:cNvPr>
          <p:cNvSpPr/>
          <p:nvPr/>
        </p:nvSpPr>
        <p:spPr>
          <a:xfrm>
            <a:off x="6440156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DEAC012-1716-404C-A8B3-0E5023553980}"/>
              </a:ext>
            </a:extLst>
          </p:cNvPr>
          <p:cNvCxnSpPr>
            <a:cxnSpLocks/>
          </p:cNvCxnSpPr>
          <p:nvPr/>
        </p:nvCxnSpPr>
        <p:spPr>
          <a:xfrm>
            <a:off x="6686805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>
            <a:extLst>
              <a:ext uri="{FF2B5EF4-FFF2-40B4-BE49-F238E27FC236}">
                <a16:creationId xmlns:a16="http://schemas.microsoft.com/office/drawing/2014/main" id="{F0C0EAD2-1947-E14B-A82E-72B1CB00B890}"/>
              </a:ext>
            </a:extLst>
          </p:cNvPr>
          <p:cNvSpPr/>
          <p:nvPr/>
        </p:nvSpPr>
        <p:spPr>
          <a:xfrm>
            <a:off x="6307539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EC3CCA5-C3F3-3349-BCA5-DC1EFCFB0E55}"/>
              </a:ext>
            </a:extLst>
          </p:cNvPr>
          <p:cNvCxnSpPr>
            <a:cxnSpLocks/>
          </p:cNvCxnSpPr>
          <p:nvPr/>
        </p:nvCxnSpPr>
        <p:spPr>
          <a:xfrm>
            <a:off x="6668712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57251A-72D6-1C4B-B075-F9CB776105CF}"/>
              </a:ext>
            </a:extLst>
          </p:cNvPr>
          <p:cNvSpPr/>
          <p:nvPr/>
        </p:nvSpPr>
        <p:spPr>
          <a:xfrm>
            <a:off x="7132277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C9F923F-B163-CD40-9169-B69A7E7AE588}"/>
              </a:ext>
            </a:extLst>
          </p:cNvPr>
          <p:cNvCxnSpPr>
            <a:cxnSpLocks/>
          </p:cNvCxnSpPr>
          <p:nvPr/>
        </p:nvCxnSpPr>
        <p:spPr>
          <a:xfrm>
            <a:off x="7378926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>
            <a:extLst>
              <a:ext uri="{FF2B5EF4-FFF2-40B4-BE49-F238E27FC236}">
                <a16:creationId xmlns:a16="http://schemas.microsoft.com/office/drawing/2014/main" id="{71FF977B-ABCC-D540-9B57-0BD92516D3A3}"/>
              </a:ext>
            </a:extLst>
          </p:cNvPr>
          <p:cNvSpPr/>
          <p:nvPr/>
        </p:nvSpPr>
        <p:spPr>
          <a:xfrm>
            <a:off x="6999660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3E8E731-83B6-C64A-87CE-E38CEE278A47}"/>
              </a:ext>
            </a:extLst>
          </p:cNvPr>
          <p:cNvCxnSpPr>
            <a:cxnSpLocks/>
          </p:cNvCxnSpPr>
          <p:nvPr/>
        </p:nvCxnSpPr>
        <p:spPr>
          <a:xfrm>
            <a:off x="7360833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7F851FF0-87FF-814D-9259-382424770F6E}"/>
              </a:ext>
            </a:extLst>
          </p:cNvPr>
          <p:cNvSpPr/>
          <p:nvPr/>
        </p:nvSpPr>
        <p:spPr>
          <a:xfrm>
            <a:off x="7829632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9912DD5-3673-C842-B641-20527B5C30EF}"/>
              </a:ext>
            </a:extLst>
          </p:cNvPr>
          <p:cNvCxnSpPr>
            <a:cxnSpLocks/>
          </p:cNvCxnSpPr>
          <p:nvPr/>
        </p:nvCxnSpPr>
        <p:spPr>
          <a:xfrm>
            <a:off x="8076281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55">
            <a:extLst>
              <a:ext uri="{FF2B5EF4-FFF2-40B4-BE49-F238E27FC236}">
                <a16:creationId xmlns:a16="http://schemas.microsoft.com/office/drawing/2014/main" id="{F27D56C3-74BD-EF41-8326-AA1B23D0A19B}"/>
              </a:ext>
            </a:extLst>
          </p:cNvPr>
          <p:cNvSpPr/>
          <p:nvPr/>
        </p:nvSpPr>
        <p:spPr>
          <a:xfrm>
            <a:off x="7697015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35DE974-3A2B-044F-BBEB-9B60D8DC018B}"/>
              </a:ext>
            </a:extLst>
          </p:cNvPr>
          <p:cNvCxnSpPr>
            <a:cxnSpLocks/>
          </p:cNvCxnSpPr>
          <p:nvPr/>
        </p:nvCxnSpPr>
        <p:spPr>
          <a:xfrm>
            <a:off x="8058188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7E6E88CA-FF17-5245-9EF2-F859E84AA310}"/>
              </a:ext>
            </a:extLst>
          </p:cNvPr>
          <p:cNvSpPr/>
          <p:nvPr/>
        </p:nvSpPr>
        <p:spPr>
          <a:xfrm>
            <a:off x="8537779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579A6FD-A255-6144-9E81-BED85BC03BFB}"/>
              </a:ext>
            </a:extLst>
          </p:cNvPr>
          <p:cNvCxnSpPr>
            <a:cxnSpLocks/>
          </p:cNvCxnSpPr>
          <p:nvPr/>
        </p:nvCxnSpPr>
        <p:spPr>
          <a:xfrm>
            <a:off x="8784428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>
            <a:extLst>
              <a:ext uri="{FF2B5EF4-FFF2-40B4-BE49-F238E27FC236}">
                <a16:creationId xmlns:a16="http://schemas.microsoft.com/office/drawing/2014/main" id="{CC4B13D9-B542-7144-A2B5-22B6BADB066F}"/>
              </a:ext>
            </a:extLst>
          </p:cNvPr>
          <p:cNvSpPr/>
          <p:nvPr/>
        </p:nvSpPr>
        <p:spPr>
          <a:xfrm>
            <a:off x="8405162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E4CEB07-8AA7-1246-AE44-B0D260BB9914}"/>
              </a:ext>
            </a:extLst>
          </p:cNvPr>
          <p:cNvCxnSpPr>
            <a:cxnSpLocks/>
          </p:cNvCxnSpPr>
          <p:nvPr/>
        </p:nvCxnSpPr>
        <p:spPr>
          <a:xfrm>
            <a:off x="8766335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3802D2EC-8AEA-6E4F-BF46-1CD282F00DFE}"/>
              </a:ext>
            </a:extLst>
          </p:cNvPr>
          <p:cNvSpPr/>
          <p:nvPr/>
        </p:nvSpPr>
        <p:spPr>
          <a:xfrm>
            <a:off x="9235134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C17E262-8595-1040-BBDA-5D7AFFE7D1B1}"/>
              </a:ext>
            </a:extLst>
          </p:cNvPr>
          <p:cNvCxnSpPr>
            <a:cxnSpLocks/>
          </p:cNvCxnSpPr>
          <p:nvPr/>
        </p:nvCxnSpPr>
        <p:spPr>
          <a:xfrm>
            <a:off x="9481783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>
            <a:extLst>
              <a:ext uri="{FF2B5EF4-FFF2-40B4-BE49-F238E27FC236}">
                <a16:creationId xmlns:a16="http://schemas.microsoft.com/office/drawing/2014/main" id="{5DDD1899-194F-944A-82BC-545D1F86118E}"/>
              </a:ext>
            </a:extLst>
          </p:cNvPr>
          <p:cNvSpPr/>
          <p:nvPr/>
        </p:nvSpPr>
        <p:spPr>
          <a:xfrm>
            <a:off x="9102517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7D90153-8DA2-5D4D-AA70-0BDFDC86EA98}"/>
              </a:ext>
            </a:extLst>
          </p:cNvPr>
          <p:cNvCxnSpPr>
            <a:cxnSpLocks/>
          </p:cNvCxnSpPr>
          <p:nvPr/>
        </p:nvCxnSpPr>
        <p:spPr>
          <a:xfrm>
            <a:off x="9463690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7F9887D3-54F2-1845-BF10-FEE1C9F00ED1}"/>
              </a:ext>
            </a:extLst>
          </p:cNvPr>
          <p:cNvSpPr/>
          <p:nvPr/>
        </p:nvSpPr>
        <p:spPr>
          <a:xfrm>
            <a:off x="9900365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1F7D961-7568-DB4D-981E-FB517FBAACB4}"/>
              </a:ext>
            </a:extLst>
          </p:cNvPr>
          <p:cNvCxnSpPr>
            <a:cxnSpLocks/>
          </p:cNvCxnSpPr>
          <p:nvPr/>
        </p:nvCxnSpPr>
        <p:spPr>
          <a:xfrm>
            <a:off x="10147014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>
            <a:extLst>
              <a:ext uri="{FF2B5EF4-FFF2-40B4-BE49-F238E27FC236}">
                <a16:creationId xmlns:a16="http://schemas.microsoft.com/office/drawing/2014/main" id="{C89AC926-C02A-3942-9908-56678368EE3E}"/>
              </a:ext>
            </a:extLst>
          </p:cNvPr>
          <p:cNvSpPr/>
          <p:nvPr/>
        </p:nvSpPr>
        <p:spPr>
          <a:xfrm>
            <a:off x="9767748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481F2C4-25BF-AF4B-AAFF-81BEC0F28F7B}"/>
              </a:ext>
            </a:extLst>
          </p:cNvPr>
          <p:cNvCxnSpPr>
            <a:cxnSpLocks/>
          </p:cNvCxnSpPr>
          <p:nvPr/>
        </p:nvCxnSpPr>
        <p:spPr>
          <a:xfrm>
            <a:off x="10128921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F174BFB4-9A54-3E4F-A772-1E888998E503}"/>
              </a:ext>
            </a:extLst>
          </p:cNvPr>
          <p:cNvSpPr/>
          <p:nvPr/>
        </p:nvSpPr>
        <p:spPr>
          <a:xfrm>
            <a:off x="10597720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30D5DB0-2768-4547-8C04-CE9D0DA01638}"/>
              </a:ext>
            </a:extLst>
          </p:cNvPr>
          <p:cNvCxnSpPr>
            <a:cxnSpLocks/>
          </p:cNvCxnSpPr>
          <p:nvPr/>
        </p:nvCxnSpPr>
        <p:spPr>
          <a:xfrm>
            <a:off x="10844369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>
            <a:extLst>
              <a:ext uri="{FF2B5EF4-FFF2-40B4-BE49-F238E27FC236}">
                <a16:creationId xmlns:a16="http://schemas.microsoft.com/office/drawing/2014/main" id="{4FACE4FA-3538-8C48-91DC-B198F265C273}"/>
              </a:ext>
            </a:extLst>
          </p:cNvPr>
          <p:cNvSpPr/>
          <p:nvPr/>
        </p:nvSpPr>
        <p:spPr>
          <a:xfrm>
            <a:off x="10465103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91223D1-CB47-7043-AEC8-7F0DB20612A0}"/>
              </a:ext>
            </a:extLst>
          </p:cNvPr>
          <p:cNvCxnSpPr>
            <a:cxnSpLocks/>
          </p:cNvCxnSpPr>
          <p:nvPr/>
        </p:nvCxnSpPr>
        <p:spPr>
          <a:xfrm>
            <a:off x="10826276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1967824-2B68-A141-A264-05ACE1D2561C}"/>
              </a:ext>
            </a:extLst>
          </p:cNvPr>
          <p:cNvSpPr txBox="1"/>
          <p:nvPr/>
        </p:nvSpPr>
        <p:spPr>
          <a:xfrm>
            <a:off x="1143000" y="5465220"/>
            <a:ext cx="6931000" cy="1071062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/>
              <a:t>All arrays must be the same size.</a:t>
            </a:r>
          </a:p>
          <a:p>
            <a:pPr algn="l">
              <a:lnSpc>
                <a:spcPct val="90000"/>
              </a:lnSpc>
            </a:pPr>
            <a:r>
              <a:rPr lang="en-US" sz="3200" dirty="0"/>
              <a:t>Arrays can come from cells or points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864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Visit Point With Cells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56346" y="2721881"/>
          <a:ext cx="33857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414338" y="267608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175491" y="538594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688963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74408" y="5459058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2917519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C0EFE6D-315C-9E4D-83BA-9BDACDF9C819}"/>
              </a:ext>
            </a:extLst>
          </p:cNvPr>
          <p:cNvSpPr/>
          <p:nvPr/>
        </p:nvSpPr>
        <p:spPr>
          <a:xfrm>
            <a:off x="3386318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614874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4094465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323021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4791820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020376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E2621209-B90F-CF43-9031-E947A7B1E230}"/>
              </a:ext>
            </a:extLst>
          </p:cNvPr>
          <p:cNvSpPr/>
          <p:nvPr/>
        </p:nvSpPr>
        <p:spPr>
          <a:xfrm>
            <a:off x="5457051" y="418509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685607" y="491077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4D80D6B0-9162-7440-AB25-94F69667C8AC}"/>
              </a:ext>
            </a:extLst>
          </p:cNvPr>
          <p:cNvSpPr/>
          <p:nvPr/>
        </p:nvSpPr>
        <p:spPr>
          <a:xfrm>
            <a:off x="6154406" y="418509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EC3CCA5-C3F3-3349-BCA5-DC1EFCFB0E55}"/>
              </a:ext>
            </a:extLst>
          </p:cNvPr>
          <p:cNvCxnSpPr>
            <a:cxnSpLocks/>
          </p:cNvCxnSpPr>
          <p:nvPr/>
        </p:nvCxnSpPr>
        <p:spPr>
          <a:xfrm>
            <a:off x="6382962" y="491077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57251A-72D6-1C4B-B075-F9CB776105CF}"/>
              </a:ext>
            </a:extLst>
          </p:cNvPr>
          <p:cNvSpPr/>
          <p:nvPr/>
        </p:nvSpPr>
        <p:spPr>
          <a:xfrm>
            <a:off x="6846527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3E8E731-83B6-C64A-87CE-E38CEE278A47}"/>
              </a:ext>
            </a:extLst>
          </p:cNvPr>
          <p:cNvCxnSpPr>
            <a:cxnSpLocks/>
          </p:cNvCxnSpPr>
          <p:nvPr/>
        </p:nvCxnSpPr>
        <p:spPr>
          <a:xfrm>
            <a:off x="7075083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7F851FF0-87FF-814D-9259-382424770F6E}"/>
              </a:ext>
            </a:extLst>
          </p:cNvPr>
          <p:cNvSpPr/>
          <p:nvPr/>
        </p:nvSpPr>
        <p:spPr>
          <a:xfrm>
            <a:off x="7543882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35DE974-3A2B-044F-BBEB-9B60D8DC018B}"/>
              </a:ext>
            </a:extLst>
          </p:cNvPr>
          <p:cNvCxnSpPr>
            <a:cxnSpLocks/>
          </p:cNvCxnSpPr>
          <p:nvPr/>
        </p:nvCxnSpPr>
        <p:spPr>
          <a:xfrm>
            <a:off x="7772438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oogle Shape;459;p50">
            <a:extLst>
              <a:ext uri="{FF2B5EF4-FFF2-40B4-BE49-F238E27FC236}">
                <a16:creationId xmlns:a16="http://schemas.microsoft.com/office/drawing/2014/main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03EBDCA-81FE-D344-A1FA-8DFFE6BAAB16}"/>
              </a:ext>
            </a:extLst>
          </p:cNvPr>
          <p:cNvCxnSpPr>
            <a:cxnSpLocks/>
          </p:cNvCxnSpPr>
          <p:nvPr/>
        </p:nvCxnSpPr>
        <p:spPr>
          <a:xfrm>
            <a:off x="5013276" y="2907301"/>
            <a:ext cx="0" cy="143609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575C7FB-62C7-2240-8544-A7B6866E2BA6}"/>
              </a:ext>
            </a:extLst>
          </p:cNvPr>
          <p:cNvCxnSpPr>
            <a:cxnSpLocks/>
          </p:cNvCxnSpPr>
          <p:nvPr/>
        </p:nvCxnSpPr>
        <p:spPr>
          <a:xfrm>
            <a:off x="5090964" y="2934616"/>
            <a:ext cx="2586411" cy="159420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3376ADD-E73F-9E46-9700-55EE52692852}"/>
              </a:ext>
            </a:extLst>
          </p:cNvPr>
          <p:cNvCxnSpPr>
            <a:cxnSpLocks/>
          </p:cNvCxnSpPr>
          <p:nvPr/>
        </p:nvCxnSpPr>
        <p:spPr>
          <a:xfrm flipH="1">
            <a:off x="5098442" y="2863840"/>
            <a:ext cx="453140" cy="152301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8CF607A-2C2E-404E-99D2-7937399B0862}"/>
              </a:ext>
            </a:extLst>
          </p:cNvPr>
          <p:cNvSpPr txBox="1"/>
          <p:nvPr/>
        </p:nvSpPr>
        <p:spPr>
          <a:xfrm>
            <a:off x="2691832" y="232315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2E8A38-540F-9F4A-9A43-50F8404B97A0}"/>
              </a:ext>
            </a:extLst>
          </p:cNvPr>
          <p:cNvSpPr txBox="1"/>
          <p:nvPr/>
        </p:nvSpPr>
        <p:spPr>
          <a:xfrm>
            <a:off x="3420631" y="231539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1BB259E-31BB-7C4B-A0DA-B9F95CDA38DA}"/>
              </a:ext>
            </a:extLst>
          </p:cNvPr>
          <p:cNvSpPr txBox="1"/>
          <p:nvPr/>
        </p:nvSpPr>
        <p:spPr>
          <a:xfrm>
            <a:off x="4057889" y="2309434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1206473-5D44-AB4B-B187-9ACC258AAF7A}"/>
              </a:ext>
            </a:extLst>
          </p:cNvPr>
          <p:cNvSpPr txBox="1"/>
          <p:nvPr/>
        </p:nvSpPr>
        <p:spPr>
          <a:xfrm>
            <a:off x="4695147" y="2318422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DBE49C5-DC92-F646-A4C5-630BE1D684FD}"/>
              </a:ext>
            </a:extLst>
          </p:cNvPr>
          <p:cNvSpPr txBox="1"/>
          <p:nvPr/>
        </p:nvSpPr>
        <p:spPr>
          <a:xfrm>
            <a:off x="5423946" y="2310666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78B72E3-8E7F-6240-9D61-A0873874B999}"/>
              </a:ext>
            </a:extLst>
          </p:cNvPr>
          <p:cNvSpPr txBox="1"/>
          <p:nvPr/>
        </p:nvSpPr>
        <p:spPr>
          <a:xfrm>
            <a:off x="2763570" y="5829898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CD35CD5-6469-5245-92F8-32F635BC1CF2}"/>
              </a:ext>
            </a:extLst>
          </p:cNvPr>
          <p:cNvSpPr txBox="1"/>
          <p:nvPr/>
        </p:nvSpPr>
        <p:spPr>
          <a:xfrm>
            <a:off x="3492369" y="5822142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B593C5A-EC3E-494A-A9FB-F91ECE63BBA8}"/>
              </a:ext>
            </a:extLst>
          </p:cNvPr>
          <p:cNvSpPr txBox="1"/>
          <p:nvPr/>
        </p:nvSpPr>
        <p:spPr>
          <a:xfrm>
            <a:off x="4129627" y="5816179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E0A710E-BF41-A245-99D7-58BBD576728C}"/>
              </a:ext>
            </a:extLst>
          </p:cNvPr>
          <p:cNvSpPr txBox="1"/>
          <p:nvPr/>
        </p:nvSpPr>
        <p:spPr>
          <a:xfrm>
            <a:off x="4766885" y="582516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8A1A51B-248A-8245-9AD0-DECECA44BD07}"/>
              </a:ext>
            </a:extLst>
          </p:cNvPr>
          <p:cNvSpPr txBox="1"/>
          <p:nvPr/>
        </p:nvSpPr>
        <p:spPr>
          <a:xfrm>
            <a:off x="5495684" y="581741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46E3037-EC4C-EA41-AF64-C2A6F77E7E30}"/>
              </a:ext>
            </a:extLst>
          </p:cNvPr>
          <p:cNvSpPr txBox="1"/>
          <p:nvPr/>
        </p:nvSpPr>
        <p:spPr>
          <a:xfrm>
            <a:off x="6225273" y="580916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1233ACA-6162-FD47-8182-173C3B39E1DA}"/>
              </a:ext>
            </a:extLst>
          </p:cNvPr>
          <p:cNvSpPr txBox="1"/>
          <p:nvPr/>
        </p:nvSpPr>
        <p:spPr>
          <a:xfrm>
            <a:off x="6862531" y="581815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15C528E-D8A8-F14D-BFAB-14A2CFA11F2E}"/>
              </a:ext>
            </a:extLst>
          </p:cNvPr>
          <p:cNvSpPr txBox="1"/>
          <p:nvPr/>
        </p:nvSpPr>
        <p:spPr>
          <a:xfrm>
            <a:off x="7591330" y="5810395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7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D457234-3ED4-6C40-802E-302F1532E49F}"/>
              </a:ext>
            </a:extLst>
          </p:cNvPr>
          <p:cNvCxnSpPr>
            <a:cxnSpLocks/>
          </p:cNvCxnSpPr>
          <p:nvPr/>
        </p:nvCxnSpPr>
        <p:spPr>
          <a:xfrm>
            <a:off x="5758144" y="2907301"/>
            <a:ext cx="2024949" cy="151424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374359F-BF6B-9B49-8969-479D14EB8B8D}"/>
              </a:ext>
            </a:extLst>
          </p:cNvPr>
          <p:cNvCxnSpPr>
            <a:cxnSpLocks/>
          </p:cNvCxnSpPr>
          <p:nvPr/>
        </p:nvCxnSpPr>
        <p:spPr>
          <a:xfrm>
            <a:off x="3545318" y="2927243"/>
            <a:ext cx="1433969" cy="149430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552B9BB-10ED-634B-AABB-C1E5AF3F0DE7}"/>
              </a:ext>
            </a:extLst>
          </p:cNvPr>
          <p:cNvCxnSpPr>
            <a:cxnSpLocks/>
          </p:cNvCxnSpPr>
          <p:nvPr/>
        </p:nvCxnSpPr>
        <p:spPr>
          <a:xfrm>
            <a:off x="2875530" y="2962480"/>
            <a:ext cx="28841" cy="138092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8E355E5-0F31-674F-BC73-D779E7281878}"/>
              </a:ext>
            </a:extLst>
          </p:cNvPr>
          <p:cNvCxnSpPr>
            <a:cxnSpLocks/>
          </p:cNvCxnSpPr>
          <p:nvPr/>
        </p:nvCxnSpPr>
        <p:spPr>
          <a:xfrm flipH="1">
            <a:off x="2980719" y="2976340"/>
            <a:ext cx="456054" cy="141051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6DAF013-680B-E340-A184-D0390D033697}"/>
              </a:ext>
            </a:extLst>
          </p:cNvPr>
          <p:cNvCxnSpPr>
            <a:cxnSpLocks/>
          </p:cNvCxnSpPr>
          <p:nvPr/>
        </p:nvCxnSpPr>
        <p:spPr>
          <a:xfrm flipH="1">
            <a:off x="3698953" y="2974960"/>
            <a:ext cx="371977" cy="144939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8587F60-12EE-134E-80FA-960ECBDFD695}"/>
              </a:ext>
            </a:extLst>
          </p:cNvPr>
          <p:cNvCxnSpPr>
            <a:cxnSpLocks/>
          </p:cNvCxnSpPr>
          <p:nvPr/>
        </p:nvCxnSpPr>
        <p:spPr>
          <a:xfrm>
            <a:off x="2942692" y="2983474"/>
            <a:ext cx="566665" cy="140683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980056EB-B675-4B4D-B73F-B4BE38056E2A}"/>
              </a:ext>
            </a:extLst>
          </p:cNvPr>
          <p:cNvCxnSpPr>
            <a:cxnSpLocks/>
          </p:cNvCxnSpPr>
          <p:nvPr/>
        </p:nvCxnSpPr>
        <p:spPr>
          <a:xfrm flipH="1">
            <a:off x="4393720" y="2985772"/>
            <a:ext cx="467131" cy="154996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C82CA496-D257-2B4F-ABF9-CE86E0E55695}"/>
              </a:ext>
            </a:extLst>
          </p:cNvPr>
          <p:cNvCxnSpPr>
            <a:cxnSpLocks/>
          </p:cNvCxnSpPr>
          <p:nvPr/>
        </p:nvCxnSpPr>
        <p:spPr>
          <a:xfrm>
            <a:off x="3628017" y="2983474"/>
            <a:ext cx="576107" cy="151822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E8170F3-3E7A-954F-BEEC-6A0918864F74}"/>
              </a:ext>
            </a:extLst>
          </p:cNvPr>
          <p:cNvCxnSpPr>
            <a:cxnSpLocks/>
          </p:cNvCxnSpPr>
          <p:nvPr/>
        </p:nvCxnSpPr>
        <p:spPr>
          <a:xfrm>
            <a:off x="4197715" y="2976340"/>
            <a:ext cx="90949" cy="149451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27C6F14-0596-7B47-AE2F-B81DB74DE9C3}"/>
              </a:ext>
            </a:extLst>
          </p:cNvPr>
          <p:cNvCxnSpPr>
            <a:cxnSpLocks/>
          </p:cNvCxnSpPr>
          <p:nvPr/>
        </p:nvCxnSpPr>
        <p:spPr>
          <a:xfrm>
            <a:off x="3041812" y="2917491"/>
            <a:ext cx="1085226" cy="16478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B9C8840-C93A-7246-B898-CC3B30FE67C9}"/>
              </a:ext>
            </a:extLst>
          </p:cNvPr>
          <p:cNvCxnSpPr>
            <a:cxnSpLocks/>
          </p:cNvCxnSpPr>
          <p:nvPr/>
        </p:nvCxnSpPr>
        <p:spPr>
          <a:xfrm flipH="1">
            <a:off x="5680799" y="2931646"/>
            <a:ext cx="2943" cy="146037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ADCA1863-FD5F-9A4F-92B1-46E81AF9953F}"/>
              </a:ext>
            </a:extLst>
          </p:cNvPr>
          <p:cNvCxnSpPr>
            <a:cxnSpLocks/>
          </p:cNvCxnSpPr>
          <p:nvPr/>
        </p:nvCxnSpPr>
        <p:spPr>
          <a:xfrm>
            <a:off x="3729302" y="2957366"/>
            <a:ext cx="1832837" cy="151472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61C38D13-D12F-4B47-B70B-81E3133EA240}"/>
              </a:ext>
            </a:extLst>
          </p:cNvPr>
          <p:cNvCxnSpPr>
            <a:cxnSpLocks/>
          </p:cNvCxnSpPr>
          <p:nvPr/>
        </p:nvCxnSpPr>
        <p:spPr>
          <a:xfrm>
            <a:off x="4969982" y="2934616"/>
            <a:ext cx="1423537" cy="143799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9830549-BE95-8644-8025-B530D49D093B}"/>
              </a:ext>
            </a:extLst>
          </p:cNvPr>
          <p:cNvCxnSpPr>
            <a:cxnSpLocks/>
          </p:cNvCxnSpPr>
          <p:nvPr/>
        </p:nvCxnSpPr>
        <p:spPr>
          <a:xfrm>
            <a:off x="4369254" y="2992327"/>
            <a:ext cx="1888039" cy="147679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4883F57F-9AD7-2842-A8BD-BCF614EB45F0}"/>
              </a:ext>
            </a:extLst>
          </p:cNvPr>
          <p:cNvCxnSpPr>
            <a:cxnSpLocks/>
          </p:cNvCxnSpPr>
          <p:nvPr/>
        </p:nvCxnSpPr>
        <p:spPr>
          <a:xfrm>
            <a:off x="4990068" y="2985772"/>
            <a:ext cx="2077915" cy="153187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753383" y="4065973"/>
            <a:ext cx="2814221" cy="1581339"/>
          </a:xfrm>
          <a:prstGeom prst="roundRect">
            <a:avLst/>
          </a:prstGeom>
          <a:solidFill>
            <a:schemeClr val="accent3"/>
          </a:solidFill>
          <a:ln w="76200" cmpd="tri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Create output for each point.  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Values from incident cells are available to </a:t>
            </a:r>
            <a:r>
              <a:rPr lang="en-US" sz="2000" dirty="0" err="1"/>
              <a:t>worklet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4968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Visit Point With Cells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/>
        </p:nvGraphicFramePr>
        <p:xfrm>
          <a:off x="2556346" y="2721881"/>
          <a:ext cx="33857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414338" y="267608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175491" y="538594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688963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/>
        </p:nvGraphicFramePr>
        <p:xfrm>
          <a:off x="2674408" y="5459058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2917519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C0EFE6D-315C-9E4D-83BA-9BDACDF9C819}"/>
              </a:ext>
            </a:extLst>
          </p:cNvPr>
          <p:cNvSpPr/>
          <p:nvPr/>
        </p:nvSpPr>
        <p:spPr>
          <a:xfrm>
            <a:off x="3386318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614874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4094465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323021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4791820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020376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E2621209-B90F-CF43-9031-E947A7B1E230}"/>
              </a:ext>
            </a:extLst>
          </p:cNvPr>
          <p:cNvSpPr/>
          <p:nvPr/>
        </p:nvSpPr>
        <p:spPr>
          <a:xfrm>
            <a:off x="5457051" y="4185091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685607" y="4910771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4D80D6B0-9162-7440-AB25-94F69667C8AC}"/>
              </a:ext>
            </a:extLst>
          </p:cNvPr>
          <p:cNvSpPr/>
          <p:nvPr/>
        </p:nvSpPr>
        <p:spPr>
          <a:xfrm>
            <a:off x="6154406" y="4185091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EC3CCA5-C3F3-3349-BCA5-DC1EFCFB0E55}"/>
              </a:ext>
            </a:extLst>
          </p:cNvPr>
          <p:cNvCxnSpPr>
            <a:cxnSpLocks/>
          </p:cNvCxnSpPr>
          <p:nvPr/>
        </p:nvCxnSpPr>
        <p:spPr>
          <a:xfrm>
            <a:off x="6382962" y="4910771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57251A-72D6-1C4B-B075-F9CB776105CF}"/>
              </a:ext>
            </a:extLst>
          </p:cNvPr>
          <p:cNvSpPr/>
          <p:nvPr/>
        </p:nvSpPr>
        <p:spPr>
          <a:xfrm>
            <a:off x="6846527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3E8E731-83B6-C64A-87CE-E38CEE278A47}"/>
              </a:ext>
            </a:extLst>
          </p:cNvPr>
          <p:cNvCxnSpPr>
            <a:cxnSpLocks/>
          </p:cNvCxnSpPr>
          <p:nvPr/>
        </p:nvCxnSpPr>
        <p:spPr>
          <a:xfrm>
            <a:off x="7075083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7F851FF0-87FF-814D-9259-382424770F6E}"/>
              </a:ext>
            </a:extLst>
          </p:cNvPr>
          <p:cNvSpPr/>
          <p:nvPr/>
        </p:nvSpPr>
        <p:spPr>
          <a:xfrm>
            <a:off x="7543882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35DE974-3A2B-044F-BBEB-9B60D8DC018B}"/>
              </a:ext>
            </a:extLst>
          </p:cNvPr>
          <p:cNvCxnSpPr>
            <a:cxnSpLocks/>
          </p:cNvCxnSpPr>
          <p:nvPr/>
        </p:nvCxnSpPr>
        <p:spPr>
          <a:xfrm>
            <a:off x="7772438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oogle Shape;459;p50">
            <a:extLst>
              <a:ext uri="{FF2B5EF4-FFF2-40B4-BE49-F238E27FC236}">
                <a16:creationId xmlns:a16="http://schemas.microsoft.com/office/drawing/2014/main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575C7FB-62C7-2240-8544-A7B6866E2BA6}"/>
              </a:ext>
            </a:extLst>
          </p:cNvPr>
          <p:cNvCxnSpPr>
            <a:cxnSpLocks/>
          </p:cNvCxnSpPr>
          <p:nvPr/>
        </p:nvCxnSpPr>
        <p:spPr>
          <a:xfrm>
            <a:off x="5090964" y="2934616"/>
            <a:ext cx="2586411" cy="1594202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8CF607A-2C2E-404E-99D2-7937399B0862}"/>
              </a:ext>
            </a:extLst>
          </p:cNvPr>
          <p:cNvSpPr txBox="1"/>
          <p:nvPr/>
        </p:nvSpPr>
        <p:spPr>
          <a:xfrm>
            <a:off x="2691832" y="232315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2E8A38-540F-9F4A-9A43-50F8404B97A0}"/>
              </a:ext>
            </a:extLst>
          </p:cNvPr>
          <p:cNvSpPr txBox="1"/>
          <p:nvPr/>
        </p:nvSpPr>
        <p:spPr>
          <a:xfrm>
            <a:off x="3420631" y="231539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1BB259E-31BB-7C4B-A0DA-B9F95CDA38DA}"/>
              </a:ext>
            </a:extLst>
          </p:cNvPr>
          <p:cNvSpPr txBox="1"/>
          <p:nvPr/>
        </p:nvSpPr>
        <p:spPr>
          <a:xfrm>
            <a:off x="4057889" y="2309434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1206473-5D44-AB4B-B187-9ACC258AAF7A}"/>
              </a:ext>
            </a:extLst>
          </p:cNvPr>
          <p:cNvSpPr txBox="1"/>
          <p:nvPr/>
        </p:nvSpPr>
        <p:spPr>
          <a:xfrm>
            <a:off x="4695147" y="2318422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DBE49C5-DC92-F646-A4C5-630BE1D684FD}"/>
              </a:ext>
            </a:extLst>
          </p:cNvPr>
          <p:cNvSpPr txBox="1"/>
          <p:nvPr/>
        </p:nvSpPr>
        <p:spPr>
          <a:xfrm>
            <a:off x="5423946" y="2310666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78B72E3-8E7F-6240-9D61-A0873874B999}"/>
              </a:ext>
            </a:extLst>
          </p:cNvPr>
          <p:cNvSpPr txBox="1"/>
          <p:nvPr/>
        </p:nvSpPr>
        <p:spPr>
          <a:xfrm>
            <a:off x="2763570" y="5829898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CD35CD5-6469-5245-92F8-32F635BC1CF2}"/>
              </a:ext>
            </a:extLst>
          </p:cNvPr>
          <p:cNvSpPr txBox="1"/>
          <p:nvPr/>
        </p:nvSpPr>
        <p:spPr>
          <a:xfrm>
            <a:off x="3492369" y="5822142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B593C5A-EC3E-494A-A9FB-F91ECE63BBA8}"/>
              </a:ext>
            </a:extLst>
          </p:cNvPr>
          <p:cNvSpPr txBox="1"/>
          <p:nvPr/>
        </p:nvSpPr>
        <p:spPr>
          <a:xfrm>
            <a:off x="4129627" y="5816179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E0A710E-BF41-A245-99D7-58BBD576728C}"/>
              </a:ext>
            </a:extLst>
          </p:cNvPr>
          <p:cNvSpPr txBox="1"/>
          <p:nvPr/>
        </p:nvSpPr>
        <p:spPr>
          <a:xfrm>
            <a:off x="4766885" y="582516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8A1A51B-248A-8245-9AD0-DECECA44BD07}"/>
              </a:ext>
            </a:extLst>
          </p:cNvPr>
          <p:cNvSpPr txBox="1"/>
          <p:nvPr/>
        </p:nvSpPr>
        <p:spPr>
          <a:xfrm>
            <a:off x="5495684" y="581741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46E3037-EC4C-EA41-AF64-C2A6F77E7E30}"/>
              </a:ext>
            </a:extLst>
          </p:cNvPr>
          <p:cNvSpPr txBox="1"/>
          <p:nvPr/>
        </p:nvSpPr>
        <p:spPr>
          <a:xfrm>
            <a:off x="6225273" y="580916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1233ACA-6162-FD47-8182-173C3B39E1DA}"/>
              </a:ext>
            </a:extLst>
          </p:cNvPr>
          <p:cNvSpPr txBox="1"/>
          <p:nvPr/>
        </p:nvSpPr>
        <p:spPr>
          <a:xfrm>
            <a:off x="6862531" y="581815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15C528E-D8A8-F14D-BFAB-14A2CFA11F2E}"/>
              </a:ext>
            </a:extLst>
          </p:cNvPr>
          <p:cNvSpPr txBox="1"/>
          <p:nvPr/>
        </p:nvSpPr>
        <p:spPr>
          <a:xfrm>
            <a:off x="7591330" y="5810395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7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D457234-3ED4-6C40-802E-302F1532E49F}"/>
              </a:ext>
            </a:extLst>
          </p:cNvPr>
          <p:cNvCxnSpPr>
            <a:cxnSpLocks/>
          </p:cNvCxnSpPr>
          <p:nvPr/>
        </p:nvCxnSpPr>
        <p:spPr>
          <a:xfrm>
            <a:off x="5758144" y="2907301"/>
            <a:ext cx="2024949" cy="1514246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552B9BB-10ED-634B-AABB-C1E5AF3F0DE7}"/>
              </a:ext>
            </a:extLst>
          </p:cNvPr>
          <p:cNvCxnSpPr>
            <a:cxnSpLocks/>
          </p:cNvCxnSpPr>
          <p:nvPr/>
        </p:nvCxnSpPr>
        <p:spPr>
          <a:xfrm>
            <a:off x="2875530" y="2962480"/>
            <a:ext cx="28841" cy="138092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8E355E5-0F31-674F-BC73-D779E7281878}"/>
              </a:ext>
            </a:extLst>
          </p:cNvPr>
          <p:cNvCxnSpPr>
            <a:cxnSpLocks/>
          </p:cNvCxnSpPr>
          <p:nvPr/>
        </p:nvCxnSpPr>
        <p:spPr>
          <a:xfrm flipH="1">
            <a:off x="2980719" y="2976340"/>
            <a:ext cx="456054" cy="1410519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6DAF013-680B-E340-A184-D0390D033697}"/>
              </a:ext>
            </a:extLst>
          </p:cNvPr>
          <p:cNvCxnSpPr>
            <a:cxnSpLocks/>
          </p:cNvCxnSpPr>
          <p:nvPr/>
        </p:nvCxnSpPr>
        <p:spPr>
          <a:xfrm flipH="1">
            <a:off x="3698953" y="2974960"/>
            <a:ext cx="371977" cy="1449393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8587F60-12EE-134E-80FA-960ECBDFD695}"/>
              </a:ext>
            </a:extLst>
          </p:cNvPr>
          <p:cNvCxnSpPr>
            <a:cxnSpLocks/>
          </p:cNvCxnSpPr>
          <p:nvPr/>
        </p:nvCxnSpPr>
        <p:spPr>
          <a:xfrm>
            <a:off x="2942692" y="2983474"/>
            <a:ext cx="566665" cy="1406836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980056EB-B675-4B4D-B73F-B4BE38056E2A}"/>
              </a:ext>
            </a:extLst>
          </p:cNvPr>
          <p:cNvCxnSpPr>
            <a:cxnSpLocks/>
          </p:cNvCxnSpPr>
          <p:nvPr/>
        </p:nvCxnSpPr>
        <p:spPr>
          <a:xfrm flipH="1">
            <a:off x="4393720" y="2985772"/>
            <a:ext cx="467131" cy="154996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C82CA496-D257-2B4F-ABF9-CE86E0E55695}"/>
              </a:ext>
            </a:extLst>
          </p:cNvPr>
          <p:cNvCxnSpPr>
            <a:cxnSpLocks/>
          </p:cNvCxnSpPr>
          <p:nvPr/>
        </p:nvCxnSpPr>
        <p:spPr>
          <a:xfrm>
            <a:off x="3628017" y="2983474"/>
            <a:ext cx="576107" cy="1518223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E8170F3-3E7A-954F-BEEC-6A0918864F74}"/>
              </a:ext>
            </a:extLst>
          </p:cNvPr>
          <p:cNvCxnSpPr>
            <a:cxnSpLocks/>
          </p:cNvCxnSpPr>
          <p:nvPr/>
        </p:nvCxnSpPr>
        <p:spPr>
          <a:xfrm>
            <a:off x="4197715" y="2976340"/>
            <a:ext cx="90949" cy="149451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27C6F14-0596-7B47-AE2F-B81DB74DE9C3}"/>
              </a:ext>
            </a:extLst>
          </p:cNvPr>
          <p:cNvCxnSpPr>
            <a:cxnSpLocks/>
          </p:cNvCxnSpPr>
          <p:nvPr/>
        </p:nvCxnSpPr>
        <p:spPr>
          <a:xfrm>
            <a:off x="3041812" y="2917491"/>
            <a:ext cx="1085226" cy="164788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B9C8840-C93A-7246-B898-CC3B30FE67C9}"/>
              </a:ext>
            </a:extLst>
          </p:cNvPr>
          <p:cNvCxnSpPr>
            <a:cxnSpLocks/>
          </p:cNvCxnSpPr>
          <p:nvPr/>
        </p:nvCxnSpPr>
        <p:spPr>
          <a:xfrm flipH="1">
            <a:off x="5680799" y="2931646"/>
            <a:ext cx="2943" cy="146037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ADCA1863-FD5F-9A4F-92B1-46E81AF9953F}"/>
              </a:ext>
            </a:extLst>
          </p:cNvPr>
          <p:cNvCxnSpPr>
            <a:cxnSpLocks/>
          </p:cNvCxnSpPr>
          <p:nvPr/>
        </p:nvCxnSpPr>
        <p:spPr>
          <a:xfrm>
            <a:off x="3729302" y="2957366"/>
            <a:ext cx="1832837" cy="151472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61C38D13-D12F-4B47-B70B-81E3133EA240}"/>
              </a:ext>
            </a:extLst>
          </p:cNvPr>
          <p:cNvCxnSpPr>
            <a:cxnSpLocks/>
          </p:cNvCxnSpPr>
          <p:nvPr/>
        </p:nvCxnSpPr>
        <p:spPr>
          <a:xfrm>
            <a:off x="4969982" y="2934616"/>
            <a:ext cx="1423537" cy="143799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9830549-BE95-8644-8025-B530D49D093B}"/>
              </a:ext>
            </a:extLst>
          </p:cNvPr>
          <p:cNvCxnSpPr>
            <a:cxnSpLocks/>
          </p:cNvCxnSpPr>
          <p:nvPr/>
        </p:nvCxnSpPr>
        <p:spPr>
          <a:xfrm>
            <a:off x="4369254" y="2992327"/>
            <a:ext cx="1888039" cy="1476797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4883F57F-9AD7-2842-A8BD-BCF614EB45F0}"/>
              </a:ext>
            </a:extLst>
          </p:cNvPr>
          <p:cNvCxnSpPr>
            <a:cxnSpLocks/>
          </p:cNvCxnSpPr>
          <p:nvPr/>
        </p:nvCxnSpPr>
        <p:spPr>
          <a:xfrm>
            <a:off x="4990068" y="2985772"/>
            <a:ext cx="2077915" cy="153187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8195B77-EF0C-0249-97D2-81330E1B684F}"/>
              </a:ext>
            </a:extLst>
          </p:cNvPr>
          <p:cNvSpPr/>
          <p:nvPr/>
        </p:nvSpPr>
        <p:spPr>
          <a:xfrm>
            <a:off x="10587040" y="2085983"/>
            <a:ext cx="400050" cy="44675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A2F7064-83B1-6443-893F-37869BA375A4}"/>
              </a:ext>
            </a:extLst>
          </p:cNvPr>
          <p:cNvCxnSpPr>
            <a:cxnSpLocks/>
          </p:cNvCxnSpPr>
          <p:nvPr/>
        </p:nvCxnSpPr>
        <p:spPr>
          <a:xfrm flipH="1" flipV="1">
            <a:off x="10232584" y="1514475"/>
            <a:ext cx="383032" cy="57150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407C318-56E4-EC4C-9270-5F88F433CC28}"/>
              </a:ext>
            </a:extLst>
          </p:cNvPr>
          <p:cNvCxnSpPr>
            <a:cxnSpLocks/>
          </p:cNvCxnSpPr>
          <p:nvPr/>
        </p:nvCxnSpPr>
        <p:spPr>
          <a:xfrm flipH="1">
            <a:off x="10424100" y="2243491"/>
            <a:ext cx="191516" cy="35242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CCE9FAE-FACC-BB43-878F-74F5890CA208}"/>
              </a:ext>
            </a:extLst>
          </p:cNvPr>
          <p:cNvCxnSpPr>
            <a:cxnSpLocks/>
          </p:cNvCxnSpPr>
          <p:nvPr/>
        </p:nvCxnSpPr>
        <p:spPr>
          <a:xfrm flipV="1">
            <a:off x="10929938" y="2214915"/>
            <a:ext cx="191516" cy="291913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03EBDCA-81FE-D344-A1FA-8DFFE6BAAB16}"/>
              </a:ext>
            </a:extLst>
          </p:cNvPr>
          <p:cNvCxnSpPr>
            <a:cxnSpLocks/>
          </p:cNvCxnSpPr>
          <p:nvPr/>
        </p:nvCxnSpPr>
        <p:spPr>
          <a:xfrm>
            <a:off x="5013276" y="2907301"/>
            <a:ext cx="0" cy="143609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3376ADD-E73F-9E46-9700-55EE52692852}"/>
              </a:ext>
            </a:extLst>
          </p:cNvPr>
          <p:cNvCxnSpPr>
            <a:cxnSpLocks/>
          </p:cNvCxnSpPr>
          <p:nvPr/>
        </p:nvCxnSpPr>
        <p:spPr>
          <a:xfrm flipH="1">
            <a:off x="5098442" y="2863840"/>
            <a:ext cx="453140" cy="152301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374359F-BF6B-9B49-8969-479D14EB8B8D}"/>
              </a:ext>
            </a:extLst>
          </p:cNvPr>
          <p:cNvCxnSpPr>
            <a:cxnSpLocks/>
          </p:cNvCxnSpPr>
          <p:nvPr/>
        </p:nvCxnSpPr>
        <p:spPr>
          <a:xfrm>
            <a:off x="3545318" y="2927243"/>
            <a:ext cx="1433969" cy="149430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8542538" y="4343399"/>
            <a:ext cx="3378529" cy="1559611"/>
          </a:xfrm>
          <a:prstGeom prst="roundRect">
            <a:avLst/>
          </a:prstGeom>
          <a:solidFill>
            <a:schemeClr val="accent3"/>
          </a:solidFill>
          <a:ln w="76200" cmpd="tri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/>
              <a:t>Create output for </a:t>
            </a:r>
            <a:r>
              <a:rPr lang="en-US" sz="2000" dirty="0"/>
              <a:t>point #3.  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Values from incident cells --- #’s 1, 3, and 4 --- are available to </a:t>
            </a:r>
            <a:r>
              <a:rPr lang="en-US" sz="2000" dirty="0" err="1"/>
              <a:t>worklet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4937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Visit Cell With Points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86978" y="5463646"/>
          <a:ext cx="33857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414338" y="267608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175491" y="538594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688963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26105" y="2731779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2917519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C0EFE6D-315C-9E4D-83BA-9BDACDF9C819}"/>
              </a:ext>
            </a:extLst>
          </p:cNvPr>
          <p:cNvSpPr/>
          <p:nvPr/>
        </p:nvSpPr>
        <p:spPr>
          <a:xfrm>
            <a:off x="3386318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614874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4094465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323021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4791820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020376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E2621209-B90F-CF43-9031-E947A7B1E230}"/>
              </a:ext>
            </a:extLst>
          </p:cNvPr>
          <p:cNvSpPr/>
          <p:nvPr/>
        </p:nvSpPr>
        <p:spPr>
          <a:xfrm>
            <a:off x="5457051" y="418509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685607" y="491077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oogle Shape;459;p50">
            <a:extLst>
              <a:ext uri="{FF2B5EF4-FFF2-40B4-BE49-F238E27FC236}">
                <a16:creationId xmlns:a16="http://schemas.microsoft.com/office/drawing/2014/main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CF607A-2C2E-404E-99D2-7937399B0862}"/>
              </a:ext>
            </a:extLst>
          </p:cNvPr>
          <p:cNvSpPr txBox="1"/>
          <p:nvPr/>
        </p:nvSpPr>
        <p:spPr>
          <a:xfrm>
            <a:off x="2823610" y="5809213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2E8A38-540F-9F4A-9A43-50F8404B97A0}"/>
              </a:ext>
            </a:extLst>
          </p:cNvPr>
          <p:cNvSpPr txBox="1"/>
          <p:nvPr/>
        </p:nvSpPr>
        <p:spPr>
          <a:xfrm>
            <a:off x="3552409" y="5801457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1BB259E-31BB-7C4B-A0DA-B9F95CDA38DA}"/>
              </a:ext>
            </a:extLst>
          </p:cNvPr>
          <p:cNvSpPr txBox="1"/>
          <p:nvPr/>
        </p:nvSpPr>
        <p:spPr>
          <a:xfrm>
            <a:off x="4189667" y="5795494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1206473-5D44-AB4B-B187-9ACC258AAF7A}"/>
              </a:ext>
            </a:extLst>
          </p:cNvPr>
          <p:cNvSpPr txBox="1"/>
          <p:nvPr/>
        </p:nvSpPr>
        <p:spPr>
          <a:xfrm>
            <a:off x="4826925" y="5804482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DBE49C5-DC92-F646-A4C5-630BE1D684FD}"/>
              </a:ext>
            </a:extLst>
          </p:cNvPr>
          <p:cNvSpPr txBox="1"/>
          <p:nvPr/>
        </p:nvSpPr>
        <p:spPr>
          <a:xfrm>
            <a:off x="5555724" y="5796726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78B72E3-8E7F-6240-9D61-A0873874B999}"/>
              </a:ext>
            </a:extLst>
          </p:cNvPr>
          <p:cNvSpPr txBox="1"/>
          <p:nvPr/>
        </p:nvSpPr>
        <p:spPr>
          <a:xfrm>
            <a:off x="2617085" y="2359230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CD35CD5-6469-5245-92F8-32F635BC1CF2}"/>
              </a:ext>
            </a:extLst>
          </p:cNvPr>
          <p:cNvSpPr txBox="1"/>
          <p:nvPr/>
        </p:nvSpPr>
        <p:spPr>
          <a:xfrm>
            <a:off x="3345884" y="2351474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B593C5A-EC3E-494A-A9FB-F91ECE63BBA8}"/>
              </a:ext>
            </a:extLst>
          </p:cNvPr>
          <p:cNvSpPr txBox="1"/>
          <p:nvPr/>
        </p:nvSpPr>
        <p:spPr>
          <a:xfrm>
            <a:off x="3983142" y="234551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E0A710E-BF41-A245-99D7-58BBD576728C}"/>
              </a:ext>
            </a:extLst>
          </p:cNvPr>
          <p:cNvSpPr txBox="1"/>
          <p:nvPr/>
        </p:nvSpPr>
        <p:spPr>
          <a:xfrm>
            <a:off x="4620400" y="2354499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8A1A51B-248A-8245-9AD0-DECECA44BD07}"/>
              </a:ext>
            </a:extLst>
          </p:cNvPr>
          <p:cNvSpPr txBox="1"/>
          <p:nvPr/>
        </p:nvSpPr>
        <p:spPr>
          <a:xfrm>
            <a:off x="5349199" y="234674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46E3037-EC4C-EA41-AF64-C2A6F77E7E30}"/>
              </a:ext>
            </a:extLst>
          </p:cNvPr>
          <p:cNvSpPr txBox="1"/>
          <p:nvPr/>
        </p:nvSpPr>
        <p:spPr>
          <a:xfrm>
            <a:off x="6078788" y="2338495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1233ACA-6162-FD47-8182-173C3B39E1DA}"/>
              </a:ext>
            </a:extLst>
          </p:cNvPr>
          <p:cNvSpPr txBox="1"/>
          <p:nvPr/>
        </p:nvSpPr>
        <p:spPr>
          <a:xfrm>
            <a:off x="6716046" y="234748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15C528E-D8A8-F14D-BFAB-14A2CFA11F2E}"/>
              </a:ext>
            </a:extLst>
          </p:cNvPr>
          <p:cNvSpPr txBox="1"/>
          <p:nvPr/>
        </p:nvSpPr>
        <p:spPr>
          <a:xfrm>
            <a:off x="7444845" y="233972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7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552B9BB-10ED-634B-AABB-C1E5AF3F0DE7}"/>
              </a:ext>
            </a:extLst>
          </p:cNvPr>
          <p:cNvCxnSpPr>
            <a:cxnSpLocks/>
          </p:cNvCxnSpPr>
          <p:nvPr/>
        </p:nvCxnSpPr>
        <p:spPr>
          <a:xfrm>
            <a:off x="2875530" y="2962480"/>
            <a:ext cx="28841" cy="138092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6775E21-5FCE-8242-87C7-17E0FC35F237}"/>
              </a:ext>
            </a:extLst>
          </p:cNvPr>
          <p:cNvCxnSpPr>
            <a:cxnSpLocks/>
          </p:cNvCxnSpPr>
          <p:nvPr/>
        </p:nvCxnSpPr>
        <p:spPr>
          <a:xfrm flipH="1">
            <a:off x="2952072" y="2962480"/>
            <a:ext cx="600337" cy="138092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3B4889F-05B2-854F-84A7-B123D5DF49B5}"/>
              </a:ext>
            </a:extLst>
          </p:cNvPr>
          <p:cNvCxnSpPr>
            <a:cxnSpLocks/>
          </p:cNvCxnSpPr>
          <p:nvPr/>
        </p:nvCxnSpPr>
        <p:spPr>
          <a:xfrm flipH="1">
            <a:off x="2980358" y="2972282"/>
            <a:ext cx="1209309" cy="150514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3339EEC-97B2-C84A-9EBD-EBCC228DBC9B}"/>
              </a:ext>
            </a:extLst>
          </p:cNvPr>
          <p:cNvCxnSpPr>
            <a:cxnSpLocks/>
          </p:cNvCxnSpPr>
          <p:nvPr/>
        </p:nvCxnSpPr>
        <p:spPr>
          <a:xfrm>
            <a:off x="3069196" y="2981270"/>
            <a:ext cx="485710" cy="131704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88E6104-8D6E-C14A-B4CB-6A8076013264}"/>
              </a:ext>
            </a:extLst>
          </p:cNvPr>
          <p:cNvCxnSpPr>
            <a:cxnSpLocks/>
          </p:cNvCxnSpPr>
          <p:nvPr/>
        </p:nvCxnSpPr>
        <p:spPr>
          <a:xfrm flipH="1">
            <a:off x="3602608" y="2917392"/>
            <a:ext cx="600336" cy="138092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2629829-E449-DC4A-BD5F-9B63C6395403}"/>
              </a:ext>
            </a:extLst>
          </p:cNvPr>
          <p:cNvCxnSpPr>
            <a:cxnSpLocks/>
          </p:cNvCxnSpPr>
          <p:nvPr/>
        </p:nvCxnSpPr>
        <p:spPr>
          <a:xfrm flipH="1">
            <a:off x="3630894" y="2927194"/>
            <a:ext cx="1209308" cy="150514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641E73A-9EE8-0443-A533-240B629ADC53}"/>
              </a:ext>
            </a:extLst>
          </p:cNvPr>
          <p:cNvCxnSpPr>
            <a:cxnSpLocks/>
          </p:cNvCxnSpPr>
          <p:nvPr/>
        </p:nvCxnSpPr>
        <p:spPr>
          <a:xfrm flipH="1">
            <a:off x="3688438" y="2950197"/>
            <a:ext cx="1844914" cy="155234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92BE3F8-7F4C-064E-A7D6-32FD8FFEA01C}"/>
              </a:ext>
            </a:extLst>
          </p:cNvPr>
          <p:cNvCxnSpPr>
            <a:cxnSpLocks/>
          </p:cNvCxnSpPr>
          <p:nvPr/>
        </p:nvCxnSpPr>
        <p:spPr>
          <a:xfrm flipH="1">
            <a:off x="4426742" y="2901983"/>
            <a:ext cx="1844914" cy="155234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24F4788-AC3A-6C4B-93FF-76D96222908C}"/>
              </a:ext>
            </a:extLst>
          </p:cNvPr>
          <p:cNvCxnSpPr>
            <a:cxnSpLocks/>
          </p:cNvCxnSpPr>
          <p:nvPr/>
        </p:nvCxnSpPr>
        <p:spPr>
          <a:xfrm>
            <a:off x="4260488" y="2958668"/>
            <a:ext cx="78276" cy="138473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5CA73A3-BC29-564B-8EB0-7280BAFDED9C}"/>
              </a:ext>
            </a:extLst>
          </p:cNvPr>
          <p:cNvCxnSpPr>
            <a:cxnSpLocks/>
          </p:cNvCxnSpPr>
          <p:nvPr/>
        </p:nvCxnSpPr>
        <p:spPr>
          <a:xfrm>
            <a:off x="3683635" y="2955804"/>
            <a:ext cx="570850" cy="148634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9F0DD30-1F85-BC4B-9D9B-83BE4688B8CF}"/>
              </a:ext>
            </a:extLst>
          </p:cNvPr>
          <p:cNvCxnSpPr>
            <a:cxnSpLocks/>
          </p:cNvCxnSpPr>
          <p:nvPr/>
        </p:nvCxnSpPr>
        <p:spPr>
          <a:xfrm flipH="1">
            <a:off x="5105436" y="2941821"/>
            <a:ext cx="2426824" cy="150032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FE3AC7D-9029-1F48-B6C8-C5B7F79B3713}"/>
              </a:ext>
            </a:extLst>
          </p:cNvPr>
          <p:cNvCxnSpPr>
            <a:cxnSpLocks/>
          </p:cNvCxnSpPr>
          <p:nvPr/>
        </p:nvCxnSpPr>
        <p:spPr>
          <a:xfrm flipH="1">
            <a:off x="5038469" y="2936920"/>
            <a:ext cx="2104079" cy="140648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45D8B9B-74C9-944D-8611-7808064DA8A7}"/>
              </a:ext>
            </a:extLst>
          </p:cNvPr>
          <p:cNvCxnSpPr>
            <a:cxnSpLocks/>
          </p:cNvCxnSpPr>
          <p:nvPr/>
        </p:nvCxnSpPr>
        <p:spPr>
          <a:xfrm flipH="1">
            <a:off x="4988706" y="2959923"/>
            <a:ext cx="1422600" cy="138347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28C68EA-CA12-3840-9FE1-634D61B52F5B}"/>
              </a:ext>
            </a:extLst>
          </p:cNvPr>
          <p:cNvCxnSpPr>
            <a:cxnSpLocks/>
          </p:cNvCxnSpPr>
          <p:nvPr/>
        </p:nvCxnSpPr>
        <p:spPr>
          <a:xfrm>
            <a:off x="4949273" y="2972282"/>
            <a:ext cx="96677" cy="149532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8000B61-83EA-2844-AD96-8476FE98B753}"/>
              </a:ext>
            </a:extLst>
          </p:cNvPr>
          <p:cNvCxnSpPr>
            <a:cxnSpLocks/>
          </p:cNvCxnSpPr>
          <p:nvPr/>
        </p:nvCxnSpPr>
        <p:spPr>
          <a:xfrm>
            <a:off x="4373820" y="2939628"/>
            <a:ext cx="548053" cy="15377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D91D8DA-ADBF-E44D-90AE-556A76284584}"/>
              </a:ext>
            </a:extLst>
          </p:cNvPr>
          <p:cNvCxnSpPr>
            <a:cxnSpLocks/>
          </p:cNvCxnSpPr>
          <p:nvPr/>
        </p:nvCxnSpPr>
        <p:spPr>
          <a:xfrm>
            <a:off x="5086809" y="2966974"/>
            <a:ext cx="513376" cy="146536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5672590-459D-274B-9636-12DA86A9BDD7}"/>
              </a:ext>
            </a:extLst>
          </p:cNvPr>
          <p:cNvCxnSpPr>
            <a:cxnSpLocks/>
          </p:cNvCxnSpPr>
          <p:nvPr/>
        </p:nvCxnSpPr>
        <p:spPr>
          <a:xfrm>
            <a:off x="5538155" y="2934694"/>
            <a:ext cx="193464" cy="15426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929C2DD-2DE1-1C45-AF85-517B23231A9E}"/>
              </a:ext>
            </a:extLst>
          </p:cNvPr>
          <p:cNvCxnSpPr>
            <a:cxnSpLocks/>
          </p:cNvCxnSpPr>
          <p:nvPr/>
        </p:nvCxnSpPr>
        <p:spPr>
          <a:xfrm flipH="1">
            <a:off x="5835240" y="2984153"/>
            <a:ext cx="1854439" cy="150511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8753383" y="4065973"/>
            <a:ext cx="2814221" cy="1581339"/>
          </a:xfrm>
          <a:prstGeom prst="roundRect">
            <a:avLst/>
          </a:prstGeom>
          <a:solidFill>
            <a:schemeClr val="accent3"/>
          </a:solidFill>
          <a:ln w="76200" cmpd="tri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Create output for each cell.  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Values from incident points are available to </a:t>
            </a:r>
            <a:r>
              <a:rPr lang="en-US" sz="2000" dirty="0" err="1"/>
              <a:t>worklet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739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3737D-8667-5042-AABA-FC2BBB1D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VTK-m (SLIDE REPEAT)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F1266-8CB6-0242-A5E4-AA934836CF55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VTK-m split into two environments: </a:t>
            </a:r>
            <a:r>
              <a:rPr lang="en-US" u="sng" dirty="0"/>
              <a:t>control</a:t>
            </a:r>
            <a:r>
              <a:rPr lang="en-US" dirty="0"/>
              <a:t> and </a:t>
            </a:r>
            <a:r>
              <a:rPr lang="en-US" u="sng" dirty="0"/>
              <a:t>execution</a:t>
            </a:r>
          </a:p>
          <a:p>
            <a:r>
              <a:rPr lang="en-US" dirty="0"/>
              <a:t>Each has its own API</a:t>
            </a:r>
          </a:p>
          <a:p>
            <a:r>
              <a:rPr lang="en-US" dirty="0"/>
              <a:t>Direct interaction between the environments is disallowed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73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Visit Cell With Points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/>
        </p:nvGraphicFramePr>
        <p:xfrm>
          <a:off x="2686978" y="5463646"/>
          <a:ext cx="33857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414338" y="267608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175491" y="538594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688963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/>
        </p:nvGraphicFramePr>
        <p:xfrm>
          <a:off x="2526105" y="2731779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2917519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C0EFE6D-315C-9E4D-83BA-9BDACDF9C819}"/>
              </a:ext>
            </a:extLst>
          </p:cNvPr>
          <p:cNvSpPr/>
          <p:nvPr/>
        </p:nvSpPr>
        <p:spPr>
          <a:xfrm>
            <a:off x="3386318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614874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4094465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323021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4791820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020376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E2621209-B90F-CF43-9031-E947A7B1E230}"/>
              </a:ext>
            </a:extLst>
          </p:cNvPr>
          <p:cNvSpPr/>
          <p:nvPr/>
        </p:nvSpPr>
        <p:spPr>
          <a:xfrm>
            <a:off x="5457051" y="4185091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685607" y="4910771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oogle Shape;459;p50">
            <a:extLst>
              <a:ext uri="{FF2B5EF4-FFF2-40B4-BE49-F238E27FC236}">
                <a16:creationId xmlns:a16="http://schemas.microsoft.com/office/drawing/2014/main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CF607A-2C2E-404E-99D2-7937399B0862}"/>
              </a:ext>
            </a:extLst>
          </p:cNvPr>
          <p:cNvSpPr txBox="1"/>
          <p:nvPr/>
        </p:nvSpPr>
        <p:spPr>
          <a:xfrm>
            <a:off x="2823610" y="5809213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2E8A38-540F-9F4A-9A43-50F8404B97A0}"/>
              </a:ext>
            </a:extLst>
          </p:cNvPr>
          <p:cNvSpPr txBox="1"/>
          <p:nvPr/>
        </p:nvSpPr>
        <p:spPr>
          <a:xfrm>
            <a:off x="3552409" y="5801457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1BB259E-31BB-7C4B-A0DA-B9F95CDA38DA}"/>
              </a:ext>
            </a:extLst>
          </p:cNvPr>
          <p:cNvSpPr txBox="1"/>
          <p:nvPr/>
        </p:nvSpPr>
        <p:spPr>
          <a:xfrm>
            <a:off x="4189667" y="5795494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1206473-5D44-AB4B-B187-9ACC258AAF7A}"/>
              </a:ext>
            </a:extLst>
          </p:cNvPr>
          <p:cNvSpPr txBox="1"/>
          <p:nvPr/>
        </p:nvSpPr>
        <p:spPr>
          <a:xfrm>
            <a:off x="4826925" y="5804482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DBE49C5-DC92-F646-A4C5-630BE1D684FD}"/>
              </a:ext>
            </a:extLst>
          </p:cNvPr>
          <p:cNvSpPr txBox="1"/>
          <p:nvPr/>
        </p:nvSpPr>
        <p:spPr>
          <a:xfrm>
            <a:off x="5555724" y="5796726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78B72E3-8E7F-6240-9D61-A0873874B999}"/>
              </a:ext>
            </a:extLst>
          </p:cNvPr>
          <p:cNvSpPr txBox="1"/>
          <p:nvPr/>
        </p:nvSpPr>
        <p:spPr>
          <a:xfrm>
            <a:off x="2617085" y="2359230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CD35CD5-6469-5245-92F8-32F635BC1CF2}"/>
              </a:ext>
            </a:extLst>
          </p:cNvPr>
          <p:cNvSpPr txBox="1"/>
          <p:nvPr/>
        </p:nvSpPr>
        <p:spPr>
          <a:xfrm>
            <a:off x="3345884" y="2351474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B593C5A-EC3E-494A-A9FB-F91ECE63BBA8}"/>
              </a:ext>
            </a:extLst>
          </p:cNvPr>
          <p:cNvSpPr txBox="1"/>
          <p:nvPr/>
        </p:nvSpPr>
        <p:spPr>
          <a:xfrm>
            <a:off x="3983142" y="234551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E0A710E-BF41-A245-99D7-58BBD576728C}"/>
              </a:ext>
            </a:extLst>
          </p:cNvPr>
          <p:cNvSpPr txBox="1"/>
          <p:nvPr/>
        </p:nvSpPr>
        <p:spPr>
          <a:xfrm>
            <a:off x="4620400" y="2354499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8A1A51B-248A-8245-9AD0-DECECA44BD07}"/>
              </a:ext>
            </a:extLst>
          </p:cNvPr>
          <p:cNvSpPr txBox="1"/>
          <p:nvPr/>
        </p:nvSpPr>
        <p:spPr>
          <a:xfrm>
            <a:off x="5349199" y="234674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46E3037-EC4C-EA41-AF64-C2A6F77E7E30}"/>
              </a:ext>
            </a:extLst>
          </p:cNvPr>
          <p:cNvSpPr txBox="1"/>
          <p:nvPr/>
        </p:nvSpPr>
        <p:spPr>
          <a:xfrm>
            <a:off x="6078788" y="2338495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1233ACA-6162-FD47-8182-173C3B39E1DA}"/>
              </a:ext>
            </a:extLst>
          </p:cNvPr>
          <p:cNvSpPr txBox="1"/>
          <p:nvPr/>
        </p:nvSpPr>
        <p:spPr>
          <a:xfrm>
            <a:off x="6716046" y="234748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15C528E-D8A8-F14D-BFAB-14A2CFA11F2E}"/>
              </a:ext>
            </a:extLst>
          </p:cNvPr>
          <p:cNvSpPr txBox="1"/>
          <p:nvPr/>
        </p:nvSpPr>
        <p:spPr>
          <a:xfrm>
            <a:off x="7444845" y="233972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7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552B9BB-10ED-634B-AABB-C1E5AF3F0DE7}"/>
              </a:ext>
            </a:extLst>
          </p:cNvPr>
          <p:cNvCxnSpPr>
            <a:cxnSpLocks/>
          </p:cNvCxnSpPr>
          <p:nvPr/>
        </p:nvCxnSpPr>
        <p:spPr>
          <a:xfrm>
            <a:off x="2875530" y="2962480"/>
            <a:ext cx="28841" cy="138092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6775E21-5FCE-8242-87C7-17E0FC35F237}"/>
              </a:ext>
            </a:extLst>
          </p:cNvPr>
          <p:cNvCxnSpPr>
            <a:cxnSpLocks/>
          </p:cNvCxnSpPr>
          <p:nvPr/>
        </p:nvCxnSpPr>
        <p:spPr>
          <a:xfrm flipH="1">
            <a:off x="2952072" y="2962480"/>
            <a:ext cx="600337" cy="138092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3B4889F-05B2-854F-84A7-B123D5DF49B5}"/>
              </a:ext>
            </a:extLst>
          </p:cNvPr>
          <p:cNvCxnSpPr>
            <a:cxnSpLocks/>
          </p:cNvCxnSpPr>
          <p:nvPr/>
        </p:nvCxnSpPr>
        <p:spPr>
          <a:xfrm flipH="1">
            <a:off x="2980358" y="2972282"/>
            <a:ext cx="1209309" cy="1505149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3339EEC-97B2-C84A-9EBD-EBCC228DBC9B}"/>
              </a:ext>
            </a:extLst>
          </p:cNvPr>
          <p:cNvCxnSpPr>
            <a:cxnSpLocks/>
          </p:cNvCxnSpPr>
          <p:nvPr/>
        </p:nvCxnSpPr>
        <p:spPr>
          <a:xfrm>
            <a:off x="3069196" y="2981270"/>
            <a:ext cx="485710" cy="1317042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88E6104-8D6E-C14A-B4CB-6A8076013264}"/>
              </a:ext>
            </a:extLst>
          </p:cNvPr>
          <p:cNvCxnSpPr>
            <a:cxnSpLocks/>
          </p:cNvCxnSpPr>
          <p:nvPr/>
        </p:nvCxnSpPr>
        <p:spPr>
          <a:xfrm flipH="1">
            <a:off x="3602608" y="2917392"/>
            <a:ext cx="600336" cy="138092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2629829-E449-DC4A-BD5F-9B63C6395403}"/>
              </a:ext>
            </a:extLst>
          </p:cNvPr>
          <p:cNvCxnSpPr>
            <a:cxnSpLocks/>
          </p:cNvCxnSpPr>
          <p:nvPr/>
        </p:nvCxnSpPr>
        <p:spPr>
          <a:xfrm flipH="1">
            <a:off x="3630894" y="2927194"/>
            <a:ext cx="1209308" cy="1505149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641E73A-9EE8-0443-A533-240B629ADC53}"/>
              </a:ext>
            </a:extLst>
          </p:cNvPr>
          <p:cNvCxnSpPr>
            <a:cxnSpLocks/>
          </p:cNvCxnSpPr>
          <p:nvPr/>
        </p:nvCxnSpPr>
        <p:spPr>
          <a:xfrm flipH="1">
            <a:off x="3688438" y="2950197"/>
            <a:ext cx="1844914" cy="1552346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9F0DD30-1F85-BC4B-9D9B-83BE4688B8CF}"/>
              </a:ext>
            </a:extLst>
          </p:cNvPr>
          <p:cNvCxnSpPr>
            <a:cxnSpLocks/>
          </p:cNvCxnSpPr>
          <p:nvPr/>
        </p:nvCxnSpPr>
        <p:spPr>
          <a:xfrm flipH="1">
            <a:off x="5105436" y="2941821"/>
            <a:ext cx="2426824" cy="1500324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FE3AC7D-9029-1F48-B6C8-C5B7F79B3713}"/>
              </a:ext>
            </a:extLst>
          </p:cNvPr>
          <p:cNvCxnSpPr>
            <a:cxnSpLocks/>
          </p:cNvCxnSpPr>
          <p:nvPr/>
        </p:nvCxnSpPr>
        <p:spPr>
          <a:xfrm flipH="1">
            <a:off x="5038469" y="2936920"/>
            <a:ext cx="2104079" cy="140648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45D8B9B-74C9-944D-8611-7808064DA8A7}"/>
              </a:ext>
            </a:extLst>
          </p:cNvPr>
          <p:cNvCxnSpPr>
            <a:cxnSpLocks/>
          </p:cNvCxnSpPr>
          <p:nvPr/>
        </p:nvCxnSpPr>
        <p:spPr>
          <a:xfrm flipH="1">
            <a:off x="4988706" y="2959923"/>
            <a:ext cx="1422600" cy="1383477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28C68EA-CA12-3840-9FE1-634D61B52F5B}"/>
              </a:ext>
            </a:extLst>
          </p:cNvPr>
          <p:cNvCxnSpPr>
            <a:cxnSpLocks/>
          </p:cNvCxnSpPr>
          <p:nvPr/>
        </p:nvCxnSpPr>
        <p:spPr>
          <a:xfrm>
            <a:off x="4949273" y="2972282"/>
            <a:ext cx="96677" cy="1495324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8000B61-83EA-2844-AD96-8476FE98B753}"/>
              </a:ext>
            </a:extLst>
          </p:cNvPr>
          <p:cNvCxnSpPr>
            <a:cxnSpLocks/>
          </p:cNvCxnSpPr>
          <p:nvPr/>
        </p:nvCxnSpPr>
        <p:spPr>
          <a:xfrm>
            <a:off x="4373820" y="2939628"/>
            <a:ext cx="548053" cy="1537704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D91D8DA-ADBF-E44D-90AE-556A76284584}"/>
              </a:ext>
            </a:extLst>
          </p:cNvPr>
          <p:cNvCxnSpPr>
            <a:cxnSpLocks/>
          </p:cNvCxnSpPr>
          <p:nvPr/>
        </p:nvCxnSpPr>
        <p:spPr>
          <a:xfrm>
            <a:off x="5086809" y="2966974"/>
            <a:ext cx="513376" cy="1465369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5672590-459D-274B-9636-12DA86A9BDD7}"/>
              </a:ext>
            </a:extLst>
          </p:cNvPr>
          <p:cNvCxnSpPr>
            <a:cxnSpLocks/>
          </p:cNvCxnSpPr>
          <p:nvPr/>
        </p:nvCxnSpPr>
        <p:spPr>
          <a:xfrm>
            <a:off x="5538155" y="2934694"/>
            <a:ext cx="193464" cy="154263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929C2DD-2DE1-1C45-AF85-517B23231A9E}"/>
              </a:ext>
            </a:extLst>
          </p:cNvPr>
          <p:cNvCxnSpPr>
            <a:cxnSpLocks/>
          </p:cNvCxnSpPr>
          <p:nvPr/>
        </p:nvCxnSpPr>
        <p:spPr>
          <a:xfrm flipH="1">
            <a:off x="5835240" y="2984153"/>
            <a:ext cx="1854439" cy="1505113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BCC26FA5-B9E7-134B-9009-24F14CE07789}"/>
              </a:ext>
            </a:extLst>
          </p:cNvPr>
          <p:cNvSpPr/>
          <p:nvPr/>
        </p:nvSpPr>
        <p:spPr>
          <a:xfrm>
            <a:off x="8658228" y="1663277"/>
            <a:ext cx="400050" cy="44675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89E1F55-2C31-5844-9134-AA4D808449D1}"/>
              </a:ext>
            </a:extLst>
          </p:cNvPr>
          <p:cNvCxnSpPr>
            <a:cxnSpLocks/>
          </p:cNvCxnSpPr>
          <p:nvPr/>
        </p:nvCxnSpPr>
        <p:spPr>
          <a:xfrm flipH="1" flipV="1">
            <a:off x="8686804" y="1298769"/>
            <a:ext cx="354459" cy="35486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670153B-77E9-DA45-A6C1-DB15741CB1E3}"/>
              </a:ext>
            </a:extLst>
          </p:cNvPr>
          <p:cNvCxnSpPr>
            <a:cxnSpLocks/>
          </p:cNvCxnSpPr>
          <p:nvPr/>
        </p:nvCxnSpPr>
        <p:spPr>
          <a:xfrm flipH="1">
            <a:off x="8367615" y="1820785"/>
            <a:ext cx="319189" cy="44284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414E4A5-4E49-164B-BBE7-EA34EC4A0206}"/>
              </a:ext>
            </a:extLst>
          </p:cNvPr>
          <p:cNvCxnSpPr>
            <a:cxnSpLocks/>
          </p:cNvCxnSpPr>
          <p:nvPr/>
        </p:nvCxnSpPr>
        <p:spPr>
          <a:xfrm flipV="1">
            <a:off x="9102702" y="1870569"/>
            <a:ext cx="741386" cy="6702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92BE3F8-7F4C-064E-A7D6-32FD8FFEA01C}"/>
              </a:ext>
            </a:extLst>
          </p:cNvPr>
          <p:cNvCxnSpPr>
            <a:cxnSpLocks/>
          </p:cNvCxnSpPr>
          <p:nvPr/>
        </p:nvCxnSpPr>
        <p:spPr>
          <a:xfrm flipH="1">
            <a:off x="4426742" y="2901983"/>
            <a:ext cx="1844914" cy="155234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24F4788-AC3A-6C4B-93FF-76D96222908C}"/>
              </a:ext>
            </a:extLst>
          </p:cNvPr>
          <p:cNvCxnSpPr>
            <a:cxnSpLocks/>
          </p:cNvCxnSpPr>
          <p:nvPr/>
        </p:nvCxnSpPr>
        <p:spPr>
          <a:xfrm>
            <a:off x="4260488" y="2958668"/>
            <a:ext cx="78276" cy="138473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5CA73A3-BC29-564B-8EB0-7280BAFDED9C}"/>
              </a:ext>
            </a:extLst>
          </p:cNvPr>
          <p:cNvCxnSpPr>
            <a:cxnSpLocks/>
          </p:cNvCxnSpPr>
          <p:nvPr/>
        </p:nvCxnSpPr>
        <p:spPr>
          <a:xfrm>
            <a:off x="3683635" y="2955804"/>
            <a:ext cx="570850" cy="148634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8530011" y="4343399"/>
            <a:ext cx="3391055" cy="1559611"/>
          </a:xfrm>
          <a:prstGeom prst="roundRect">
            <a:avLst/>
          </a:prstGeom>
          <a:solidFill>
            <a:schemeClr val="accent3"/>
          </a:solidFill>
          <a:ln w="76200" cmpd="tri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Create output for cell #2.  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Values from incident points --- #’s 1, 2, and 5 --- are available to </a:t>
            </a:r>
            <a:r>
              <a:rPr lang="en-US" sz="2000" dirty="0" err="1"/>
              <a:t>worklet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6925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C290-7161-45C1-9644-492614E2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FOLLOWING 20 SILDES ARE KEN’S SUGGESTIONS FOR SIMPLIFYING AND FOLLOWING NEW EXAMPLE CODE</a:t>
            </a:r>
          </a:p>
        </p:txBody>
      </p:sp>
    </p:spTree>
    <p:extLst>
      <p:ext uri="{BB962C8B-B14F-4D97-AF65-F5344CB8AC3E}">
        <p14:creationId xmlns:p14="http://schemas.microsoft.com/office/powerpoint/2010/main" val="121529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756" y="1737360"/>
            <a:ext cx="10098680" cy="4047778"/>
          </a:xfrm>
        </p:spPr>
        <p:txBody>
          <a:bodyPr/>
          <a:lstStyle/>
          <a:p>
            <a:r>
              <a:rPr lang="en-US" dirty="0"/>
              <a:t>Introduction / software install</a:t>
            </a:r>
          </a:p>
          <a:p>
            <a:r>
              <a:rPr lang="en-US" dirty="0"/>
              <a:t>Using VTK-m (+hands on)</a:t>
            </a:r>
          </a:p>
          <a:p>
            <a:r>
              <a:rPr lang="en-US" dirty="0"/>
              <a:t>Break</a:t>
            </a:r>
          </a:p>
          <a:p>
            <a:r>
              <a:rPr lang="en-US" dirty="0"/>
              <a:t>Concepts behind VTK-m development</a:t>
            </a:r>
          </a:p>
          <a:p>
            <a:r>
              <a:rPr lang="en-US" dirty="0">
                <a:solidFill>
                  <a:srgbClr val="FF0000"/>
                </a:solidFill>
              </a:rPr>
              <a:t>3 VTK-m filters (description + hands on)</a:t>
            </a:r>
          </a:p>
          <a:p>
            <a:r>
              <a:rPr lang="en-US" dirty="0"/>
              <a:t>Discussion of upcoming activities / wrap up / Q&amp;A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9022" y="1737360"/>
            <a:ext cx="880533" cy="404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/>
              <a:t>25m</a:t>
            </a:r>
          </a:p>
          <a:p>
            <a:pPr marL="0" indent="0" algn="r">
              <a:buNone/>
            </a:pPr>
            <a:r>
              <a:rPr lang="en-US" dirty="0"/>
              <a:t>65m</a:t>
            </a:r>
          </a:p>
          <a:p>
            <a:pPr marL="0" indent="0" algn="r">
              <a:buNone/>
            </a:pPr>
            <a:r>
              <a:rPr lang="en-US" dirty="0"/>
              <a:t>30m</a:t>
            </a:r>
          </a:p>
          <a:p>
            <a:pPr marL="0" indent="0" algn="r">
              <a:buNone/>
            </a:pPr>
            <a:r>
              <a:rPr lang="en-US" dirty="0"/>
              <a:t>20m</a:t>
            </a:r>
          </a:p>
          <a:p>
            <a:pPr marL="0" indent="0" algn="r">
              <a:buNone/>
            </a:pPr>
            <a:r>
              <a:rPr lang="en-US" dirty="0"/>
              <a:t>60m</a:t>
            </a:r>
          </a:p>
          <a:p>
            <a:pPr marL="0" indent="0" algn="r">
              <a:buNone/>
            </a:pPr>
            <a:r>
              <a:rPr lang="en-US" dirty="0"/>
              <a:t>10m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22" y="3761249"/>
            <a:ext cx="880533" cy="41881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0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/>
              <a:t>Worklet called </a:t>
            </a:r>
            <a:r>
              <a:rPr lang="en-US" dirty="0" err="1"/>
              <a:t>ComputeMagnitude</a:t>
            </a:r>
            <a:endParaRPr lang="en-US" dirty="0"/>
          </a:p>
          <a:p>
            <a:pPr lvl="1"/>
            <a:r>
              <a:rPr lang="en-US" dirty="0"/>
              <a:t>Uses </a:t>
            </a:r>
            <a:r>
              <a:rPr lang="en-US" dirty="0" err="1"/>
              <a:t>MapField</a:t>
            </a:r>
            <a:r>
              <a:rPr lang="en-US" dirty="0"/>
              <a:t> pattern</a:t>
            </a:r>
          </a:p>
          <a:p>
            <a:r>
              <a:rPr lang="en-US" dirty="0"/>
              <a:t>Filter called </a:t>
            </a:r>
            <a:r>
              <a:rPr lang="en-US" dirty="0" err="1"/>
              <a:t>FieldMagnitude</a:t>
            </a:r>
            <a:endParaRPr lang="en-US" dirty="0"/>
          </a:p>
          <a:p>
            <a:pPr lvl="1"/>
            <a:r>
              <a:rPr lang="en-US" dirty="0"/>
              <a:t>Uses Magnitude worklet</a:t>
            </a:r>
          </a:p>
          <a:p>
            <a:r>
              <a:rPr lang="en-US" dirty="0"/>
              <a:t>Main function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FieldMagnitudeFilter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17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Worklet called </a:t>
            </a:r>
            <a:r>
              <a:rPr lang="en-US" dirty="0" err="1">
                <a:solidFill>
                  <a:srgbClr val="FF0000"/>
                </a:solidFill>
              </a:rPr>
              <a:t>ComputeMagnitude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Uses </a:t>
            </a:r>
            <a:r>
              <a:rPr lang="en-US" dirty="0" err="1">
                <a:solidFill>
                  <a:srgbClr val="FF0000"/>
                </a:solidFill>
              </a:rPr>
              <a:t>MapField</a:t>
            </a:r>
            <a:r>
              <a:rPr lang="en-US" dirty="0">
                <a:solidFill>
                  <a:srgbClr val="FF0000"/>
                </a:solidFill>
              </a:rPr>
              <a:t> pattern</a:t>
            </a:r>
          </a:p>
          <a:p>
            <a:r>
              <a:rPr lang="en-US" dirty="0"/>
              <a:t>Filter called </a:t>
            </a:r>
            <a:r>
              <a:rPr lang="en-US" dirty="0" err="1"/>
              <a:t>FieldMagnitude</a:t>
            </a:r>
            <a:endParaRPr lang="en-US" dirty="0"/>
          </a:p>
          <a:p>
            <a:pPr lvl="1"/>
            <a:r>
              <a:rPr lang="en-US" dirty="0"/>
              <a:t>Uses Magnitude worklet</a:t>
            </a:r>
          </a:p>
          <a:p>
            <a:r>
              <a:rPr lang="en-US" dirty="0"/>
              <a:t>Main function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FieldMagnitudeFilter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26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923720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E7A69F-5959-284D-AE62-F69EBFBB6AEE}"/>
              </a:ext>
            </a:extLst>
          </p:cNvPr>
          <p:cNvSpPr txBox="1"/>
          <p:nvPr/>
        </p:nvSpPr>
        <p:spPr>
          <a:xfrm>
            <a:off x="3439350" y="2907959"/>
            <a:ext cx="5512359" cy="525016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C47A0E"/>
                </a:solidFill>
              </a:rPr>
              <a:t>Use </a:t>
            </a:r>
            <a:r>
              <a:rPr lang="en-US" sz="2400" dirty="0">
                <a:solidFill>
                  <a:srgbClr val="C47A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operator()</a:t>
            </a:r>
            <a:r>
              <a:rPr lang="en-US" sz="2400" dirty="0">
                <a:solidFill>
                  <a:srgbClr val="C47A0E"/>
                </a:solidFill>
              </a:rPr>
              <a:t> for </a:t>
            </a:r>
            <a:r>
              <a:rPr lang="en-US" sz="2400" dirty="0" err="1">
                <a:solidFill>
                  <a:srgbClr val="C47A0E"/>
                </a:solidFill>
              </a:rPr>
              <a:t>functor</a:t>
            </a:r>
            <a:r>
              <a:rPr lang="en-US" sz="2400" dirty="0">
                <a:solidFill>
                  <a:srgbClr val="C47A0E"/>
                </a:solidFill>
              </a:rPr>
              <a:t> syntax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435DA0-A220-7442-9D85-C96CF17388C8}"/>
              </a:ext>
            </a:extLst>
          </p:cNvPr>
          <p:cNvCxnSpPr>
            <a:cxnSpLocks/>
          </p:cNvCxnSpPr>
          <p:nvPr/>
        </p:nvCxnSpPr>
        <p:spPr>
          <a:xfrm flipH="1">
            <a:off x="4094224" y="3302365"/>
            <a:ext cx="468228" cy="27455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232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463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79D9F-F2B2-C348-9DBB-CFA5F4320390}"/>
              </a:ext>
            </a:extLst>
          </p:cNvPr>
          <p:cNvSpPr txBox="1"/>
          <p:nvPr/>
        </p:nvSpPr>
        <p:spPr>
          <a:xfrm>
            <a:off x="9278471" y="4198435"/>
            <a:ext cx="29103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Don’t forget that output parameters must be references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A5A6EA-ACD2-4149-9444-9418A4105C1C}"/>
              </a:ext>
            </a:extLst>
          </p:cNvPr>
          <p:cNvCxnSpPr>
            <a:cxnSpLocks/>
          </p:cNvCxnSpPr>
          <p:nvPr/>
        </p:nvCxnSpPr>
        <p:spPr>
          <a:xfrm flipH="1" flipV="1">
            <a:off x="7221072" y="4020671"/>
            <a:ext cx="2151528" cy="44375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E7A69F-5959-284D-AE62-F69EBFBB6AEE}"/>
              </a:ext>
            </a:extLst>
          </p:cNvPr>
          <p:cNvSpPr txBox="1"/>
          <p:nvPr/>
        </p:nvSpPr>
        <p:spPr>
          <a:xfrm>
            <a:off x="3439350" y="2907959"/>
            <a:ext cx="5512359" cy="525016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C47A0E"/>
                </a:solidFill>
              </a:rPr>
              <a:t>Use </a:t>
            </a:r>
            <a:r>
              <a:rPr lang="en-US" sz="2400" dirty="0">
                <a:solidFill>
                  <a:srgbClr val="C47A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operator()</a:t>
            </a:r>
            <a:r>
              <a:rPr lang="en-US" sz="2400" dirty="0">
                <a:solidFill>
                  <a:srgbClr val="C47A0E"/>
                </a:solidFill>
              </a:rPr>
              <a:t> for </a:t>
            </a:r>
            <a:r>
              <a:rPr lang="en-US" sz="2400" dirty="0" err="1">
                <a:solidFill>
                  <a:srgbClr val="C47A0E"/>
                </a:solidFill>
              </a:rPr>
              <a:t>functor</a:t>
            </a:r>
            <a:r>
              <a:rPr lang="en-US" sz="2400" dirty="0">
                <a:solidFill>
                  <a:srgbClr val="C47A0E"/>
                </a:solidFill>
              </a:rPr>
              <a:t> syntax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435DA0-A220-7442-9D85-C96CF17388C8}"/>
              </a:ext>
            </a:extLst>
          </p:cNvPr>
          <p:cNvCxnSpPr>
            <a:cxnSpLocks/>
          </p:cNvCxnSpPr>
          <p:nvPr/>
        </p:nvCxnSpPr>
        <p:spPr>
          <a:xfrm flipH="1">
            <a:off x="4094224" y="3302365"/>
            <a:ext cx="468228" cy="27455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725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79D9F-F2B2-C348-9DBB-CFA5F4320390}"/>
              </a:ext>
            </a:extLst>
          </p:cNvPr>
          <p:cNvSpPr txBox="1"/>
          <p:nvPr/>
        </p:nvSpPr>
        <p:spPr>
          <a:xfrm>
            <a:off x="9278471" y="4198435"/>
            <a:ext cx="29103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Don’t forget that output parameters must be references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A5A6EA-ACD2-4149-9444-9418A4105C1C}"/>
              </a:ext>
            </a:extLst>
          </p:cNvPr>
          <p:cNvCxnSpPr>
            <a:cxnSpLocks/>
          </p:cNvCxnSpPr>
          <p:nvPr/>
        </p:nvCxnSpPr>
        <p:spPr>
          <a:xfrm flipH="1" flipV="1">
            <a:off x="7221072" y="4020671"/>
            <a:ext cx="2151528" cy="44375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E7A69F-5959-284D-AE62-F69EBFBB6AEE}"/>
              </a:ext>
            </a:extLst>
          </p:cNvPr>
          <p:cNvSpPr txBox="1"/>
          <p:nvPr/>
        </p:nvSpPr>
        <p:spPr>
          <a:xfrm>
            <a:off x="3439350" y="2907959"/>
            <a:ext cx="5512359" cy="525016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C47A0E"/>
                </a:solidFill>
              </a:rPr>
              <a:t>Use </a:t>
            </a:r>
            <a:r>
              <a:rPr lang="en-US" sz="2400" dirty="0">
                <a:solidFill>
                  <a:srgbClr val="C47A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operator()</a:t>
            </a:r>
            <a:r>
              <a:rPr lang="en-US" sz="2400" dirty="0">
                <a:solidFill>
                  <a:srgbClr val="C47A0E"/>
                </a:solidFill>
              </a:rPr>
              <a:t> for </a:t>
            </a:r>
            <a:r>
              <a:rPr lang="en-US" sz="2400" dirty="0" err="1">
                <a:solidFill>
                  <a:srgbClr val="C47A0E"/>
                </a:solidFill>
              </a:rPr>
              <a:t>functor</a:t>
            </a:r>
            <a:r>
              <a:rPr lang="en-US" sz="2400" dirty="0">
                <a:solidFill>
                  <a:srgbClr val="C47A0E"/>
                </a:solidFill>
              </a:rPr>
              <a:t> syntax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435DA0-A220-7442-9D85-C96CF17388C8}"/>
              </a:ext>
            </a:extLst>
          </p:cNvPr>
          <p:cNvCxnSpPr>
            <a:cxnSpLocks/>
          </p:cNvCxnSpPr>
          <p:nvPr/>
        </p:nvCxnSpPr>
        <p:spPr>
          <a:xfrm flipH="1">
            <a:off x="4094224" y="3302365"/>
            <a:ext cx="468228" cy="27455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5013F88-E012-D84A-B7A2-67D0D7914764}"/>
              </a:ext>
            </a:extLst>
          </p:cNvPr>
          <p:cNvSpPr txBox="1"/>
          <p:nvPr/>
        </p:nvSpPr>
        <p:spPr>
          <a:xfrm>
            <a:off x="9287742" y="2330476"/>
            <a:ext cx="24531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Method must be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(thread safety)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12B3B3-D8A8-F641-88CA-966E9E625948}"/>
              </a:ext>
            </a:extLst>
          </p:cNvPr>
          <p:cNvCxnSpPr>
            <a:cxnSpLocks/>
          </p:cNvCxnSpPr>
          <p:nvPr/>
        </p:nvCxnSpPr>
        <p:spPr>
          <a:xfrm>
            <a:off x="10071847" y="3482341"/>
            <a:ext cx="0" cy="336624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90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47DA-32FC-F248-ABF9-756E8878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Environment (SLIDE REPEAT)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245DC-DCF0-4A46-9E73-E056612AEB21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Where computational portion of algorithms are executed</a:t>
            </a:r>
          </a:p>
          <a:p>
            <a:r>
              <a:rPr lang="en-US" dirty="0"/>
              <a:t>Code for the execution environment is designed to always execute on a very large number of threads</a:t>
            </a:r>
          </a:p>
          <a:p>
            <a:endParaRPr lang="en-US" dirty="0"/>
          </a:p>
          <a:p>
            <a:r>
              <a:rPr lang="en-US" dirty="0"/>
              <a:t>VTK-m supports multiple parallel processing patterns</a:t>
            </a:r>
          </a:p>
          <a:p>
            <a:r>
              <a:rPr lang="en-US" dirty="0"/>
              <a:t>Each pattern is customized via a “</a:t>
            </a:r>
            <a:r>
              <a:rPr lang="en-US" dirty="0" err="1"/>
              <a:t>worklet</a:t>
            </a:r>
            <a:r>
              <a:rPr lang="en-US" dirty="0"/>
              <a:t>” (sometimes called </a:t>
            </a:r>
            <a:r>
              <a:rPr lang="en-US" dirty="0" err="1"/>
              <a:t>functors</a:t>
            </a:r>
            <a:r>
              <a:rPr lang="en-US" dirty="0"/>
              <a:t>)</a:t>
            </a:r>
          </a:p>
          <a:p>
            <a:r>
              <a:rPr lang="en-US" dirty="0"/>
              <a:t>VTK-m algorithm developers decide which patterns to use and write </a:t>
            </a:r>
            <a:r>
              <a:rPr lang="en-US" dirty="0" err="1"/>
              <a:t>worklets</a:t>
            </a:r>
            <a:r>
              <a:rPr lang="en-US" dirty="0"/>
              <a:t> for these patterns</a:t>
            </a:r>
          </a:p>
          <a:p>
            <a:r>
              <a:rPr lang="en-US" dirty="0">
                <a:sym typeface="Wingdings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this is the subject of the tutorial after the break (NOW!)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39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79D9F-F2B2-C348-9DBB-CFA5F4320390}"/>
              </a:ext>
            </a:extLst>
          </p:cNvPr>
          <p:cNvSpPr txBox="1"/>
          <p:nvPr/>
        </p:nvSpPr>
        <p:spPr>
          <a:xfrm>
            <a:off x="9278471" y="4198435"/>
            <a:ext cx="29103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Don’t forget that output parameters must be references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A5A6EA-ACD2-4149-9444-9418A4105C1C}"/>
              </a:ext>
            </a:extLst>
          </p:cNvPr>
          <p:cNvCxnSpPr>
            <a:cxnSpLocks/>
          </p:cNvCxnSpPr>
          <p:nvPr/>
        </p:nvCxnSpPr>
        <p:spPr>
          <a:xfrm flipH="1" flipV="1">
            <a:off x="7221072" y="4020671"/>
            <a:ext cx="2151528" cy="44375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E7A69F-5959-284D-AE62-F69EBFBB6AEE}"/>
              </a:ext>
            </a:extLst>
          </p:cNvPr>
          <p:cNvSpPr txBox="1"/>
          <p:nvPr/>
        </p:nvSpPr>
        <p:spPr>
          <a:xfrm>
            <a:off x="3439350" y="2907959"/>
            <a:ext cx="5512359" cy="525016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C47A0E"/>
                </a:solidFill>
              </a:rPr>
              <a:t>Use </a:t>
            </a:r>
            <a:r>
              <a:rPr lang="en-US" sz="2400" dirty="0">
                <a:solidFill>
                  <a:srgbClr val="C47A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operator()</a:t>
            </a:r>
            <a:r>
              <a:rPr lang="en-US" sz="2400" dirty="0">
                <a:solidFill>
                  <a:srgbClr val="C47A0E"/>
                </a:solidFill>
              </a:rPr>
              <a:t> for </a:t>
            </a:r>
            <a:r>
              <a:rPr lang="en-US" sz="2400" dirty="0" err="1">
                <a:solidFill>
                  <a:srgbClr val="C47A0E"/>
                </a:solidFill>
              </a:rPr>
              <a:t>functor</a:t>
            </a:r>
            <a:r>
              <a:rPr lang="en-US" sz="2400" dirty="0">
                <a:solidFill>
                  <a:srgbClr val="C47A0E"/>
                </a:solidFill>
              </a:rPr>
              <a:t> syntax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435DA0-A220-7442-9D85-C96CF17388C8}"/>
              </a:ext>
            </a:extLst>
          </p:cNvPr>
          <p:cNvCxnSpPr>
            <a:cxnSpLocks/>
          </p:cNvCxnSpPr>
          <p:nvPr/>
        </p:nvCxnSpPr>
        <p:spPr>
          <a:xfrm flipH="1">
            <a:off x="4094224" y="3302365"/>
            <a:ext cx="468228" cy="27455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5013F88-E012-D84A-B7A2-67D0D7914764}"/>
              </a:ext>
            </a:extLst>
          </p:cNvPr>
          <p:cNvSpPr txBox="1"/>
          <p:nvPr/>
        </p:nvSpPr>
        <p:spPr>
          <a:xfrm>
            <a:off x="9287742" y="2330476"/>
            <a:ext cx="24531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Method must be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(thread safety)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12B3B3-D8A8-F641-88CA-966E9E625948}"/>
              </a:ext>
            </a:extLst>
          </p:cNvPr>
          <p:cNvCxnSpPr>
            <a:cxnSpLocks/>
          </p:cNvCxnSpPr>
          <p:nvPr/>
        </p:nvCxnSpPr>
        <p:spPr>
          <a:xfrm>
            <a:off x="10071847" y="3482341"/>
            <a:ext cx="0" cy="336624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8812021-B747-4A38-9070-6CE182AE6AED}"/>
              </a:ext>
            </a:extLst>
          </p:cNvPr>
          <p:cNvSpPr txBox="1"/>
          <p:nvPr/>
        </p:nvSpPr>
        <p:spPr>
          <a:xfrm>
            <a:off x="-43573" y="2744280"/>
            <a:ext cx="3482923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C47A0E"/>
                </a:solidFill>
              </a:rPr>
              <a:t>Specifies device code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6ABC656-A14B-40DF-B2FA-350ED28824A4}"/>
              </a:ext>
            </a:extLst>
          </p:cNvPr>
          <p:cNvCxnSpPr>
            <a:cxnSpLocks/>
          </p:cNvCxnSpPr>
          <p:nvPr/>
        </p:nvCxnSpPr>
        <p:spPr>
          <a:xfrm flipH="1">
            <a:off x="1195404" y="3170467"/>
            <a:ext cx="290157" cy="369740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781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33FB-8069-3F4A-9526-087B86DE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VTKM_EXEC, VTKM_CONT, VTKM_EXEC_CONT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F9C0-6040-604A-B91A-73804AAAC265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These are C macros that instruct compiler what architecture to compile for</a:t>
            </a:r>
          </a:p>
          <a:p>
            <a:r>
              <a:rPr lang="en-US" dirty="0"/>
              <a:t>VTKM_EXEC: execution environment</a:t>
            </a:r>
          </a:p>
          <a:p>
            <a:r>
              <a:rPr lang="en-US" dirty="0"/>
              <a:t>VTKM_CONT: control environment</a:t>
            </a:r>
          </a:p>
          <a:p>
            <a:r>
              <a:rPr lang="en-US" dirty="0"/>
              <a:t>VTKM_EXEC_CONT: both environments</a:t>
            </a:r>
          </a:p>
        </p:txBody>
      </p:sp>
    </p:spTree>
    <p:extLst>
      <p:ext uri="{BB962C8B-B14F-4D97-AF65-F5344CB8AC3E}">
        <p14:creationId xmlns:p14="http://schemas.microsoft.com/office/powerpoint/2010/main" val="3501660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B20215-982D-0540-850F-5FAC284076E7}"/>
              </a:ext>
            </a:extLst>
          </p:cNvPr>
          <p:cNvSpPr txBox="1"/>
          <p:nvPr/>
        </p:nvSpPr>
        <p:spPr>
          <a:xfrm>
            <a:off x="4741021" y="762648"/>
            <a:ext cx="3555815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Defines worklet pattern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75B5821-C0B5-7E45-B0BB-7402ADA33B21}"/>
              </a:ext>
            </a:extLst>
          </p:cNvPr>
          <p:cNvCxnSpPr>
            <a:cxnSpLocks/>
          </p:cNvCxnSpPr>
          <p:nvPr/>
        </p:nvCxnSpPr>
        <p:spPr>
          <a:xfrm>
            <a:off x="6924160" y="1183341"/>
            <a:ext cx="0" cy="47916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123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Map Field (SLIDE REPEAT)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0158" y="1549047"/>
          <a:ext cx="81258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0901250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5960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700088" y="147593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A8C6D-0704-0648-83FF-D1590C3EE2AC}"/>
              </a:ext>
            </a:extLst>
          </p:cNvPr>
          <p:cNvSpPr txBox="1"/>
          <p:nvPr/>
        </p:nvSpPr>
        <p:spPr>
          <a:xfrm>
            <a:off x="700088" y="2285559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461241" y="418579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974713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72C51D1-5BF3-3349-B312-A20F255F9D0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74446" y="2329101"/>
          <a:ext cx="81258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0901250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5960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0158" y="4258908"/>
          <a:ext cx="81258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0901250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5960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302DAB-EC07-E743-B77D-3A392BB3CE0E}"/>
              </a:ext>
            </a:extLst>
          </p:cNvPr>
          <p:cNvCxnSpPr>
            <a:cxnSpLocks/>
          </p:cNvCxnSpPr>
          <p:nvPr/>
        </p:nvCxnSpPr>
        <p:spPr>
          <a:xfrm>
            <a:off x="3221362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7D6FDA50-5C29-E64D-9C73-32E12CFD3C18}"/>
              </a:ext>
            </a:extLst>
          </p:cNvPr>
          <p:cNvSpPr/>
          <p:nvPr/>
        </p:nvSpPr>
        <p:spPr>
          <a:xfrm>
            <a:off x="2842096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3203269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C0EFE6D-315C-9E4D-83BA-9BDACDF9C819}"/>
              </a:ext>
            </a:extLst>
          </p:cNvPr>
          <p:cNvSpPr/>
          <p:nvPr/>
        </p:nvSpPr>
        <p:spPr>
          <a:xfrm>
            <a:off x="3672068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842C5A9-2EBC-9049-AE56-4C0B57105CF1}"/>
              </a:ext>
            </a:extLst>
          </p:cNvPr>
          <p:cNvCxnSpPr>
            <a:cxnSpLocks/>
          </p:cNvCxnSpPr>
          <p:nvPr/>
        </p:nvCxnSpPr>
        <p:spPr>
          <a:xfrm>
            <a:off x="3918717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>
            <a:extLst>
              <a:ext uri="{FF2B5EF4-FFF2-40B4-BE49-F238E27FC236}">
                <a16:creationId xmlns:a16="http://schemas.microsoft.com/office/drawing/2014/main" id="{627F2E14-6309-CB42-9DB7-DC95276109FB}"/>
              </a:ext>
            </a:extLst>
          </p:cNvPr>
          <p:cNvSpPr/>
          <p:nvPr/>
        </p:nvSpPr>
        <p:spPr>
          <a:xfrm>
            <a:off x="3539451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900624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4380215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8F6A142-A32F-0A4A-9441-102CBA5B21CA}"/>
              </a:ext>
            </a:extLst>
          </p:cNvPr>
          <p:cNvCxnSpPr>
            <a:cxnSpLocks/>
          </p:cNvCxnSpPr>
          <p:nvPr/>
        </p:nvCxnSpPr>
        <p:spPr>
          <a:xfrm>
            <a:off x="4626864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>
            <a:extLst>
              <a:ext uri="{FF2B5EF4-FFF2-40B4-BE49-F238E27FC236}">
                <a16:creationId xmlns:a16="http://schemas.microsoft.com/office/drawing/2014/main" id="{60D24085-718D-3642-A051-2ED039DA1A29}"/>
              </a:ext>
            </a:extLst>
          </p:cNvPr>
          <p:cNvSpPr/>
          <p:nvPr/>
        </p:nvSpPr>
        <p:spPr>
          <a:xfrm>
            <a:off x="4247598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608771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5077570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6F6B8A6-D653-7442-ADE9-4C5E461624F7}"/>
              </a:ext>
            </a:extLst>
          </p:cNvPr>
          <p:cNvCxnSpPr>
            <a:cxnSpLocks/>
          </p:cNvCxnSpPr>
          <p:nvPr/>
        </p:nvCxnSpPr>
        <p:spPr>
          <a:xfrm>
            <a:off x="5324219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>
            <a:extLst>
              <a:ext uri="{FF2B5EF4-FFF2-40B4-BE49-F238E27FC236}">
                <a16:creationId xmlns:a16="http://schemas.microsoft.com/office/drawing/2014/main" id="{37969219-A595-C34A-A9BA-35CC92AFC901}"/>
              </a:ext>
            </a:extLst>
          </p:cNvPr>
          <p:cNvSpPr/>
          <p:nvPr/>
        </p:nvSpPr>
        <p:spPr>
          <a:xfrm>
            <a:off x="4944953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306126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E2621209-B90F-CF43-9031-E947A7B1E230}"/>
              </a:ext>
            </a:extLst>
          </p:cNvPr>
          <p:cNvSpPr/>
          <p:nvPr/>
        </p:nvSpPr>
        <p:spPr>
          <a:xfrm>
            <a:off x="5742801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E805628-BF11-644A-B246-B6315D0B2597}"/>
              </a:ext>
            </a:extLst>
          </p:cNvPr>
          <p:cNvCxnSpPr>
            <a:cxnSpLocks/>
          </p:cNvCxnSpPr>
          <p:nvPr/>
        </p:nvCxnSpPr>
        <p:spPr>
          <a:xfrm>
            <a:off x="5989450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>
            <a:extLst>
              <a:ext uri="{FF2B5EF4-FFF2-40B4-BE49-F238E27FC236}">
                <a16:creationId xmlns:a16="http://schemas.microsoft.com/office/drawing/2014/main" id="{B9F17C9B-7014-EC4E-80FA-886688AD3780}"/>
              </a:ext>
            </a:extLst>
          </p:cNvPr>
          <p:cNvSpPr/>
          <p:nvPr/>
        </p:nvSpPr>
        <p:spPr>
          <a:xfrm>
            <a:off x="5610184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971357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4D80D6B0-9162-7440-AB25-94F69667C8AC}"/>
              </a:ext>
            </a:extLst>
          </p:cNvPr>
          <p:cNvSpPr/>
          <p:nvPr/>
        </p:nvSpPr>
        <p:spPr>
          <a:xfrm>
            <a:off x="6440156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DEAC012-1716-404C-A8B3-0E5023553980}"/>
              </a:ext>
            </a:extLst>
          </p:cNvPr>
          <p:cNvCxnSpPr>
            <a:cxnSpLocks/>
          </p:cNvCxnSpPr>
          <p:nvPr/>
        </p:nvCxnSpPr>
        <p:spPr>
          <a:xfrm>
            <a:off x="6686805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>
            <a:extLst>
              <a:ext uri="{FF2B5EF4-FFF2-40B4-BE49-F238E27FC236}">
                <a16:creationId xmlns:a16="http://schemas.microsoft.com/office/drawing/2014/main" id="{F0C0EAD2-1947-E14B-A82E-72B1CB00B890}"/>
              </a:ext>
            </a:extLst>
          </p:cNvPr>
          <p:cNvSpPr/>
          <p:nvPr/>
        </p:nvSpPr>
        <p:spPr>
          <a:xfrm>
            <a:off x="6307539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EC3CCA5-C3F3-3349-BCA5-DC1EFCFB0E55}"/>
              </a:ext>
            </a:extLst>
          </p:cNvPr>
          <p:cNvCxnSpPr>
            <a:cxnSpLocks/>
          </p:cNvCxnSpPr>
          <p:nvPr/>
        </p:nvCxnSpPr>
        <p:spPr>
          <a:xfrm>
            <a:off x="6668712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57251A-72D6-1C4B-B075-F9CB776105CF}"/>
              </a:ext>
            </a:extLst>
          </p:cNvPr>
          <p:cNvSpPr/>
          <p:nvPr/>
        </p:nvSpPr>
        <p:spPr>
          <a:xfrm>
            <a:off x="7132277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C9F923F-B163-CD40-9169-B69A7E7AE588}"/>
              </a:ext>
            </a:extLst>
          </p:cNvPr>
          <p:cNvCxnSpPr>
            <a:cxnSpLocks/>
          </p:cNvCxnSpPr>
          <p:nvPr/>
        </p:nvCxnSpPr>
        <p:spPr>
          <a:xfrm>
            <a:off x="7378926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>
            <a:extLst>
              <a:ext uri="{FF2B5EF4-FFF2-40B4-BE49-F238E27FC236}">
                <a16:creationId xmlns:a16="http://schemas.microsoft.com/office/drawing/2014/main" id="{71FF977B-ABCC-D540-9B57-0BD92516D3A3}"/>
              </a:ext>
            </a:extLst>
          </p:cNvPr>
          <p:cNvSpPr/>
          <p:nvPr/>
        </p:nvSpPr>
        <p:spPr>
          <a:xfrm>
            <a:off x="6999660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3E8E731-83B6-C64A-87CE-E38CEE278A47}"/>
              </a:ext>
            </a:extLst>
          </p:cNvPr>
          <p:cNvCxnSpPr>
            <a:cxnSpLocks/>
          </p:cNvCxnSpPr>
          <p:nvPr/>
        </p:nvCxnSpPr>
        <p:spPr>
          <a:xfrm>
            <a:off x="7360833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7F851FF0-87FF-814D-9259-382424770F6E}"/>
              </a:ext>
            </a:extLst>
          </p:cNvPr>
          <p:cNvSpPr/>
          <p:nvPr/>
        </p:nvSpPr>
        <p:spPr>
          <a:xfrm>
            <a:off x="7829632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9912DD5-3673-C842-B641-20527B5C30EF}"/>
              </a:ext>
            </a:extLst>
          </p:cNvPr>
          <p:cNvCxnSpPr>
            <a:cxnSpLocks/>
          </p:cNvCxnSpPr>
          <p:nvPr/>
        </p:nvCxnSpPr>
        <p:spPr>
          <a:xfrm>
            <a:off x="8076281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55">
            <a:extLst>
              <a:ext uri="{FF2B5EF4-FFF2-40B4-BE49-F238E27FC236}">
                <a16:creationId xmlns:a16="http://schemas.microsoft.com/office/drawing/2014/main" id="{F27D56C3-74BD-EF41-8326-AA1B23D0A19B}"/>
              </a:ext>
            </a:extLst>
          </p:cNvPr>
          <p:cNvSpPr/>
          <p:nvPr/>
        </p:nvSpPr>
        <p:spPr>
          <a:xfrm>
            <a:off x="7697015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35DE974-3A2B-044F-BBEB-9B60D8DC018B}"/>
              </a:ext>
            </a:extLst>
          </p:cNvPr>
          <p:cNvCxnSpPr>
            <a:cxnSpLocks/>
          </p:cNvCxnSpPr>
          <p:nvPr/>
        </p:nvCxnSpPr>
        <p:spPr>
          <a:xfrm>
            <a:off x="8058188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7E6E88CA-FF17-5245-9EF2-F859E84AA310}"/>
              </a:ext>
            </a:extLst>
          </p:cNvPr>
          <p:cNvSpPr/>
          <p:nvPr/>
        </p:nvSpPr>
        <p:spPr>
          <a:xfrm>
            <a:off x="8537779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579A6FD-A255-6144-9E81-BED85BC03BFB}"/>
              </a:ext>
            </a:extLst>
          </p:cNvPr>
          <p:cNvCxnSpPr>
            <a:cxnSpLocks/>
          </p:cNvCxnSpPr>
          <p:nvPr/>
        </p:nvCxnSpPr>
        <p:spPr>
          <a:xfrm>
            <a:off x="8784428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>
            <a:extLst>
              <a:ext uri="{FF2B5EF4-FFF2-40B4-BE49-F238E27FC236}">
                <a16:creationId xmlns:a16="http://schemas.microsoft.com/office/drawing/2014/main" id="{CC4B13D9-B542-7144-A2B5-22B6BADB066F}"/>
              </a:ext>
            </a:extLst>
          </p:cNvPr>
          <p:cNvSpPr/>
          <p:nvPr/>
        </p:nvSpPr>
        <p:spPr>
          <a:xfrm>
            <a:off x="8405162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E4CEB07-8AA7-1246-AE44-B0D260BB9914}"/>
              </a:ext>
            </a:extLst>
          </p:cNvPr>
          <p:cNvCxnSpPr>
            <a:cxnSpLocks/>
          </p:cNvCxnSpPr>
          <p:nvPr/>
        </p:nvCxnSpPr>
        <p:spPr>
          <a:xfrm>
            <a:off x="8766335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3802D2EC-8AEA-6E4F-BF46-1CD282F00DFE}"/>
              </a:ext>
            </a:extLst>
          </p:cNvPr>
          <p:cNvSpPr/>
          <p:nvPr/>
        </p:nvSpPr>
        <p:spPr>
          <a:xfrm>
            <a:off x="9235134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C17E262-8595-1040-BBDA-5D7AFFE7D1B1}"/>
              </a:ext>
            </a:extLst>
          </p:cNvPr>
          <p:cNvCxnSpPr>
            <a:cxnSpLocks/>
          </p:cNvCxnSpPr>
          <p:nvPr/>
        </p:nvCxnSpPr>
        <p:spPr>
          <a:xfrm>
            <a:off x="9481783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>
            <a:extLst>
              <a:ext uri="{FF2B5EF4-FFF2-40B4-BE49-F238E27FC236}">
                <a16:creationId xmlns:a16="http://schemas.microsoft.com/office/drawing/2014/main" id="{5DDD1899-194F-944A-82BC-545D1F86118E}"/>
              </a:ext>
            </a:extLst>
          </p:cNvPr>
          <p:cNvSpPr/>
          <p:nvPr/>
        </p:nvSpPr>
        <p:spPr>
          <a:xfrm>
            <a:off x="9102517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7D90153-8DA2-5D4D-AA70-0BDFDC86EA98}"/>
              </a:ext>
            </a:extLst>
          </p:cNvPr>
          <p:cNvCxnSpPr>
            <a:cxnSpLocks/>
          </p:cNvCxnSpPr>
          <p:nvPr/>
        </p:nvCxnSpPr>
        <p:spPr>
          <a:xfrm>
            <a:off x="9463690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7F9887D3-54F2-1845-BF10-FEE1C9F00ED1}"/>
              </a:ext>
            </a:extLst>
          </p:cNvPr>
          <p:cNvSpPr/>
          <p:nvPr/>
        </p:nvSpPr>
        <p:spPr>
          <a:xfrm>
            <a:off x="9900365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1F7D961-7568-DB4D-981E-FB517FBAACB4}"/>
              </a:ext>
            </a:extLst>
          </p:cNvPr>
          <p:cNvCxnSpPr>
            <a:cxnSpLocks/>
          </p:cNvCxnSpPr>
          <p:nvPr/>
        </p:nvCxnSpPr>
        <p:spPr>
          <a:xfrm>
            <a:off x="10147014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>
            <a:extLst>
              <a:ext uri="{FF2B5EF4-FFF2-40B4-BE49-F238E27FC236}">
                <a16:creationId xmlns:a16="http://schemas.microsoft.com/office/drawing/2014/main" id="{C89AC926-C02A-3942-9908-56678368EE3E}"/>
              </a:ext>
            </a:extLst>
          </p:cNvPr>
          <p:cNvSpPr/>
          <p:nvPr/>
        </p:nvSpPr>
        <p:spPr>
          <a:xfrm>
            <a:off x="9767748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481F2C4-25BF-AF4B-AAFF-81BEC0F28F7B}"/>
              </a:ext>
            </a:extLst>
          </p:cNvPr>
          <p:cNvCxnSpPr>
            <a:cxnSpLocks/>
          </p:cNvCxnSpPr>
          <p:nvPr/>
        </p:nvCxnSpPr>
        <p:spPr>
          <a:xfrm>
            <a:off x="10128921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F174BFB4-9A54-3E4F-A772-1E888998E503}"/>
              </a:ext>
            </a:extLst>
          </p:cNvPr>
          <p:cNvSpPr/>
          <p:nvPr/>
        </p:nvSpPr>
        <p:spPr>
          <a:xfrm>
            <a:off x="10597720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30D5DB0-2768-4547-8C04-CE9D0DA01638}"/>
              </a:ext>
            </a:extLst>
          </p:cNvPr>
          <p:cNvCxnSpPr>
            <a:cxnSpLocks/>
          </p:cNvCxnSpPr>
          <p:nvPr/>
        </p:nvCxnSpPr>
        <p:spPr>
          <a:xfrm>
            <a:off x="10844369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>
            <a:extLst>
              <a:ext uri="{FF2B5EF4-FFF2-40B4-BE49-F238E27FC236}">
                <a16:creationId xmlns:a16="http://schemas.microsoft.com/office/drawing/2014/main" id="{4FACE4FA-3538-8C48-91DC-B198F265C273}"/>
              </a:ext>
            </a:extLst>
          </p:cNvPr>
          <p:cNvSpPr/>
          <p:nvPr/>
        </p:nvSpPr>
        <p:spPr>
          <a:xfrm>
            <a:off x="10465103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91223D1-CB47-7043-AEC8-7F0DB20612A0}"/>
              </a:ext>
            </a:extLst>
          </p:cNvPr>
          <p:cNvCxnSpPr>
            <a:cxnSpLocks/>
          </p:cNvCxnSpPr>
          <p:nvPr/>
        </p:nvCxnSpPr>
        <p:spPr>
          <a:xfrm>
            <a:off x="10826276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1967824-2B68-A141-A264-05ACE1D2561C}"/>
              </a:ext>
            </a:extLst>
          </p:cNvPr>
          <p:cNvSpPr txBox="1"/>
          <p:nvPr/>
        </p:nvSpPr>
        <p:spPr>
          <a:xfrm>
            <a:off x="1143000" y="5465220"/>
            <a:ext cx="6931000" cy="1071062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/>
              <a:t>All arrays must be the same size.</a:t>
            </a:r>
          </a:p>
          <a:p>
            <a:pPr algn="l">
              <a:lnSpc>
                <a:spcPct val="90000"/>
              </a:lnSpc>
            </a:pPr>
            <a:r>
              <a:rPr lang="en-US" sz="3200" dirty="0"/>
              <a:t>Arrays can come from cells or points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2260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FD3A93-9262-4B4B-9C17-E62E700B1957}"/>
              </a:ext>
            </a:extLst>
          </p:cNvPr>
          <p:cNvSpPr txBox="1"/>
          <p:nvPr/>
        </p:nvSpPr>
        <p:spPr>
          <a:xfrm>
            <a:off x="984377" y="2812234"/>
            <a:ext cx="3331065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Defines input arrays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96AF72-6A3C-6842-8CE0-69A90EFA46D4}"/>
              </a:ext>
            </a:extLst>
          </p:cNvPr>
          <p:cNvCxnSpPr>
            <a:cxnSpLocks/>
          </p:cNvCxnSpPr>
          <p:nvPr/>
        </p:nvCxnSpPr>
        <p:spPr>
          <a:xfrm flipV="1">
            <a:off x="2649909" y="2553728"/>
            <a:ext cx="0" cy="386826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756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FD3A93-9262-4B4B-9C17-E62E700B1957}"/>
              </a:ext>
            </a:extLst>
          </p:cNvPr>
          <p:cNvSpPr txBox="1"/>
          <p:nvPr/>
        </p:nvSpPr>
        <p:spPr>
          <a:xfrm>
            <a:off x="984377" y="2812234"/>
            <a:ext cx="3331065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Defines input arrays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96AF72-6A3C-6842-8CE0-69A90EFA46D4}"/>
              </a:ext>
            </a:extLst>
          </p:cNvPr>
          <p:cNvCxnSpPr>
            <a:cxnSpLocks/>
          </p:cNvCxnSpPr>
          <p:nvPr/>
        </p:nvCxnSpPr>
        <p:spPr>
          <a:xfrm flipV="1">
            <a:off x="2649909" y="2553728"/>
            <a:ext cx="0" cy="386826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82384F-81CC-4CBE-84D6-A3DBC427A263}"/>
              </a:ext>
            </a:extLst>
          </p:cNvPr>
          <p:cNvSpPr txBox="1"/>
          <p:nvPr/>
        </p:nvSpPr>
        <p:spPr>
          <a:xfrm>
            <a:off x="5715356" y="1833145"/>
            <a:ext cx="2257159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Input Array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8BB5A-610B-4ADA-9943-1F48EA2885FD}"/>
              </a:ext>
            </a:extLst>
          </p:cNvPr>
          <p:cNvSpPr txBox="1"/>
          <p:nvPr/>
        </p:nvSpPr>
        <p:spPr>
          <a:xfrm>
            <a:off x="5715356" y="2898123"/>
            <a:ext cx="2257159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Output Array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098C19-41C3-4DEF-8AFE-2BB0403A27A8}"/>
              </a:ext>
            </a:extLst>
          </p:cNvPr>
          <p:cNvCxnSpPr>
            <a:cxnSpLocks/>
          </p:cNvCxnSpPr>
          <p:nvPr/>
        </p:nvCxnSpPr>
        <p:spPr>
          <a:xfrm flipH="1">
            <a:off x="5841636" y="2210348"/>
            <a:ext cx="138145" cy="139862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215E17-A0CE-425D-B3B8-E56AE51D91C1}"/>
              </a:ext>
            </a:extLst>
          </p:cNvPr>
          <p:cNvCxnSpPr>
            <a:cxnSpLocks/>
          </p:cNvCxnSpPr>
          <p:nvPr/>
        </p:nvCxnSpPr>
        <p:spPr>
          <a:xfrm flipH="1" flipV="1">
            <a:off x="5927154" y="2848455"/>
            <a:ext cx="126175" cy="171040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404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79D9F-F2B2-C348-9DBB-CFA5F4320390}"/>
              </a:ext>
            </a:extLst>
          </p:cNvPr>
          <p:cNvSpPr txBox="1"/>
          <p:nvPr/>
        </p:nvSpPr>
        <p:spPr>
          <a:xfrm>
            <a:off x="9278471" y="4198435"/>
            <a:ext cx="29103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Don’t forget that output parameters must be references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A5A6EA-ACD2-4149-9444-9418A4105C1C}"/>
              </a:ext>
            </a:extLst>
          </p:cNvPr>
          <p:cNvCxnSpPr>
            <a:cxnSpLocks/>
          </p:cNvCxnSpPr>
          <p:nvPr/>
        </p:nvCxnSpPr>
        <p:spPr>
          <a:xfrm flipH="1" flipV="1">
            <a:off x="7221072" y="4020671"/>
            <a:ext cx="2151528" cy="44375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E7A69F-5959-284D-AE62-F69EBFBB6AEE}"/>
              </a:ext>
            </a:extLst>
          </p:cNvPr>
          <p:cNvSpPr txBox="1"/>
          <p:nvPr/>
        </p:nvSpPr>
        <p:spPr>
          <a:xfrm>
            <a:off x="3439350" y="2907959"/>
            <a:ext cx="5512359" cy="525016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C47A0E"/>
                </a:solidFill>
              </a:rPr>
              <a:t>Use </a:t>
            </a:r>
            <a:r>
              <a:rPr lang="en-US" sz="2400" dirty="0">
                <a:solidFill>
                  <a:srgbClr val="C47A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operator()</a:t>
            </a:r>
            <a:r>
              <a:rPr lang="en-US" sz="2400" dirty="0">
                <a:solidFill>
                  <a:srgbClr val="C47A0E"/>
                </a:solidFill>
              </a:rPr>
              <a:t> for </a:t>
            </a:r>
            <a:r>
              <a:rPr lang="en-US" sz="2400" dirty="0" err="1">
                <a:solidFill>
                  <a:srgbClr val="C47A0E"/>
                </a:solidFill>
              </a:rPr>
              <a:t>functor</a:t>
            </a:r>
            <a:r>
              <a:rPr lang="en-US" sz="2400" dirty="0">
                <a:solidFill>
                  <a:srgbClr val="C47A0E"/>
                </a:solidFill>
              </a:rPr>
              <a:t> syntax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435DA0-A220-7442-9D85-C96CF17388C8}"/>
              </a:ext>
            </a:extLst>
          </p:cNvPr>
          <p:cNvCxnSpPr>
            <a:cxnSpLocks/>
          </p:cNvCxnSpPr>
          <p:nvPr/>
        </p:nvCxnSpPr>
        <p:spPr>
          <a:xfrm flipH="1">
            <a:off x="4094224" y="3302365"/>
            <a:ext cx="468228" cy="27455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5013F88-E012-D84A-B7A2-67D0D7914764}"/>
              </a:ext>
            </a:extLst>
          </p:cNvPr>
          <p:cNvSpPr txBox="1"/>
          <p:nvPr/>
        </p:nvSpPr>
        <p:spPr>
          <a:xfrm>
            <a:off x="9287742" y="2330476"/>
            <a:ext cx="24531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Method must be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(thread safety)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12B3B3-D8A8-F641-88CA-966E9E625948}"/>
              </a:ext>
            </a:extLst>
          </p:cNvPr>
          <p:cNvCxnSpPr>
            <a:cxnSpLocks/>
          </p:cNvCxnSpPr>
          <p:nvPr/>
        </p:nvCxnSpPr>
        <p:spPr>
          <a:xfrm>
            <a:off x="10071847" y="3482341"/>
            <a:ext cx="0" cy="336624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7FD3A93-9262-4B4B-9C17-E62E700B1957}"/>
              </a:ext>
            </a:extLst>
          </p:cNvPr>
          <p:cNvSpPr txBox="1"/>
          <p:nvPr/>
        </p:nvSpPr>
        <p:spPr>
          <a:xfrm>
            <a:off x="9049517" y="1392131"/>
            <a:ext cx="2251449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Defines input arrays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96AF72-6A3C-6842-8CE0-69A90EFA46D4}"/>
              </a:ext>
            </a:extLst>
          </p:cNvPr>
          <p:cNvCxnSpPr>
            <a:cxnSpLocks/>
          </p:cNvCxnSpPr>
          <p:nvPr/>
        </p:nvCxnSpPr>
        <p:spPr>
          <a:xfrm flipH="1">
            <a:off x="8296836" y="2097742"/>
            <a:ext cx="847164" cy="402358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CB20215-982D-0540-850F-5FAC284076E7}"/>
              </a:ext>
            </a:extLst>
          </p:cNvPr>
          <p:cNvSpPr txBox="1"/>
          <p:nvPr/>
        </p:nvSpPr>
        <p:spPr>
          <a:xfrm>
            <a:off x="4741021" y="762648"/>
            <a:ext cx="3555815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Defines worklet pattern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75B5821-C0B5-7E45-B0BB-7402ADA33B21}"/>
              </a:ext>
            </a:extLst>
          </p:cNvPr>
          <p:cNvCxnSpPr>
            <a:cxnSpLocks/>
          </p:cNvCxnSpPr>
          <p:nvPr/>
        </p:nvCxnSpPr>
        <p:spPr>
          <a:xfrm>
            <a:off x="6924160" y="1183341"/>
            <a:ext cx="0" cy="47916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8812021-B747-4A38-9070-6CE182AE6AED}"/>
              </a:ext>
            </a:extLst>
          </p:cNvPr>
          <p:cNvSpPr txBox="1"/>
          <p:nvPr/>
        </p:nvSpPr>
        <p:spPr>
          <a:xfrm>
            <a:off x="-43573" y="2744280"/>
            <a:ext cx="3482923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C47A0E"/>
                </a:solidFill>
              </a:rPr>
              <a:t>Specifies device code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6ABC656-A14B-40DF-B2FA-350ED28824A4}"/>
              </a:ext>
            </a:extLst>
          </p:cNvPr>
          <p:cNvCxnSpPr>
            <a:cxnSpLocks/>
          </p:cNvCxnSpPr>
          <p:nvPr/>
        </p:nvCxnSpPr>
        <p:spPr>
          <a:xfrm flipH="1">
            <a:off x="1195404" y="3170467"/>
            <a:ext cx="290157" cy="369740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06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/>
              <a:t>Worklet called </a:t>
            </a:r>
            <a:r>
              <a:rPr lang="en-US" dirty="0" err="1"/>
              <a:t>ComputeMagnitude</a:t>
            </a:r>
            <a:endParaRPr lang="en-US" dirty="0"/>
          </a:p>
          <a:p>
            <a:pPr lvl="1"/>
            <a:r>
              <a:rPr lang="en-US" dirty="0"/>
              <a:t>Uses </a:t>
            </a:r>
            <a:r>
              <a:rPr lang="en-US" dirty="0" err="1"/>
              <a:t>MapField</a:t>
            </a:r>
            <a:r>
              <a:rPr lang="en-US" dirty="0"/>
              <a:t> pattern</a:t>
            </a:r>
          </a:p>
          <a:p>
            <a:r>
              <a:rPr lang="en-US" dirty="0">
                <a:solidFill>
                  <a:srgbClr val="FF0000"/>
                </a:solidFill>
              </a:rPr>
              <a:t>Filter called </a:t>
            </a:r>
            <a:r>
              <a:rPr lang="en-US" dirty="0" err="1">
                <a:solidFill>
                  <a:srgbClr val="FF0000"/>
                </a:solidFill>
              </a:rPr>
              <a:t>FieldMagnitude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Uses Magnitude worklet</a:t>
            </a:r>
          </a:p>
          <a:p>
            <a:r>
              <a:rPr lang="en-US" dirty="0"/>
              <a:t>Main function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FieldMagnitudeFilter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0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1" y="0"/>
            <a:ext cx="12188825" cy="7448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868" tIns="121868" rIns="121868" bIns="121868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class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FieldMagnitude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: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public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vtkm::filter::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FilterField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FieldMagnitude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{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public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: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using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SupportedTypes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= vtkm::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ListTagBase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&lt;vtkm::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Vec3f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template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typename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ArrayHandleType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,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typename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Policy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VTKM_CONT vtkm::cont::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DataSet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DoExecute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(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const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vtkm::cont::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DataSet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&amp; inDataSet,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const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ArrayHandleType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&amp; inField,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const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vtkm::filter::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FieldMetadata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&amp; fieldMetadata,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vtkm::filter::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PolicyBase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Policy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&gt;)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{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vtkm::cont::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ArrayHandle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&lt;vtkm::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FloatDefault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 outField;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this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-&gt;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Invoke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(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ComputeMagnitude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{}, inField, outField);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std::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string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outFieldName =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this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-&gt;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GetOutputFieldName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();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if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(outFieldName == </a:t>
            </a:r>
            <a:r>
              <a:rPr lang="en" dirty="0">
                <a:solidFill>
                  <a:srgbClr val="388E3C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""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)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{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  outFieldName = fieldMetadata.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GetName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() + </a:t>
            </a:r>
            <a:r>
              <a:rPr lang="en" dirty="0">
                <a:solidFill>
                  <a:srgbClr val="388E3C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"_magnitude"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}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return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vtkm::filter::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CreateResult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(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  inDataSet, outField, outFieldName, fieldMetadata);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}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};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/>
              <a:t>Worklet called </a:t>
            </a:r>
            <a:r>
              <a:rPr lang="en-US" dirty="0" err="1"/>
              <a:t>ComputeMagnitude</a:t>
            </a:r>
            <a:endParaRPr lang="en-US" dirty="0"/>
          </a:p>
          <a:p>
            <a:pPr lvl="1"/>
            <a:r>
              <a:rPr lang="en-US" dirty="0"/>
              <a:t>Uses </a:t>
            </a:r>
            <a:r>
              <a:rPr lang="en-US" dirty="0" err="1"/>
              <a:t>MapField</a:t>
            </a:r>
            <a:r>
              <a:rPr lang="en-US" dirty="0"/>
              <a:t> pattern</a:t>
            </a:r>
          </a:p>
          <a:p>
            <a:r>
              <a:rPr lang="en-US" dirty="0"/>
              <a:t>Filter called </a:t>
            </a:r>
            <a:r>
              <a:rPr lang="en-US" dirty="0" err="1"/>
              <a:t>FieldMagnitude</a:t>
            </a:r>
            <a:endParaRPr lang="en-US" dirty="0"/>
          </a:p>
          <a:p>
            <a:pPr lvl="1"/>
            <a:r>
              <a:rPr lang="en-US" dirty="0"/>
              <a:t>Uses Magnitude worklet</a:t>
            </a:r>
          </a:p>
          <a:p>
            <a:r>
              <a:rPr lang="en-US" dirty="0">
                <a:solidFill>
                  <a:srgbClr val="FF0000"/>
                </a:solidFill>
              </a:rPr>
              <a:t>Main function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Uses </a:t>
            </a:r>
            <a:r>
              <a:rPr lang="en-US" dirty="0" err="1">
                <a:solidFill>
                  <a:srgbClr val="FF0000"/>
                </a:solidFill>
              </a:rPr>
              <a:t>FieldMagnitudeFilter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5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pattern for developing code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245DC-DCF0-4A46-9E73-E056612AEB21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Select parallel pattern</a:t>
            </a:r>
          </a:p>
          <a:p>
            <a:r>
              <a:rPr lang="en-US" dirty="0"/>
              <a:t>Write </a:t>
            </a:r>
            <a:r>
              <a:rPr lang="en-US" dirty="0" err="1"/>
              <a:t>worklet</a:t>
            </a:r>
            <a:r>
              <a:rPr lang="en-US" dirty="0"/>
              <a:t> to customize parallel pattern</a:t>
            </a:r>
          </a:p>
          <a:p>
            <a:r>
              <a:rPr lang="en-US" dirty="0"/>
              <a:t>Invoke parallel pattern with </a:t>
            </a:r>
            <a:r>
              <a:rPr lang="en-US" dirty="0" err="1"/>
              <a:t>worklets</a:t>
            </a:r>
            <a:r>
              <a:rPr lang="en-US" dirty="0"/>
              <a:t>, input and outputs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258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F51B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main(</a:t>
            </a:r>
            <a:r>
              <a:rPr lang="en" sz="2000" dirty="0">
                <a:solidFill>
                  <a:srgbClr val="3F51B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argc, </a:t>
            </a:r>
            <a:r>
              <a:rPr lang="en" sz="2000" dirty="0">
                <a:solidFill>
                  <a:srgbClr val="3F51B5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** argv)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2000" dirty="0">
                <a:solidFill>
                  <a:srgbClr val="3F51B5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opts = vtkm::cont::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InitializeOptions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DefaultAnyDevice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vtkm::cont::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InitializeResult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config =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  vtkm::cont::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Initialize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(argc, argv, opts);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vtkm::io::reader::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VTKDataSetReader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reader(</a:t>
            </a:r>
            <a:r>
              <a:rPr lang="en" sz="2000" dirty="0">
                <a:solidFill>
                  <a:srgbClr val="388E3C"/>
                </a:solidFill>
                <a:latin typeface="Courier New"/>
                <a:ea typeface="Courier New"/>
                <a:cs typeface="Courier New"/>
                <a:sym typeface="Courier New"/>
              </a:rPr>
              <a:t>"data/kitchen.vtk"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vtkm::cont::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DataSet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ds_from_file = reader.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ReadDataSet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vtkm::filter::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Gradient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grad;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grad.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SetActiveField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000" dirty="0">
                <a:solidFill>
                  <a:srgbClr val="388E3C"/>
                </a:solidFill>
                <a:latin typeface="Courier New"/>
                <a:ea typeface="Courier New"/>
                <a:cs typeface="Courier New"/>
                <a:sym typeface="Courier New"/>
              </a:rPr>
              <a:t>"c1"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vtkm::cont::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DataSet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ds_from_grad = grad.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Execute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(ds_from_file);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FieldMagnitude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mag;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mag.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SetActiveField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000" dirty="0">
                <a:solidFill>
                  <a:srgbClr val="388E3C"/>
                </a:solidFill>
                <a:latin typeface="Courier New"/>
                <a:ea typeface="Courier New"/>
                <a:cs typeface="Courier New"/>
                <a:sym typeface="Courier New"/>
              </a:rPr>
              <a:t>"Gradients"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vtkm::cont::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DataSet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mag_grad = mag.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Execute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(ds_from_grad);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vtkm::io::writer::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VTKDataSetWriter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writer(</a:t>
            </a:r>
            <a:r>
              <a:rPr lang="en" sz="2000" dirty="0">
                <a:solidFill>
                  <a:srgbClr val="388E3C"/>
                </a:solidFill>
                <a:latin typeface="Courier New"/>
                <a:ea typeface="Courier New"/>
                <a:cs typeface="Courier New"/>
                <a:sym typeface="Courier New"/>
              </a:rPr>
              <a:t>"out_mag_grad.vtk"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writer.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WriteDataSet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(mag_grad);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2000" dirty="0">
                <a:solidFill>
                  <a:srgbClr val="3F51B5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dirty="0">
                <a:solidFill>
                  <a:srgbClr val="C53929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Hands-On #1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Modify code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 err="1"/>
              <a:t>Worklet</a:t>
            </a:r>
            <a:r>
              <a:rPr lang="en-US" dirty="0"/>
              <a:t> currently calculates magnitude of a vector</a:t>
            </a:r>
          </a:p>
          <a:p>
            <a:r>
              <a:rPr lang="en-US" dirty="0"/>
              <a:t>Instead, modify </a:t>
            </a:r>
            <a:r>
              <a:rPr lang="en-US" dirty="0" err="1"/>
              <a:t>worket</a:t>
            </a:r>
            <a:r>
              <a:rPr lang="en-US" dirty="0"/>
              <a:t> to calculate the maximum component.</a:t>
            </a:r>
          </a:p>
        </p:txBody>
      </p:sp>
    </p:spTree>
    <p:extLst>
      <p:ext uri="{BB962C8B-B14F-4D97-AF65-F5344CB8AC3E}">
        <p14:creationId xmlns:p14="http://schemas.microsoft.com/office/powerpoint/2010/main" val="3885037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C290-7161-45C1-9644-492614E2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PREVIOUS 20 SILDES ARE KEN’S SUGGESTIONS FOR SIMPLIFYING AND FOLLOWING NEW EXAMPLE CODE</a:t>
            </a:r>
          </a:p>
        </p:txBody>
      </p:sp>
    </p:spTree>
    <p:extLst>
      <p:ext uri="{BB962C8B-B14F-4D97-AF65-F5344CB8AC3E}">
        <p14:creationId xmlns:p14="http://schemas.microsoft.com/office/powerpoint/2010/main" val="2714416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F2C3D-529F-9244-9757-4E7419F2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FOLLOWING 9 SLIDES MAY NEED UPDATE B/C OF POSSIBLE CHANGES TO EXECUTION/CONTROL SIGNATURE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90BD1-89F0-7D4B-BAC4-4A7541731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05232-AC70-874D-9946-7EED0ABEE2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43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18964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7563-4AC9-9F41-B23B-E9699E6B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worklet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047322-B63A-FD40-979A-83E986954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" y="1164558"/>
            <a:ext cx="12002379" cy="50505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9417B5-4D71-A244-9E24-D859F41A162D}"/>
              </a:ext>
            </a:extLst>
          </p:cNvPr>
          <p:cNvSpPr txBox="1"/>
          <p:nvPr/>
        </p:nvSpPr>
        <p:spPr>
          <a:xfrm>
            <a:off x="4909457" y="137072"/>
            <a:ext cx="6712158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HANK WILL RE-WRITE THIS SLIDE AFTER WEDS TELECON</a:t>
            </a:r>
          </a:p>
        </p:txBody>
      </p:sp>
    </p:spTree>
    <p:extLst>
      <p:ext uri="{BB962C8B-B14F-4D97-AF65-F5344CB8AC3E}">
        <p14:creationId xmlns:p14="http://schemas.microsoft.com/office/powerpoint/2010/main" val="6824481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EB0B-FEFA-3045-A051-FF854ED8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Signature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C6578-C677-DA44-BC1B-438806AC2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939"/>
            <a:ext cx="12188825" cy="16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01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EB0B-FEFA-3045-A051-FF854ED8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Signature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E4089-E876-584E-AF3F-4D787F5BA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96" y="2215058"/>
            <a:ext cx="11472863" cy="182803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449DE4-876F-064E-96E4-2568769144B8}"/>
              </a:ext>
            </a:extLst>
          </p:cNvPr>
          <p:cNvGrpSpPr/>
          <p:nvPr/>
        </p:nvGrpSpPr>
        <p:grpSpPr>
          <a:xfrm>
            <a:off x="814388" y="3913369"/>
            <a:ext cx="11217275" cy="1018899"/>
            <a:chOff x="814388" y="3913369"/>
            <a:chExt cx="11217275" cy="10188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7884BD-A3CE-E348-B6DE-06FEB8281F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1" t="79763"/>
            <a:stretch/>
          </p:blipFill>
          <p:spPr>
            <a:xfrm>
              <a:off x="814388" y="4601982"/>
              <a:ext cx="11217275" cy="330286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7524897-775A-D943-ADEE-072063D3FC24}"/>
                </a:ext>
              </a:extLst>
            </p:cNvPr>
            <p:cNvCxnSpPr/>
            <p:nvPr/>
          </p:nvCxnSpPr>
          <p:spPr>
            <a:xfrm>
              <a:off x="4714875" y="3929063"/>
              <a:ext cx="3800475" cy="6572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7BB40F9-256A-D54C-8487-CB3309E5FFA1}"/>
                </a:ext>
              </a:extLst>
            </p:cNvPr>
            <p:cNvCxnSpPr>
              <a:cxnSpLocks/>
            </p:cNvCxnSpPr>
            <p:nvPr/>
          </p:nvCxnSpPr>
          <p:spPr>
            <a:xfrm>
              <a:off x="5129213" y="3913369"/>
              <a:ext cx="808037" cy="6729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458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1F6A-9D21-6542-B9A0-6F8EE55A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Operator – define the </a:t>
            </a:r>
            <a:r>
              <a:rPr lang="en-US" dirty="0" err="1"/>
              <a:t>functor</a:t>
            </a:r>
            <a:r>
              <a:rPr lang="en-US" dirty="0"/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37FB9-0D17-8E4F-817A-5ED63242F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2747962"/>
            <a:ext cx="8750300" cy="762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90E021F-51E3-3542-BB4A-E09EC2F7AB53}"/>
              </a:ext>
            </a:extLst>
          </p:cNvPr>
          <p:cNvGrpSpPr/>
          <p:nvPr/>
        </p:nvGrpSpPr>
        <p:grpSpPr>
          <a:xfrm>
            <a:off x="7886700" y="3387373"/>
            <a:ext cx="3398157" cy="1884242"/>
            <a:chOff x="6098321" y="4949837"/>
            <a:chExt cx="3398157" cy="188424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ACEBDF9-BA63-C04C-A810-3AD2F8673A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20759" y="4949837"/>
              <a:ext cx="192358" cy="13256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E69C28-B320-6249-97D6-72D335FB0193}"/>
                </a:ext>
              </a:extLst>
            </p:cNvPr>
            <p:cNvSpPr txBox="1"/>
            <p:nvPr/>
          </p:nvSpPr>
          <p:spPr>
            <a:xfrm>
              <a:off x="6098321" y="6400114"/>
              <a:ext cx="3398157" cy="4339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18872" tIns="91440" rIns="118872" bIns="91440" rtlCol="0" anchor="ctr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/>
                <a:t>Must be </a:t>
              </a:r>
              <a:r>
                <a:rPr lang="en-US" dirty="0" err="1"/>
                <a:t>const</a:t>
              </a:r>
              <a:r>
                <a:rPr lang="en-US" dirty="0"/>
                <a:t> for thread safety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732D6D-93C8-C348-BD3B-2992104B799D}"/>
              </a:ext>
            </a:extLst>
          </p:cNvPr>
          <p:cNvGrpSpPr/>
          <p:nvPr/>
        </p:nvGrpSpPr>
        <p:grpSpPr>
          <a:xfrm>
            <a:off x="1036681" y="2504842"/>
            <a:ext cx="2345209" cy="1520802"/>
            <a:chOff x="3549639" y="4444881"/>
            <a:chExt cx="2345209" cy="15208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11250D-7D83-6541-8871-049DDBEF2299}"/>
                </a:ext>
              </a:extLst>
            </p:cNvPr>
            <p:cNvSpPr/>
            <p:nvPr/>
          </p:nvSpPr>
          <p:spPr>
            <a:xfrm>
              <a:off x="3889093" y="4790096"/>
              <a:ext cx="1620073" cy="5968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08B68B-83A8-BC47-AC5A-B917B76C910D}"/>
                </a:ext>
              </a:extLst>
            </p:cNvPr>
            <p:cNvSpPr txBox="1"/>
            <p:nvPr/>
          </p:nvSpPr>
          <p:spPr>
            <a:xfrm>
              <a:off x="3549639" y="5088520"/>
              <a:ext cx="595932" cy="877163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50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8EC2A4-F378-F84E-B412-7940040C38A8}"/>
                </a:ext>
              </a:extLst>
            </p:cNvPr>
            <p:cNvSpPr txBox="1"/>
            <p:nvPr/>
          </p:nvSpPr>
          <p:spPr>
            <a:xfrm>
              <a:off x="5298916" y="4444881"/>
              <a:ext cx="595932" cy="877163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50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430EAA-3F6F-3240-9E95-5A1D9CDBD948}"/>
                </a:ext>
              </a:extLst>
            </p:cNvPr>
            <p:cNvSpPr txBox="1"/>
            <p:nvPr/>
          </p:nvSpPr>
          <p:spPr>
            <a:xfrm>
              <a:off x="5295158" y="5088520"/>
              <a:ext cx="595932" cy="877163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50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E69CAC-D9E2-EE4C-B5F3-AE5BEC8E194E}"/>
                </a:ext>
              </a:extLst>
            </p:cNvPr>
            <p:cNvSpPr txBox="1"/>
            <p:nvPr/>
          </p:nvSpPr>
          <p:spPr>
            <a:xfrm>
              <a:off x="3553397" y="4509782"/>
              <a:ext cx="595932" cy="877163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5000" dirty="0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29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33FB-8069-3F4A-9526-087B86DE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VTKM_EXEC, VTKM_CONT, VTKM_EXEC_CONT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F9C0-6040-604A-B91A-73804AAAC265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These are C macros that instruct compiler what architecture to compile for</a:t>
            </a:r>
          </a:p>
          <a:p>
            <a:r>
              <a:rPr lang="en-US" dirty="0"/>
              <a:t>VTKM_EXEC: execution environment</a:t>
            </a:r>
          </a:p>
          <a:p>
            <a:r>
              <a:rPr lang="en-US" dirty="0"/>
              <a:t>VTKM_CONT: control environment</a:t>
            </a:r>
          </a:p>
          <a:p>
            <a:r>
              <a:rPr lang="en-US" dirty="0"/>
              <a:t>VTKM_EXEC_CONT: both environments</a:t>
            </a:r>
          </a:p>
        </p:txBody>
      </p:sp>
    </p:spTree>
    <p:extLst>
      <p:ext uri="{BB962C8B-B14F-4D97-AF65-F5344CB8AC3E}">
        <p14:creationId xmlns:p14="http://schemas.microsoft.com/office/powerpoint/2010/main" val="20309880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7563-4AC9-9F41-B23B-E9699E6B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4621F-1D46-5246-B769-807315B5D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90" y="868680"/>
            <a:ext cx="10429876" cy="57895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397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a very 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245DC-DCF0-4A46-9E73-E056612AEB21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Select parallel pattern </a:t>
            </a:r>
            <a:r>
              <a:rPr lang="en-US" dirty="0">
                <a:solidFill>
                  <a:srgbClr val="FF0000"/>
                </a:solidFill>
              </a:rPr>
              <a:t>--- map</a:t>
            </a:r>
          </a:p>
          <a:p>
            <a:r>
              <a:rPr lang="en-US" dirty="0"/>
              <a:t>Write </a:t>
            </a:r>
            <a:r>
              <a:rPr lang="en-US" dirty="0" err="1"/>
              <a:t>worklet</a:t>
            </a:r>
            <a:r>
              <a:rPr lang="en-US" dirty="0"/>
              <a:t> to customize parallel pattern </a:t>
            </a:r>
            <a:r>
              <a:rPr lang="en-US" dirty="0">
                <a:solidFill>
                  <a:srgbClr val="FF0000"/>
                </a:solidFill>
              </a:rPr>
              <a:t>--- plus</a:t>
            </a:r>
          </a:p>
          <a:p>
            <a:r>
              <a:rPr lang="en-US" dirty="0"/>
              <a:t>Invoke parallel pattern with </a:t>
            </a:r>
            <a:r>
              <a:rPr lang="en-US" dirty="0" err="1"/>
              <a:t>worklets</a:t>
            </a:r>
            <a:r>
              <a:rPr lang="en-US" dirty="0"/>
              <a:t>, input and outputs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870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9353316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9342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E7A69F-5959-284D-AE62-F69EBFBB6AEE}"/>
              </a:ext>
            </a:extLst>
          </p:cNvPr>
          <p:cNvSpPr txBox="1"/>
          <p:nvPr/>
        </p:nvSpPr>
        <p:spPr>
          <a:xfrm>
            <a:off x="95064" y="2907959"/>
            <a:ext cx="5512359" cy="525016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Use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operator()</a:t>
            </a:r>
            <a:r>
              <a:rPr lang="en-US" sz="2400" dirty="0"/>
              <a:t> for </a:t>
            </a:r>
            <a:r>
              <a:rPr lang="en-US" sz="2400" dirty="0" err="1"/>
              <a:t>functor</a:t>
            </a:r>
            <a:r>
              <a:rPr lang="en-US" sz="2400" dirty="0"/>
              <a:t> syntax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435DA0-A220-7442-9D85-C96CF17388C8}"/>
              </a:ext>
            </a:extLst>
          </p:cNvPr>
          <p:cNvCxnSpPr>
            <a:cxnSpLocks/>
          </p:cNvCxnSpPr>
          <p:nvPr/>
        </p:nvCxnSpPr>
        <p:spPr>
          <a:xfrm>
            <a:off x="2245659" y="3307976"/>
            <a:ext cx="443753" cy="268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9145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79D9F-F2B2-C348-9DBB-CFA5F4320390}"/>
              </a:ext>
            </a:extLst>
          </p:cNvPr>
          <p:cNvSpPr txBox="1"/>
          <p:nvPr/>
        </p:nvSpPr>
        <p:spPr>
          <a:xfrm>
            <a:off x="9278471" y="4198435"/>
            <a:ext cx="29103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Don’t forget that output parameters must be references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A5A6EA-ACD2-4149-9444-9418A4105C1C}"/>
              </a:ext>
            </a:extLst>
          </p:cNvPr>
          <p:cNvCxnSpPr>
            <a:cxnSpLocks/>
          </p:cNvCxnSpPr>
          <p:nvPr/>
        </p:nvCxnSpPr>
        <p:spPr>
          <a:xfrm flipH="1" flipV="1">
            <a:off x="7221072" y="4020671"/>
            <a:ext cx="2151528" cy="4437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E7A69F-5959-284D-AE62-F69EBFBB6AEE}"/>
              </a:ext>
            </a:extLst>
          </p:cNvPr>
          <p:cNvSpPr txBox="1"/>
          <p:nvPr/>
        </p:nvSpPr>
        <p:spPr>
          <a:xfrm>
            <a:off x="95064" y="2907959"/>
            <a:ext cx="5512359" cy="525016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Use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operator()</a:t>
            </a:r>
            <a:r>
              <a:rPr lang="en-US" sz="2400" dirty="0"/>
              <a:t> for </a:t>
            </a:r>
            <a:r>
              <a:rPr lang="en-US" sz="2400" dirty="0" err="1"/>
              <a:t>functor</a:t>
            </a:r>
            <a:r>
              <a:rPr lang="en-US" sz="2400" dirty="0"/>
              <a:t> syntax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435DA0-A220-7442-9D85-C96CF17388C8}"/>
              </a:ext>
            </a:extLst>
          </p:cNvPr>
          <p:cNvCxnSpPr>
            <a:cxnSpLocks/>
          </p:cNvCxnSpPr>
          <p:nvPr/>
        </p:nvCxnSpPr>
        <p:spPr>
          <a:xfrm>
            <a:off x="2245659" y="3307976"/>
            <a:ext cx="443753" cy="268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425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79D9F-F2B2-C348-9DBB-CFA5F4320390}"/>
              </a:ext>
            </a:extLst>
          </p:cNvPr>
          <p:cNvSpPr txBox="1"/>
          <p:nvPr/>
        </p:nvSpPr>
        <p:spPr>
          <a:xfrm>
            <a:off x="9278471" y="4198435"/>
            <a:ext cx="29103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Don’t forget that output parameters must be references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A5A6EA-ACD2-4149-9444-9418A4105C1C}"/>
              </a:ext>
            </a:extLst>
          </p:cNvPr>
          <p:cNvCxnSpPr>
            <a:cxnSpLocks/>
          </p:cNvCxnSpPr>
          <p:nvPr/>
        </p:nvCxnSpPr>
        <p:spPr>
          <a:xfrm flipH="1" flipV="1">
            <a:off x="7221072" y="4020671"/>
            <a:ext cx="2151528" cy="4437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E7A69F-5959-284D-AE62-F69EBFBB6AEE}"/>
              </a:ext>
            </a:extLst>
          </p:cNvPr>
          <p:cNvSpPr txBox="1"/>
          <p:nvPr/>
        </p:nvSpPr>
        <p:spPr>
          <a:xfrm>
            <a:off x="95064" y="2907959"/>
            <a:ext cx="5512359" cy="525016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Use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operator()</a:t>
            </a:r>
            <a:r>
              <a:rPr lang="en-US" sz="2400" dirty="0"/>
              <a:t> for </a:t>
            </a:r>
            <a:r>
              <a:rPr lang="en-US" sz="2400" dirty="0" err="1"/>
              <a:t>functor</a:t>
            </a:r>
            <a:r>
              <a:rPr lang="en-US" sz="2400" dirty="0"/>
              <a:t> syntax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435DA0-A220-7442-9D85-C96CF17388C8}"/>
              </a:ext>
            </a:extLst>
          </p:cNvPr>
          <p:cNvCxnSpPr>
            <a:cxnSpLocks/>
          </p:cNvCxnSpPr>
          <p:nvPr/>
        </p:nvCxnSpPr>
        <p:spPr>
          <a:xfrm>
            <a:off x="2245659" y="3307976"/>
            <a:ext cx="443753" cy="268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5013F88-E012-D84A-B7A2-67D0D7914764}"/>
              </a:ext>
            </a:extLst>
          </p:cNvPr>
          <p:cNvSpPr txBox="1"/>
          <p:nvPr/>
        </p:nvSpPr>
        <p:spPr>
          <a:xfrm>
            <a:off x="9287742" y="2330476"/>
            <a:ext cx="24531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Method must be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400" dirty="0"/>
              <a:t> (thread safety)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12B3B3-D8A8-F641-88CA-966E9E625948}"/>
              </a:ext>
            </a:extLst>
          </p:cNvPr>
          <p:cNvCxnSpPr>
            <a:cxnSpLocks/>
          </p:cNvCxnSpPr>
          <p:nvPr/>
        </p:nvCxnSpPr>
        <p:spPr>
          <a:xfrm>
            <a:off x="10071847" y="3482341"/>
            <a:ext cx="0" cy="3366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7730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79D9F-F2B2-C348-9DBB-CFA5F4320390}"/>
              </a:ext>
            </a:extLst>
          </p:cNvPr>
          <p:cNvSpPr txBox="1"/>
          <p:nvPr/>
        </p:nvSpPr>
        <p:spPr>
          <a:xfrm>
            <a:off x="9278471" y="4198435"/>
            <a:ext cx="29103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Don’t forget that output parameters must be references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A5A6EA-ACD2-4149-9444-9418A4105C1C}"/>
              </a:ext>
            </a:extLst>
          </p:cNvPr>
          <p:cNvCxnSpPr>
            <a:cxnSpLocks/>
          </p:cNvCxnSpPr>
          <p:nvPr/>
        </p:nvCxnSpPr>
        <p:spPr>
          <a:xfrm flipH="1" flipV="1">
            <a:off x="7221072" y="4020671"/>
            <a:ext cx="2151528" cy="4437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E7A69F-5959-284D-AE62-F69EBFBB6AEE}"/>
              </a:ext>
            </a:extLst>
          </p:cNvPr>
          <p:cNvSpPr txBox="1"/>
          <p:nvPr/>
        </p:nvSpPr>
        <p:spPr>
          <a:xfrm>
            <a:off x="95064" y="2907959"/>
            <a:ext cx="5512359" cy="525016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Use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operator()</a:t>
            </a:r>
            <a:r>
              <a:rPr lang="en-US" sz="2400" dirty="0"/>
              <a:t> for </a:t>
            </a:r>
            <a:r>
              <a:rPr lang="en-US" sz="2400" dirty="0" err="1"/>
              <a:t>functor</a:t>
            </a:r>
            <a:r>
              <a:rPr lang="en-US" sz="2400" dirty="0"/>
              <a:t> syntax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435DA0-A220-7442-9D85-C96CF17388C8}"/>
              </a:ext>
            </a:extLst>
          </p:cNvPr>
          <p:cNvCxnSpPr>
            <a:cxnSpLocks/>
          </p:cNvCxnSpPr>
          <p:nvPr/>
        </p:nvCxnSpPr>
        <p:spPr>
          <a:xfrm>
            <a:off x="2245659" y="3307976"/>
            <a:ext cx="443753" cy="268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5013F88-E012-D84A-B7A2-67D0D7914764}"/>
              </a:ext>
            </a:extLst>
          </p:cNvPr>
          <p:cNvSpPr txBox="1"/>
          <p:nvPr/>
        </p:nvSpPr>
        <p:spPr>
          <a:xfrm>
            <a:off x="9287742" y="2330476"/>
            <a:ext cx="24531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Method must be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400" dirty="0"/>
              <a:t> (thread safety)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12B3B3-D8A8-F641-88CA-966E9E625948}"/>
              </a:ext>
            </a:extLst>
          </p:cNvPr>
          <p:cNvCxnSpPr>
            <a:cxnSpLocks/>
          </p:cNvCxnSpPr>
          <p:nvPr/>
        </p:nvCxnSpPr>
        <p:spPr>
          <a:xfrm>
            <a:off x="10071847" y="3482341"/>
            <a:ext cx="0" cy="3366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CB20215-982D-0540-850F-5FAC284076E7}"/>
              </a:ext>
            </a:extLst>
          </p:cNvPr>
          <p:cNvSpPr txBox="1"/>
          <p:nvPr/>
        </p:nvSpPr>
        <p:spPr>
          <a:xfrm>
            <a:off x="4741021" y="762648"/>
            <a:ext cx="3555815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Defines worklet pattern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75B5821-C0B5-7E45-B0BB-7402ADA33B21}"/>
              </a:ext>
            </a:extLst>
          </p:cNvPr>
          <p:cNvCxnSpPr>
            <a:cxnSpLocks/>
          </p:cNvCxnSpPr>
          <p:nvPr/>
        </p:nvCxnSpPr>
        <p:spPr>
          <a:xfrm>
            <a:off x="6924160" y="1183341"/>
            <a:ext cx="0" cy="4791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4817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79D9F-F2B2-C348-9DBB-CFA5F4320390}"/>
              </a:ext>
            </a:extLst>
          </p:cNvPr>
          <p:cNvSpPr txBox="1"/>
          <p:nvPr/>
        </p:nvSpPr>
        <p:spPr>
          <a:xfrm>
            <a:off x="9278471" y="4198435"/>
            <a:ext cx="29103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Don’t forget that output parameters must be references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A5A6EA-ACD2-4149-9444-9418A4105C1C}"/>
              </a:ext>
            </a:extLst>
          </p:cNvPr>
          <p:cNvCxnSpPr>
            <a:cxnSpLocks/>
          </p:cNvCxnSpPr>
          <p:nvPr/>
        </p:nvCxnSpPr>
        <p:spPr>
          <a:xfrm flipH="1" flipV="1">
            <a:off x="7221072" y="4020671"/>
            <a:ext cx="2151528" cy="4437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E7A69F-5959-284D-AE62-F69EBFBB6AEE}"/>
              </a:ext>
            </a:extLst>
          </p:cNvPr>
          <p:cNvSpPr txBox="1"/>
          <p:nvPr/>
        </p:nvSpPr>
        <p:spPr>
          <a:xfrm>
            <a:off x="95064" y="2907959"/>
            <a:ext cx="5512359" cy="525016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Use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operator()</a:t>
            </a:r>
            <a:r>
              <a:rPr lang="en-US" sz="2400" dirty="0"/>
              <a:t> for </a:t>
            </a:r>
            <a:r>
              <a:rPr lang="en-US" sz="2400" dirty="0" err="1"/>
              <a:t>functor</a:t>
            </a:r>
            <a:r>
              <a:rPr lang="en-US" sz="2400" dirty="0"/>
              <a:t> syntax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435DA0-A220-7442-9D85-C96CF17388C8}"/>
              </a:ext>
            </a:extLst>
          </p:cNvPr>
          <p:cNvCxnSpPr>
            <a:cxnSpLocks/>
          </p:cNvCxnSpPr>
          <p:nvPr/>
        </p:nvCxnSpPr>
        <p:spPr>
          <a:xfrm>
            <a:off x="2245659" y="3307976"/>
            <a:ext cx="443753" cy="268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5013F88-E012-D84A-B7A2-67D0D7914764}"/>
              </a:ext>
            </a:extLst>
          </p:cNvPr>
          <p:cNvSpPr txBox="1"/>
          <p:nvPr/>
        </p:nvSpPr>
        <p:spPr>
          <a:xfrm>
            <a:off x="9287742" y="2330476"/>
            <a:ext cx="24531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Method must be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400" dirty="0"/>
              <a:t> (thread safety)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12B3B3-D8A8-F641-88CA-966E9E625948}"/>
              </a:ext>
            </a:extLst>
          </p:cNvPr>
          <p:cNvCxnSpPr>
            <a:cxnSpLocks/>
          </p:cNvCxnSpPr>
          <p:nvPr/>
        </p:nvCxnSpPr>
        <p:spPr>
          <a:xfrm>
            <a:off x="10071847" y="3482341"/>
            <a:ext cx="0" cy="3366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7FD3A93-9262-4B4B-9C17-E62E700B1957}"/>
              </a:ext>
            </a:extLst>
          </p:cNvPr>
          <p:cNvSpPr txBox="1"/>
          <p:nvPr/>
        </p:nvSpPr>
        <p:spPr>
          <a:xfrm>
            <a:off x="9049517" y="1392131"/>
            <a:ext cx="2251449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Defines input arrays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96AF72-6A3C-6842-8CE0-69A90EFA46D4}"/>
              </a:ext>
            </a:extLst>
          </p:cNvPr>
          <p:cNvCxnSpPr>
            <a:cxnSpLocks/>
          </p:cNvCxnSpPr>
          <p:nvPr/>
        </p:nvCxnSpPr>
        <p:spPr>
          <a:xfrm flipH="1">
            <a:off x="8296836" y="2097742"/>
            <a:ext cx="847164" cy="4023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CB20215-982D-0540-850F-5FAC284076E7}"/>
              </a:ext>
            </a:extLst>
          </p:cNvPr>
          <p:cNvSpPr txBox="1"/>
          <p:nvPr/>
        </p:nvSpPr>
        <p:spPr>
          <a:xfrm>
            <a:off x="4741021" y="762648"/>
            <a:ext cx="3555815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Defines worklet pattern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75B5821-C0B5-7E45-B0BB-7402ADA33B21}"/>
              </a:ext>
            </a:extLst>
          </p:cNvPr>
          <p:cNvCxnSpPr>
            <a:cxnSpLocks/>
          </p:cNvCxnSpPr>
          <p:nvPr/>
        </p:nvCxnSpPr>
        <p:spPr>
          <a:xfrm>
            <a:off x="6924160" y="1183341"/>
            <a:ext cx="0" cy="4791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6633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8F563-7650-D248-8F6F-30CA11DE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deep on worklets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07FB6-BC86-3446-8D5B-0AD3CCF5AA5A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Worklet types</a:t>
            </a:r>
          </a:p>
          <a:p>
            <a:r>
              <a:rPr lang="en-US" dirty="0"/>
              <a:t>Dispatchers</a:t>
            </a:r>
          </a:p>
          <a:p>
            <a:r>
              <a:rPr lang="en-US" dirty="0"/>
              <a:t>Elements of a worklet</a:t>
            </a:r>
          </a:p>
          <a:p>
            <a:r>
              <a:rPr lang="en-US" dirty="0">
                <a:solidFill>
                  <a:srgbClr val="FF0000"/>
                </a:solidFill>
              </a:rPr>
              <a:t>Example reference for one worklet type (</a:t>
            </a:r>
            <a:r>
              <a:rPr lang="en-US" dirty="0" err="1">
                <a:solidFill>
                  <a:srgbClr val="FF0000"/>
                </a:solidFill>
              </a:rPr>
              <a:t>FieldMap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955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42D0-8A00-2544-9C44-CEC9DE45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4149090" cy="914400"/>
          </a:xfrm>
        </p:spPr>
        <p:txBody>
          <a:bodyPr/>
          <a:lstStyle/>
          <a:p>
            <a:r>
              <a:rPr lang="en-US" dirty="0"/>
              <a:t>Screenshots from users manual on reference material for </a:t>
            </a:r>
            <a:br>
              <a:rPr lang="en-US" dirty="0"/>
            </a:br>
            <a:r>
              <a:rPr lang="en-US" dirty="0"/>
              <a:t>Field Map worklet</a:t>
            </a:r>
            <a:br>
              <a:rPr lang="en-US" dirty="0"/>
            </a:br>
            <a:r>
              <a:rPr lang="en-US" dirty="0"/>
              <a:t>(1/2)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C45710-7B09-4E49-BC32-A4D680179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31" y="0"/>
            <a:ext cx="788999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B16C73-E9CA-704E-B209-D88E40AD0569}"/>
              </a:ext>
            </a:extLst>
          </p:cNvPr>
          <p:cNvSpPr txBox="1"/>
          <p:nvPr/>
        </p:nvSpPr>
        <p:spPr>
          <a:xfrm>
            <a:off x="261257" y="3397880"/>
            <a:ext cx="3937745" cy="683264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ROB QUESTIONS VALUE OF THIS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5871964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42D0-8A00-2544-9C44-CEC9DE45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4149090" cy="914400"/>
          </a:xfrm>
        </p:spPr>
        <p:txBody>
          <a:bodyPr/>
          <a:lstStyle/>
          <a:p>
            <a:r>
              <a:rPr lang="en-US" dirty="0"/>
              <a:t>Screenshots from users manual on reference material for </a:t>
            </a:r>
            <a:br>
              <a:rPr lang="en-US" dirty="0"/>
            </a:br>
            <a:r>
              <a:rPr lang="en-US" dirty="0"/>
              <a:t>Field Map worklet</a:t>
            </a:r>
            <a:br>
              <a:rPr lang="en-US" dirty="0"/>
            </a:br>
            <a:r>
              <a:rPr lang="en-US" dirty="0"/>
              <a:t>(2/2)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88C1E-9550-934A-A256-EE15A4E60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42" y="0"/>
            <a:ext cx="778148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7C1C08-D384-D44C-80A3-9BFBBBEE72FB}"/>
              </a:ext>
            </a:extLst>
          </p:cNvPr>
          <p:cNvSpPr txBox="1"/>
          <p:nvPr/>
        </p:nvSpPr>
        <p:spPr>
          <a:xfrm>
            <a:off x="261257" y="3397880"/>
            <a:ext cx="3937745" cy="683264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ROB QUESTIONS VALUE OF THIS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32371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5B803-6833-974C-88D7-602933B88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map pattern?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13F97-F689-E24A-8B43-7DF7416B1267}"/>
              </a:ext>
            </a:extLst>
          </p:cNvPr>
          <p:cNvSpPr txBox="1">
            <a:spLocks/>
          </p:cNvSpPr>
          <p:nvPr/>
        </p:nvSpPr>
        <p:spPr>
          <a:xfrm>
            <a:off x="905304" y="1515418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Half of “Map-Reduce”</a:t>
            </a:r>
          </a:p>
          <a:p>
            <a:r>
              <a:rPr lang="en-US" dirty="0"/>
              <a:t>Input/output:</a:t>
            </a:r>
          </a:p>
          <a:p>
            <a:pPr lvl="1"/>
            <a:r>
              <a:rPr lang="en-US" dirty="0"/>
              <a:t>Input: M arrays --- In_1, In_2, … </a:t>
            </a:r>
            <a:r>
              <a:rPr lang="en-US" dirty="0" err="1"/>
              <a:t>In_m</a:t>
            </a:r>
            <a:endParaRPr lang="en-US" dirty="0"/>
          </a:p>
          <a:p>
            <a:pPr lvl="1"/>
            <a:r>
              <a:rPr lang="en-US" dirty="0"/>
              <a:t>Output: N arrays --- Out_1, Out_2, … </a:t>
            </a:r>
            <a:r>
              <a:rPr lang="en-US" dirty="0" err="1"/>
              <a:t>Out_n</a:t>
            </a:r>
            <a:endParaRPr lang="en-US" dirty="0"/>
          </a:p>
          <a:p>
            <a:pPr lvl="1"/>
            <a:r>
              <a:rPr lang="en-US" dirty="0"/>
              <a:t>All arrays have same size: || In_1 || = … = || </a:t>
            </a:r>
            <a:r>
              <a:rPr lang="en-US" dirty="0" err="1"/>
              <a:t>In_M</a:t>
            </a:r>
            <a:r>
              <a:rPr lang="en-US" dirty="0"/>
              <a:t> || = || Out_1 || = … = || </a:t>
            </a:r>
            <a:r>
              <a:rPr lang="en-US" dirty="0" err="1"/>
              <a:t>Out_n</a:t>
            </a:r>
            <a:r>
              <a:rPr lang="en-US" dirty="0"/>
              <a:t> ||</a:t>
            </a:r>
          </a:p>
          <a:p>
            <a:r>
              <a:rPr lang="en-US" dirty="0"/>
              <a:t>How execution works</a:t>
            </a:r>
          </a:p>
          <a:p>
            <a:pPr lvl="1"/>
            <a:r>
              <a:rPr lang="en-US" dirty="0"/>
              <a:t>For each element K,</a:t>
            </a:r>
          </a:p>
          <a:p>
            <a:pPr marL="346075" lvl="1" indent="0">
              <a:buNone/>
            </a:pPr>
            <a:r>
              <a:rPr lang="en-US" dirty="0"/>
              <a:t>		</a:t>
            </a:r>
            <a:r>
              <a:rPr lang="en-US" dirty="0" err="1"/>
              <a:t>Out_j</a:t>
            </a:r>
            <a:r>
              <a:rPr lang="en-US" dirty="0"/>
              <a:t>[K] = function(In_1[K], In_2[K], …, </a:t>
            </a:r>
            <a:r>
              <a:rPr lang="en-US" dirty="0" err="1"/>
              <a:t>In_m</a:t>
            </a:r>
            <a:r>
              <a:rPr lang="en-US" dirty="0"/>
              <a:t>[K])</a:t>
            </a:r>
          </a:p>
          <a:p>
            <a:pPr lvl="1"/>
            <a:r>
              <a:rPr lang="en-US" dirty="0">
                <a:sym typeface="Wingdings" pitchFamily="2" charset="2"/>
              </a:rPr>
              <a:t> key point: </a:t>
            </a:r>
            <a:r>
              <a:rPr lang="en-US" dirty="0" err="1">
                <a:sym typeface="Wingdings" pitchFamily="2" charset="2"/>
              </a:rPr>
              <a:t>Out_j</a:t>
            </a:r>
            <a:r>
              <a:rPr lang="en-US" dirty="0">
                <a:sym typeface="Wingdings" pitchFamily="2" charset="2"/>
              </a:rPr>
              <a:t>[K] does not depend on </a:t>
            </a:r>
            <a:r>
              <a:rPr lang="en-US" dirty="0" err="1">
                <a:sym typeface="Wingdings" pitchFamily="2" charset="2"/>
              </a:rPr>
              <a:t>In_i</a:t>
            </a:r>
            <a:r>
              <a:rPr lang="en-US" dirty="0">
                <a:sym typeface="Wingdings" pitchFamily="2" charset="2"/>
              </a:rPr>
              <a:t>(X) for any X != K</a:t>
            </a:r>
          </a:p>
          <a:p>
            <a:r>
              <a:rPr lang="en-US" dirty="0">
                <a:sym typeface="Wingdings" pitchFamily="2" charset="2"/>
              </a:rPr>
              <a:t>Why is this good?</a:t>
            </a:r>
          </a:p>
          <a:p>
            <a:pPr lvl="1"/>
            <a:r>
              <a:rPr lang="en-US" dirty="0">
                <a:sym typeface="Wingdings" pitchFamily="2" charset="2"/>
              </a:rPr>
              <a:t>each element of the array can be calculated independently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759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F2C3D-529F-9244-9757-4E7419F2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PRECEDING 9 SLIDES MAY NEED UPDATE B/C OF POSSIBLE CHANGES TO EXECUTION/CONTROL SIGNATURE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90BD1-89F0-7D4B-BAC4-4A7541731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05232-AC70-874D-9946-7EED0ABEE2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60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06614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756" y="1737360"/>
            <a:ext cx="10098680" cy="4047778"/>
          </a:xfrm>
        </p:spPr>
        <p:txBody>
          <a:bodyPr/>
          <a:lstStyle/>
          <a:p>
            <a:r>
              <a:rPr lang="en-US" dirty="0"/>
              <a:t>Introduction / software install</a:t>
            </a:r>
          </a:p>
          <a:p>
            <a:r>
              <a:rPr lang="en-US" dirty="0"/>
              <a:t>Using VTK-m (+hands on)</a:t>
            </a:r>
          </a:p>
          <a:p>
            <a:r>
              <a:rPr lang="en-US" dirty="0"/>
              <a:t>Break</a:t>
            </a:r>
          </a:p>
          <a:p>
            <a:r>
              <a:rPr lang="en-US" dirty="0"/>
              <a:t>Concepts behind VTK-m development</a:t>
            </a:r>
          </a:p>
          <a:p>
            <a:r>
              <a:rPr lang="en-US" dirty="0">
                <a:solidFill>
                  <a:srgbClr val="FF0000"/>
                </a:solidFill>
              </a:rPr>
              <a:t>3 VTK-m filters (description + hands on)</a:t>
            </a:r>
          </a:p>
          <a:p>
            <a:r>
              <a:rPr lang="en-US" dirty="0"/>
              <a:t>Discussion of upcoming activities / wrap up / Q&amp;A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9022" y="1737360"/>
            <a:ext cx="880533" cy="404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/>
              <a:t>25m</a:t>
            </a:r>
          </a:p>
          <a:p>
            <a:pPr marL="0" indent="0" algn="r">
              <a:buNone/>
            </a:pPr>
            <a:r>
              <a:rPr lang="en-US" dirty="0"/>
              <a:t>65m</a:t>
            </a:r>
          </a:p>
          <a:p>
            <a:pPr marL="0" indent="0" algn="r">
              <a:buNone/>
            </a:pPr>
            <a:r>
              <a:rPr lang="en-US" dirty="0"/>
              <a:t>30m</a:t>
            </a:r>
          </a:p>
          <a:p>
            <a:pPr marL="0" indent="0" algn="r">
              <a:buNone/>
            </a:pPr>
            <a:r>
              <a:rPr lang="en-US" dirty="0"/>
              <a:t>20m</a:t>
            </a:r>
          </a:p>
          <a:p>
            <a:pPr marL="0" indent="0" algn="r">
              <a:buNone/>
            </a:pPr>
            <a:r>
              <a:rPr lang="en-US" dirty="0"/>
              <a:t>60m</a:t>
            </a:r>
          </a:p>
          <a:p>
            <a:pPr marL="0" indent="0" algn="r">
              <a:buNone/>
            </a:pPr>
            <a:r>
              <a:rPr lang="en-US" dirty="0"/>
              <a:t>10m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22" y="3761249"/>
            <a:ext cx="880533" cy="41881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711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/>
              <a:t>Worklet called </a:t>
            </a:r>
            <a:r>
              <a:rPr lang="en-US" dirty="0" err="1"/>
              <a:t>ComputeMagnitude</a:t>
            </a:r>
            <a:endParaRPr lang="en-US" dirty="0"/>
          </a:p>
          <a:p>
            <a:pPr lvl="1"/>
            <a:r>
              <a:rPr lang="en-US" dirty="0"/>
              <a:t>Uses </a:t>
            </a:r>
            <a:r>
              <a:rPr lang="en-US" dirty="0" err="1"/>
              <a:t>MapField</a:t>
            </a:r>
            <a:r>
              <a:rPr lang="en-US" dirty="0"/>
              <a:t> pattern</a:t>
            </a:r>
          </a:p>
          <a:p>
            <a:r>
              <a:rPr lang="en-US" dirty="0"/>
              <a:t>Filter called </a:t>
            </a:r>
            <a:r>
              <a:rPr lang="en-US" dirty="0" err="1"/>
              <a:t>FieldMagnitude</a:t>
            </a:r>
            <a:endParaRPr lang="en-US" dirty="0"/>
          </a:p>
          <a:p>
            <a:pPr lvl="1"/>
            <a:r>
              <a:rPr lang="en-US" dirty="0"/>
              <a:t>Uses Magnitude worklet</a:t>
            </a:r>
          </a:p>
          <a:p>
            <a:r>
              <a:rPr lang="en-US" dirty="0"/>
              <a:t>Main function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FieldMagnitudeFilter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22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Worklet called </a:t>
            </a:r>
            <a:r>
              <a:rPr lang="en-US" dirty="0" err="1">
                <a:solidFill>
                  <a:srgbClr val="FF0000"/>
                </a:solidFill>
              </a:rPr>
              <a:t>ComputeMagnitude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Uses </a:t>
            </a:r>
            <a:r>
              <a:rPr lang="en-US" dirty="0" err="1">
                <a:solidFill>
                  <a:srgbClr val="FF0000"/>
                </a:solidFill>
              </a:rPr>
              <a:t>MapField</a:t>
            </a:r>
            <a:r>
              <a:rPr lang="en-US" dirty="0">
                <a:solidFill>
                  <a:srgbClr val="FF0000"/>
                </a:solidFill>
              </a:rPr>
              <a:t> pattern</a:t>
            </a:r>
          </a:p>
          <a:p>
            <a:r>
              <a:rPr lang="en-US" dirty="0"/>
              <a:t>Filter called </a:t>
            </a:r>
            <a:r>
              <a:rPr lang="en-US" dirty="0" err="1"/>
              <a:t>FieldMagnitude</a:t>
            </a:r>
            <a:endParaRPr lang="en-US" dirty="0"/>
          </a:p>
          <a:p>
            <a:pPr lvl="1"/>
            <a:r>
              <a:rPr lang="en-US" dirty="0"/>
              <a:t>Uses Magnitude worklet</a:t>
            </a:r>
          </a:p>
          <a:p>
            <a:r>
              <a:rPr lang="en-US" dirty="0"/>
              <a:t>Main function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FieldMagnitudeFilter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714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ComputeMagnitude</a:t>
            </a:r>
            <a:r>
              <a:rPr lang="en-US" dirty="0"/>
              <a:t> </a:t>
            </a:r>
            <a:r>
              <a:rPr lang="en-US" dirty="0" err="1"/>
              <a:t>worklet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25880"/>
            <a:ext cx="11434884" cy="4820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F0920B-AD60-DE4D-8394-F908BC0FA392}"/>
              </a:ext>
            </a:extLst>
          </p:cNvPr>
          <p:cNvSpPr txBox="1"/>
          <p:nvPr/>
        </p:nvSpPr>
        <p:spPr>
          <a:xfrm>
            <a:off x="5769429" y="434715"/>
            <a:ext cx="4732899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NEEDS UPDATE AFTER WEDS TELECON</a:t>
            </a:r>
          </a:p>
        </p:txBody>
      </p:sp>
    </p:spTree>
    <p:extLst>
      <p:ext uri="{BB962C8B-B14F-4D97-AF65-F5344CB8AC3E}">
        <p14:creationId xmlns:p14="http://schemas.microsoft.com/office/powerpoint/2010/main" val="15648016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/>
              <a:t>Worklet called </a:t>
            </a:r>
            <a:r>
              <a:rPr lang="en-US" dirty="0" err="1"/>
              <a:t>ComputeMagnitude</a:t>
            </a:r>
            <a:endParaRPr lang="en-US" dirty="0"/>
          </a:p>
          <a:p>
            <a:pPr lvl="1"/>
            <a:r>
              <a:rPr lang="en-US" dirty="0"/>
              <a:t>Uses </a:t>
            </a:r>
            <a:r>
              <a:rPr lang="en-US" dirty="0" err="1"/>
              <a:t>MapField</a:t>
            </a:r>
            <a:r>
              <a:rPr lang="en-US" dirty="0"/>
              <a:t> pattern</a:t>
            </a:r>
          </a:p>
          <a:p>
            <a:r>
              <a:rPr lang="en-US" dirty="0">
                <a:solidFill>
                  <a:srgbClr val="FF0000"/>
                </a:solidFill>
              </a:rPr>
              <a:t>Filter called </a:t>
            </a:r>
            <a:r>
              <a:rPr lang="en-US" dirty="0" err="1">
                <a:solidFill>
                  <a:srgbClr val="FF0000"/>
                </a:solidFill>
              </a:rPr>
              <a:t>FieldMagnitude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Uses Magnitude worklet</a:t>
            </a:r>
          </a:p>
          <a:p>
            <a:r>
              <a:rPr lang="en-US" dirty="0"/>
              <a:t>Main function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FieldMagnitudeFilter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454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FieldMagnitude</a:t>
            </a:r>
            <a:r>
              <a:rPr lang="en-US" dirty="0"/>
              <a:t> filter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22" y="0"/>
            <a:ext cx="746380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48B30D-6B30-CE43-9657-DA69CA2B6340}"/>
              </a:ext>
            </a:extLst>
          </p:cNvPr>
          <p:cNvSpPr txBox="1"/>
          <p:nvPr/>
        </p:nvSpPr>
        <p:spPr>
          <a:xfrm>
            <a:off x="178942" y="2252629"/>
            <a:ext cx="4732899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NEEDS UPDATE AFTER WEDS TELECON</a:t>
            </a:r>
          </a:p>
        </p:txBody>
      </p:sp>
    </p:spTree>
    <p:extLst>
      <p:ext uri="{BB962C8B-B14F-4D97-AF65-F5344CB8AC3E}">
        <p14:creationId xmlns:p14="http://schemas.microsoft.com/office/powerpoint/2010/main" val="14859280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/>
              <a:t>Worklet called </a:t>
            </a:r>
            <a:r>
              <a:rPr lang="en-US" dirty="0" err="1"/>
              <a:t>ComputeMagnitude</a:t>
            </a:r>
            <a:endParaRPr lang="en-US" dirty="0"/>
          </a:p>
          <a:p>
            <a:pPr lvl="1"/>
            <a:r>
              <a:rPr lang="en-US" dirty="0"/>
              <a:t>Uses </a:t>
            </a:r>
            <a:r>
              <a:rPr lang="en-US" dirty="0" err="1"/>
              <a:t>MapField</a:t>
            </a:r>
            <a:r>
              <a:rPr lang="en-US" dirty="0"/>
              <a:t> pattern</a:t>
            </a:r>
          </a:p>
          <a:p>
            <a:r>
              <a:rPr lang="en-US" dirty="0"/>
              <a:t>Filter called </a:t>
            </a:r>
            <a:r>
              <a:rPr lang="en-US" dirty="0" err="1"/>
              <a:t>FieldMagnitude</a:t>
            </a:r>
            <a:endParaRPr lang="en-US" dirty="0"/>
          </a:p>
          <a:p>
            <a:pPr lvl="1"/>
            <a:r>
              <a:rPr lang="en-US" dirty="0"/>
              <a:t>Uses Magnitude worklet</a:t>
            </a:r>
          </a:p>
          <a:p>
            <a:r>
              <a:rPr lang="en-US" dirty="0">
                <a:solidFill>
                  <a:srgbClr val="FF0000"/>
                </a:solidFill>
              </a:rPr>
              <a:t>Main function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Uses </a:t>
            </a:r>
            <a:r>
              <a:rPr lang="en-US" dirty="0" err="1">
                <a:solidFill>
                  <a:srgbClr val="FF0000"/>
                </a:solidFill>
              </a:rPr>
              <a:t>FieldMagnitudeFilter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260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D1D28-F7D0-B442-AB9E-8EFB1390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</a:t>
            </a:r>
            <a:br>
              <a:rPr lang="en-US" dirty="0"/>
            </a:br>
            <a:r>
              <a:rPr lang="en-US" dirty="0"/>
              <a:t>function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59" y="0"/>
            <a:ext cx="92688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E2BD7F-9DFA-3543-99DC-C9ED066D5615}"/>
              </a:ext>
            </a:extLst>
          </p:cNvPr>
          <p:cNvSpPr txBox="1"/>
          <p:nvPr/>
        </p:nvSpPr>
        <p:spPr>
          <a:xfrm>
            <a:off x="456317" y="2280380"/>
            <a:ext cx="2373086" cy="683264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NEEDS UPDATE: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CALL </a:t>
            </a:r>
            <a:r>
              <a:rPr lang="en-US" dirty="0" err="1">
                <a:solidFill>
                  <a:srgbClr val="FF0000"/>
                </a:solidFill>
              </a:rPr>
              <a:t>mag.Execute</a:t>
            </a:r>
            <a:r>
              <a:rPr lang="en-US" dirty="0">
                <a:solidFill>
                  <a:srgbClr val="FF0000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819464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Hands-On #1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Modify code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 err="1"/>
              <a:t>Worklet</a:t>
            </a:r>
            <a:r>
              <a:rPr lang="en-US" dirty="0"/>
              <a:t> currently calculates magnitude of a vector</a:t>
            </a:r>
          </a:p>
          <a:p>
            <a:r>
              <a:rPr lang="en-US" dirty="0"/>
              <a:t>Instead, modify </a:t>
            </a:r>
            <a:r>
              <a:rPr lang="en-US" dirty="0" err="1"/>
              <a:t>worket</a:t>
            </a:r>
            <a:r>
              <a:rPr lang="en-US" dirty="0"/>
              <a:t> to calculate the maximum component.</a:t>
            </a:r>
          </a:p>
        </p:txBody>
      </p:sp>
    </p:spTree>
    <p:extLst>
      <p:ext uri="{BB962C8B-B14F-4D97-AF65-F5344CB8AC3E}">
        <p14:creationId xmlns:p14="http://schemas.microsoft.com/office/powerpoint/2010/main" val="143073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5B803-6833-974C-88D7-602933B88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Worklet</a:t>
            </a:r>
            <a:r>
              <a:rPr lang="en-US" dirty="0"/>
              <a:t> for Map: Plus</a:t>
            </a:r>
          </a:p>
        </p:txBody>
      </p:sp>
      <p:sp>
        <p:nvSpPr>
          <p:cNvPr id="4" name="int Plus(int A_i, int B_i)…">
            <a:extLst>
              <a:ext uri="{FF2B5EF4-FFF2-40B4-BE49-F238E27FC236}">
                <a16:creationId xmlns:a16="http://schemas.microsoft.com/office/drawing/2014/main" id="{BCE5EC19-4884-7542-BDF3-6AF70294C46E}"/>
              </a:ext>
            </a:extLst>
          </p:cNvPr>
          <p:cNvSpPr txBox="1"/>
          <p:nvPr/>
        </p:nvSpPr>
        <p:spPr>
          <a:xfrm>
            <a:off x="1003988" y="1325880"/>
            <a:ext cx="5687454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8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Plus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8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A_i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8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B_i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8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A_i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B_i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6662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5B803-6833-974C-88D7-602933B8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61" y="411480"/>
            <a:ext cx="11375136" cy="914400"/>
          </a:xfrm>
        </p:spPr>
        <p:txBody>
          <a:bodyPr/>
          <a:lstStyle/>
          <a:p>
            <a:r>
              <a:rPr lang="en-US" dirty="0"/>
              <a:t>Invoking Map Parallel Pattern With Plus </a:t>
            </a:r>
            <a:r>
              <a:rPr lang="en-US" dirty="0" err="1"/>
              <a:t>Worklet</a:t>
            </a:r>
            <a:br>
              <a:rPr lang="en-US" dirty="0"/>
            </a:br>
            <a:r>
              <a:rPr lang="en-US" dirty="0"/>
              <a:t>(Notional)</a:t>
            </a:r>
          </a:p>
        </p:txBody>
      </p:sp>
      <p:sp>
        <p:nvSpPr>
          <p:cNvPr id="4" name="IntArray A = { 1, 3, 5, 9, 11 };…">
            <a:extLst>
              <a:ext uri="{FF2B5EF4-FFF2-40B4-BE49-F238E27FC236}">
                <a16:creationId xmlns:a16="http://schemas.microsoft.com/office/drawing/2014/main" id="{F99E6EDF-84F2-B749-8BFD-ADD39F35F584}"/>
              </a:ext>
            </a:extLst>
          </p:cNvPr>
          <p:cNvSpPr txBox="1"/>
          <p:nvPr/>
        </p:nvSpPr>
        <p:spPr>
          <a:xfrm>
            <a:off x="790924" y="2220027"/>
            <a:ext cx="518090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= {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 = {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InvokeMap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Plus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&gt;(A, B);</a:t>
            </a:r>
          </a:p>
        </p:txBody>
      </p:sp>
    </p:spTree>
    <p:extLst>
      <p:ext uri="{BB962C8B-B14F-4D97-AF65-F5344CB8AC3E}">
        <p14:creationId xmlns:p14="http://schemas.microsoft.com/office/powerpoint/2010/main" val="379491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5B803-6833-974C-88D7-602933B8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61" y="411480"/>
            <a:ext cx="11375136" cy="914400"/>
          </a:xfrm>
        </p:spPr>
        <p:txBody>
          <a:bodyPr/>
          <a:lstStyle/>
          <a:p>
            <a:r>
              <a:rPr lang="en-US" dirty="0"/>
              <a:t>Invoking Map Parallel Pattern With Plus </a:t>
            </a:r>
            <a:r>
              <a:rPr lang="en-US" dirty="0" err="1"/>
              <a:t>Worklet</a:t>
            </a:r>
            <a:br>
              <a:rPr lang="en-US" dirty="0"/>
            </a:br>
            <a:r>
              <a:rPr lang="en-US" dirty="0"/>
              <a:t>(Notional)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03752" y="3206542"/>
            <a:ext cx="7131376" cy="2871370"/>
            <a:chOff x="5203752" y="3206542"/>
            <a:chExt cx="7131376" cy="2871370"/>
          </a:xfrm>
        </p:grpSpPr>
        <p:grpSp>
          <p:nvGrpSpPr>
            <p:cNvPr id="18" name="Group 17"/>
            <p:cNvGrpSpPr/>
            <p:nvPr/>
          </p:nvGrpSpPr>
          <p:grpSpPr>
            <a:xfrm>
              <a:off x="5203752" y="3789013"/>
              <a:ext cx="6457245" cy="2266270"/>
              <a:chOff x="5576711" y="3793067"/>
              <a:chExt cx="6457245" cy="226627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576711" y="3804356"/>
                <a:ext cx="6457245" cy="22239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tailEnd type="none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6683022" y="3793067"/>
                <a:ext cx="11289" cy="22464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7907866" y="3812848"/>
                <a:ext cx="11289" cy="22464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9132710" y="3812848"/>
                <a:ext cx="11289" cy="22464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10346265" y="3812848"/>
                <a:ext cx="11289" cy="22464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11417620" y="3812848"/>
                <a:ext cx="11289" cy="22464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11495983" y="4844958"/>
                <a:ext cx="470898" cy="433965"/>
              </a:xfrm>
              <a:prstGeom prst="rect">
                <a:avLst/>
              </a:prstGeom>
              <a:noFill/>
            </p:spPr>
            <p:txBody>
              <a:bodyPr wrap="none" lIns="118872" tIns="91440" rIns="118872" bIns="91440" rtlCol="0" anchor="ctr" anchorCtr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mr-IN"/>
                  <a:t>…</a:t>
                </a:r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0889604" y="3206542"/>
              <a:ext cx="1445524" cy="683264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/>
                <a:t>Many-Core 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/>
                <a:t>Device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56449" y="5643947"/>
              <a:ext cx="932563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Core 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94828" y="5643947"/>
              <a:ext cx="932563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Core 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06824" y="5643947"/>
              <a:ext cx="932563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Core 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882286" y="5643946"/>
              <a:ext cx="932563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Core 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091892" y="5643946"/>
              <a:ext cx="932563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Core 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239491" y="1095060"/>
            <a:ext cx="7119317" cy="2111482"/>
            <a:chOff x="4239491" y="1095060"/>
            <a:chExt cx="7119317" cy="2111482"/>
          </a:xfrm>
        </p:grpSpPr>
        <p:grpSp>
          <p:nvGrpSpPr>
            <p:cNvPr id="8" name="Group 7"/>
            <p:cNvGrpSpPr/>
            <p:nvPr/>
          </p:nvGrpSpPr>
          <p:grpSpPr>
            <a:xfrm>
              <a:off x="6289013" y="1095060"/>
              <a:ext cx="2563478" cy="1553137"/>
              <a:chOff x="1305018" y="4261281"/>
              <a:chExt cx="2563478" cy="1553137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305018" y="4261281"/>
                <a:ext cx="2251454" cy="155313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bg1"/>
                    </a:solidFill>
                  </a:rPr>
                  <a:t>Map</a:t>
                </a:r>
              </a:p>
            </p:txBody>
          </p:sp>
          <p:sp>
            <p:nvSpPr>
              <p:cNvPr id="5" name="Diamond 4"/>
              <p:cNvSpPr/>
              <p:nvPr/>
            </p:nvSpPr>
            <p:spPr>
              <a:xfrm>
                <a:off x="3184916" y="4749325"/>
                <a:ext cx="683580" cy="577048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flipV="1">
              <a:off x="4239491" y="2196935"/>
              <a:ext cx="1116958" cy="10096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356449" y="1695091"/>
              <a:ext cx="919739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/>
                <a:t>Invoke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895110" y="1615263"/>
              <a:ext cx="496546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/>
                <a:t>on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428105" y="1279653"/>
              <a:ext cx="1851661" cy="4616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marL="0" indent="0">
                <a:buNone/>
              </a:pPr>
              <a:r>
                <a:rPr lang="en-US" dirty="0"/>
                <a:t>{ 1, 3, 5, 9, 11 }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425971" y="1726973"/>
              <a:ext cx="1932837" cy="4616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marL="0" indent="0">
                <a:buNone/>
              </a:pPr>
              <a:r>
                <a:rPr lang="en-US" dirty="0"/>
                <a:t>{ 2, 4, 6, 10, 12 }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15118" y="4490846"/>
            <a:ext cx="5438198" cy="613048"/>
            <a:chOff x="5415118" y="4490846"/>
            <a:chExt cx="5438198" cy="613048"/>
          </a:xfrm>
        </p:grpSpPr>
        <p:sp>
          <p:nvSpPr>
            <p:cNvPr id="32" name="Diamond 31"/>
            <p:cNvSpPr/>
            <p:nvPr/>
          </p:nvSpPr>
          <p:spPr>
            <a:xfrm>
              <a:off x="5415118" y="4526846"/>
              <a:ext cx="683580" cy="577048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3" name="Diamond 32"/>
            <p:cNvSpPr/>
            <p:nvPr/>
          </p:nvSpPr>
          <p:spPr>
            <a:xfrm>
              <a:off x="6600803" y="4494864"/>
              <a:ext cx="683580" cy="577048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4" name="Diamond 33"/>
            <p:cNvSpPr/>
            <p:nvPr/>
          </p:nvSpPr>
          <p:spPr>
            <a:xfrm>
              <a:off x="7893554" y="4518358"/>
              <a:ext cx="683580" cy="577048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5" name="Diamond 34"/>
            <p:cNvSpPr/>
            <p:nvPr/>
          </p:nvSpPr>
          <p:spPr>
            <a:xfrm>
              <a:off x="9049866" y="4492847"/>
              <a:ext cx="683580" cy="577048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6" name="Diamond 35"/>
            <p:cNvSpPr/>
            <p:nvPr/>
          </p:nvSpPr>
          <p:spPr>
            <a:xfrm>
              <a:off x="10169736" y="4490846"/>
              <a:ext cx="683580" cy="577048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74838" y="4523062"/>
            <a:ext cx="4061625" cy="683264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Get </a:t>
            </a:r>
            <a:r>
              <a:rPr lang="en-US" dirty="0" err="1"/>
              <a:t>worklet</a:t>
            </a:r>
            <a:r>
              <a:rPr lang="en-US" dirty="0"/>
              <a:t> code on each core of the</a:t>
            </a:r>
          </a:p>
          <a:p>
            <a:pPr algn="r">
              <a:lnSpc>
                <a:spcPct val="90000"/>
              </a:lnSpc>
            </a:pPr>
            <a:r>
              <a:rPr lang="en-US" dirty="0"/>
              <a:t>many-core device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56449" y="4235392"/>
            <a:ext cx="5737340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1      2         3      4         5        6        9   10      11    12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40860" y="3915795"/>
            <a:ext cx="2971583" cy="683264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Get inputs to each </a:t>
            </a:r>
            <a:r>
              <a:rPr lang="en-US" dirty="0" err="1"/>
              <a:t>worklet</a:t>
            </a:r>
            <a:r>
              <a:rPr lang="en-US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dirty="0"/>
              <a:t>arranged on each core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63704" y="5099169"/>
            <a:ext cx="5288499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3                 7                 11               19              23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5866" y="5154643"/>
            <a:ext cx="4356577" cy="683264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Cause </a:t>
            </a:r>
            <a:r>
              <a:rPr lang="en-US" dirty="0" err="1"/>
              <a:t>worklet</a:t>
            </a:r>
            <a:r>
              <a:rPr lang="en-US" dirty="0"/>
              <a:t> to execute on each core, </a:t>
            </a:r>
          </a:p>
          <a:p>
            <a:pPr algn="r">
              <a:lnSpc>
                <a:spcPct val="90000"/>
              </a:lnSpc>
            </a:pPr>
            <a:r>
              <a:rPr lang="en-US" dirty="0"/>
              <a:t>creating outputs that are placed in C</a:t>
            </a:r>
          </a:p>
        </p:txBody>
      </p:sp>
      <p:sp>
        <p:nvSpPr>
          <p:cNvPr id="43" name="IntArray A = { 1, 3, 5, 9, 11 };…">
            <a:extLst>
              <a:ext uri="{FF2B5EF4-FFF2-40B4-BE49-F238E27FC236}">
                <a16:creationId xmlns:a16="http://schemas.microsoft.com/office/drawing/2014/main" id="{A334CBC9-526D-234B-A1D1-EFAC99A2AAC0}"/>
              </a:ext>
            </a:extLst>
          </p:cNvPr>
          <p:cNvSpPr txBox="1"/>
          <p:nvPr/>
        </p:nvSpPr>
        <p:spPr>
          <a:xfrm>
            <a:off x="790924" y="2220027"/>
            <a:ext cx="518090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= {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 = {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InvokeMap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Plus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&gt;(A, B);</a:t>
            </a:r>
          </a:p>
        </p:txBody>
      </p:sp>
    </p:spTree>
    <p:extLst>
      <p:ext uri="{BB962C8B-B14F-4D97-AF65-F5344CB8AC3E}">
        <p14:creationId xmlns:p14="http://schemas.microsoft.com/office/powerpoint/2010/main" val="18363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Presentations (Wide Screen)">
  <a:themeElements>
    <a:clrScheme name="ECP 171103 final">
      <a:dk1>
        <a:sysClr val="windowText" lastClr="000000"/>
      </a:dk1>
      <a:lt1>
        <a:sysClr val="window" lastClr="FFFFFF"/>
      </a:lt1>
      <a:dk2>
        <a:srgbClr val="266093"/>
      </a:dk2>
      <a:lt2>
        <a:srgbClr val="FFFFFF"/>
      </a:lt2>
      <a:accent1>
        <a:srgbClr val="2A75BB"/>
      </a:accent1>
      <a:accent2>
        <a:srgbClr val="84B641"/>
      </a:accent2>
      <a:accent3>
        <a:srgbClr val="43B1E5"/>
      </a:accent3>
      <a:accent4>
        <a:srgbClr val="D13940"/>
      </a:accent4>
      <a:accent5>
        <a:srgbClr val="C39C2F"/>
      </a:accent5>
      <a:accent6>
        <a:srgbClr val="7F7F7F"/>
      </a:accent6>
      <a:hlink>
        <a:srgbClr val="A0312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a:spPr>
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dirty="0">
            <a:solidFill>
              <a:schemeClr val="bg1"/>
            </a:solidFill>
          </a:defRPr>
        </a:defPPr>
      </a:lstStyle>
    </a:spDef>
    <a:txDef>
      <a:spPr>
        <a:noFill/>
      </a:spPr>
      <a:bodyPr wrap="square" lIns="118872" tIns="91440" rIns="118872" bIns="91440" rtlCol="0" anchor="ctr" anchorCtr="0">
        <a:spAutoFit/>
      </a:bodyPr>
      <a:lstStyle>
        <a:defPPr algn="l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P_PowerPointTemplate-v1.0_20171106" id="{82BFD86B-8FF4-4B2C-AD68-5655622D7E2C}" vid="{C92328A0-5FA1-40E2-AE72-E588ED49ADDA}"/>
    </a:ext>
  </a:extLst>
</a:theme>
</file>

<file path=ppt/theme/theme2.xml><?xml version="1.0" encoding="utf-8"?>
<a:theme xmlns:a="http://schemas.openxmlformats.org/drawingml/2006/main" name="1_Presentations (Wide Screen)">
  <a:themeElements>
    <a:clrScheme name="ECP color palette">
      <a:dk1>
        <a:sysClr val="windowText" lastClr="000000"/>
      </a:dk1>
      <a:lt1>
        <a:sysClr val="window" lastClr="FFFFFF"/>
      </a:lt1>
      <a:dk2>
        <a:srgbClr val="266092"/>
      </a:dk2>
      <a:lt2>
        <a:srgbClr val="FFFFFF"/>
      </a:lt2>
      <a:accent1>
        <a:srgbClr val="266092"/>
      </a:accent1>
      <a:accent2>
        <a:srgbClr val="84B641"/>
      </a:accent2>
      <a:accent3>
        <a:srgbClr val="43B1E5"/>
      </a:accent3>
      <a:accent4>
        <a:srgbClr val="DA1F28"/>
      </a:accent4>
      <a:accent5>
        <a:srgbClr val="CC9900"/>
      </a:accent5>
      <a:accent6>
        <a:srgbClr val="0070B9"/>
      </a:accent6>
      <a:hlink>
        <a:srgbClr val="A0312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Presentations (Wide Screen)">
  <a:themeElements>
    <a:clrScheme name="ECP color palette">
      <a:dk1>
        <a:sysClr val="windowText" lastClr="000000"/>
      </a:dk1>
      <a:lt1>
        <a:sysClr val="window" lastClr="FFFFFF"/>
      </a:lt1>
      <a:dk2>
        <a:srgbClr val="266092"/>
      </a:dk2>
      <a:lt2>
        <a:srgbClr val="FFFFFF"/>
      </a:lt2>
      <a:accent1>
        <a:srgbClr val="266092"/>
      </a:accent1>
      <a:accent2>
        <a:srgbClr val="84B641"/>
      </a:accent2>
      <a:accent3>
        <a:srgbClr val="43B1E5"/>
      </a:accent3>
      <a:accent4>
        <a:srgbClr val="DA1F28"/>
      </a:accent4>
      <a:accent5>
        <a:srgbClr val="CC9900"/>
      </a:accent5>
      <a:accent6>
        <a:srgbClr val="0070B9"/>
      </a:accent6>
      <a:hlink>
        <a:srgbClr val="A0312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3_Presentations (Wide Screen)">
  <a:themeElements>
    <a:clrScheme name="ECP 171103 final">
      <a:dk1>
        <a:sysClr val="windowText" lastClr="000000"/>
      </a:dk1>
      <a:lt1>
        <a:sysClr val="window" lastClr="FFFFFF"/>
      </a:lt1>
      <a:dk2>
        <a:srgbClr val="266093"/>
      </a:dk2>
      <a:lt2>
        <a:srgbClr val="FFFFFF"/>
      </a:lt2>
      <a:accent1>
        <a:srgbClr val="2A75BB"/>
      </a:accent1>
      <a:accent2>
        <a:srgbClr val="84B641"/>
      </a:accent2>
      <a:accent3>
        <a:srgbClr val="43B1E5"/>
      </a:accent3>
      <a:accent4>
        <a:srgbClr val="D13940"/>
      </a:accent4>
      <a:accent5>
        <a:srgbClr val="C39C2F"/>
      </a:accent5>
      <a:accent6>
        <a:srgbClr val="7F7F7F"/>
      </a:accent6>
      <a:hlink>
        <a:srgbClr val="A0312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a:spPr>
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dirty="0">
            <a:solidFill>
              <a:schemeClr val="bg1"/>
            </a:solidFill>
          </a:defRPr>
        </a:defPPr>
      </a:lstStyle>
    </a:spDef>
    <a:txDef>
      <a:spPr>
        <a:noFill/>
      </a:spPr>
      <a:bodyPr wrap="square" lIns="118872" tIns="91440" rIns="118872" bIns="91440" rtlCol="0" anchor="ctr" anchorCtr="0">
        <a:spAutoFit/>
      </a:bodyPr>
      <a:lstStyle>
        <a:defPPr algn="l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P_PowerPointTemplate-v1.0_20171106" id="{82BFD86B-8FF4-4B2C-AD68-5655622D7E2C}" vid="{C92328A0-5FA1-40E2-AE72-E588ED49ADD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464437F680748A68B85EB6594EA7D" ma:contentTypeVersion="0" ma:contentTypeDescription="Create a new document." ma:contentTypeScope="" ma:versionID="fe3f4dd58d5914c51cfc6deaa8ad845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50EC660-24D0-43A0-AE5E-E274115E726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E20559-B232-4371-8690-E3D8007EDB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DB7DEB-074E-4EE8-9B6E-FD27732310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ECP_PowerPoint_Template-v1.0_20171106</Template>
  <TotalTime>35481</TotalTime>
  <Words>3695</Words>
  <Application>Microsoft Office PowerPoint</Application>
  <PresentationFormat>Custom</PresentationFormat>
  <Paragraphs>738</Paragraphs>
  <Slides>69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69</vt:i4>
      </vt:variant>
    </vt:vector>
  </HeadingPairs>
  <TitlesOfParts>
    <vt:vector size="83" baseType="lpstr">
      <vt:lpstr>Arial</vt:lpstr>
      <vt:lpstr>Arial Black</vt:lpstr>
      <vt:lpstr>Arial Narrow</vt:lpstr>
      <vt:lpstr>Calibri</vt:lpstr>
      <vt:lpstr>Courier New</vt:lpstr>
      <vt:lpstr>Helvetica</vt:lpstr>
      <vt:lpstr>Mangal</vt:lpstr>
      <vt:lpstr>Roboto Mono</vt:lpstr>
      <vt:lpstr>Symbol</vt:lpstr>
      <vt:lpstr>Wingdings</vt:lpstr>
      <vt:lpstr>Presentations (Wide Screen)</vt:lpstr>
      <vt:lpstr>1_Presentations (Wide Screen)</vt:lpstr>
      <vt:lpstr>2_Presentations (Wide Screen)</vt:lpstr>
      <vt:lpstr>3_Presentations (Wide Screen)</vt:lpstr>
      <vt:lpstr>Tutorial Schedule</vt:lpstr>
      <vt:lpstr>Design of VTK-m (SLIDE REPEAT)</vt:lpstr>
      <vt:lpstr>Execution Environment (SLIDE REPEAT)</vt:lpstr>
      <vt:lpstr>Typical pattern for developing code </vt:lpstr>
      <vt:lpstr>Let’s start with a very simple example</vt:lpstr>
      <vt:lpstr>What is the map pattern?</vt:lpstr>
      <vt:lpstr>Worklet for Map: Plus</vt:lpstr>
      <vt:lpstr>Invoking Map Parallel Pattern With Plus Worklet (Notional)</vt:lpstr>
      <vt:lpstr>Invoking Map Parallel Pattern With Plus Worklet (Notional)</vt:lpstr>
      <vt:lpstr>What is a worklet? (1/2)</vt:lpstr>
      <vt:lpstr>What is a worklet? (2/2)</vt:lpstr>
      <vt:lpstr>How do worklets become usable code in VTK-m? (1/2)</vt:lpstr>
      <vt:lpstr>How do worklets become usable code in VTK-m? (2/2)</vt:lpstr>
      <vt:lpstr>Array Handles</vt:lpstr>
      <vt:lpstr>What are the parallel patterns?</vt:lpstr>
      <vt:lpstr>VTK-m Parallel Pattern: Map Field</vt:lpstr>
      <vt:lpstr>VTK-m Parallel Pattern: Visit Point With Cells</vt:lpstr>
      <vt:lpstr>VTK-m Parallel Pattern: Visit Point With Cells</vt:lpstr>
      <vt:lpstr>VTK-m Parallel Pattern: Visit Cell With Points </vt:lpstr>
      <vt:lpstr>VTK-m Parallel Pattern: Visit Cell With Points </vt:lpstr>
      <vt:lpstr>THE FOLLOWING 20 SILDES ARE KEN’S SUGGESTIONS FOR SIMPLIFYING AND FOLLOWING NEW EXAMPLE CODE</vt:lpstr>
      <vt:lpstr>Tutorial Schedule</vt:lpstr>
      <vt:lpstr>New filter that calculates magnitude of a vector field</vt:lpstr>
      <vt:lpstr>New filter that calculates magnitude of a vector field</vt:lpstr>
      <vt:lpstr>Worklet Example</vt:lpstr>
      <vt:lpstr>Worklet Example</vt:lpstr>
      <vt:lpstr>Worklet Example</vt:lpstr>
      <vt:lpstr>Worklet Example</vt:lpstr>
      <vt:lpstr>Worklet Example</vt:lpstr>
      <vt:lpstr>Worklet Example</vt:lpstr>
      <vt:lpstr>VTKM_EXEC, VTKM_CONT, VTKM_EXEC_CONT</vt:lpstr>
      <vt:lpstr>Worklet Example</vt:lpstr>
      <vt:lpstr>VTK-m Parallel Pattern: Map Field (SLIDE REPEAT)</vt:lpstr>
      <vt:lpstr>Worklet Example</vt:lpstr>
      <vt:lpstr>Worklet Example</vt:lpstr>
      <vt:lpstr>Worklet Example</vt:lpstr>
      <vt:lpstr>New filter that calculates magnitude of a vector field</vt:lpstr>
      <vt:lpstr>PowerPoint Presentation</vt:lpstr>
      <vt:lpstr>New filter that calculates magnitude of a vector field</vt:lpstr>
      <vt:lpstr>PowerPoint Presentation</vt:lpstr>
      <vt:lpstr>Hands-On #1</vt:lpstr>
      <vt:lpstr>THE PREVIOUS 20 SILDES ARE KEN’S SUGGESTIONS FOR SIMPLIFYING AND FOLLOWING NEW EXAMPLE CODE</vt:lpstr>
      <vt:lpstr>FOLLOWING 9 SLIDES MAY NEED UPDATE B/C OF POSSIBLE CHANGES TO EXECUTION/CONTROL SIGNATURE</vt:lpstr>
      <vt:lpstr>Elements of a worklet</vt:lpstr>
      <vt:lpstr>Control Signature</vt:lpstr>
      <vt:lpstr>Execution Signature</vt:lpstr>
      <vt:lpstr>Worklet Operator – define the functor!</vt:lpstr>
      <vt:lpstr>VTKM_EXEC, VTKM_CONT, VTKM_EXEC_CONT</vt:lpstr>
      <vt:lpstr>Worklet Example</vt:lpstr>
      <vt:lpstr>Worklet Example</vt:lpstr>
      <vt:lpstr>Worklet Example</vt:lpstr>
      <vt:lpstr>Worklet Example</vt:lpstr>
      <vt:lpstr>Worklet Example</vt:lpstr>
      <vt:lpstr>Worklet Example</vt:lpstr>
      <vt:lpstr>Worklet Example</vt:lpstr>
      <vt:lpstr>Worklet Example</vt:lpstr>
      <vt:lpstr>Going deep on worklets</vt:lpstr>
      <vt:lpstr>Screenshots from users manual on reference material for  Field Map worklet (1/2)</vt:lpstr>
      <vt:lpstr>Screenshots from users manual on reference material for  Field Map worklet (2/2)</vt:lpstr>
      <vt:lpstr>PRECEDING 9 SLIDES MAY NEED UPDATE B/C OF POSSIBLE CHANGES TO EXECUTION/CONTROL SIGNATURE</vt:lpstr>
      <vt:lpstr>Tutorial Schedule</vt:lpstr>
      <vt:lpstr>New filter that calculates magnitude of a vector field</vt:lpstr>
      <vt:lpstr>New filter that calculates magnitude of a vector field</vt:lpstr>
      <vt:lpstr>ComputeMagnitude worklet</vt:lpstr>
      <vt:lpstr>New filter that calculates magnitude of a vector field</vt:lpstr>
      <vt:lpstr>FieldMagnitude filter</vt:lpstr>
      <vt:lpstr>New filter that calculates magnitude of a vector field</vt:lpstr>
      <vt:lpstr>main function</vt:lpstr>
      <vt:lpstr>Hands-On #1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of Exascale Computing</dc:title>
  <dc:creator>Hank Chidls</dc:creator>
  <cp:lastModifiedBy>Moreland, Kenneth</cp:lastModifiedBy>
  <cp:revision>220</cp:revision>
  <cp:lastPrinted>2017-11-02T18:35:01Z</cp:lastPrinted>
  <dcterms:created xsi:type="dcterms:W3CDTF">2018-12-26T23:30:49Z</dcterms:created>
  <dcterms:modified xsi:type="dcterms:W3CDTF">2019-10-16T16:07:50Z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0x010100565464437F680748A68B85EB6594EA7D</vt:lpwstr>
  </property>
</Properties>
</file>