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49" r:id="rId2"/>
    <p:sldId id="650" r:id="rId3"/>
    <p:sldId id="651" r:id="rId4"/>
    <p:sldId id="653" r:id="rId5"/>
    <p:sldId id="654" r:id="rId6"/>
    <p:sldId id="655" r:id="rId7"/>
    <p:sldId id="656" r:id="rId8"/>
    <p:sldId id="667" r:id="rId9"/>
    <p:sldId id="658" r:id="rId10"/>
    <p:sldId id="660" r:id="rId11"/>
    <p:sldId id="668" r:id="rId12"/>
    <p:sldId id="672" r:id="rId13"/>
    <p:sldId id="673" r:id="rId14"/>
    <p:sldId id="674" r:id="rId15"/>
    <p:sldId id="675" r:id="rId16"/>
    <p:sldId id="676" r:id="rId17"/>
    <p:sldId id="677" r:id="rId18"/>
    <p:sldId id="678" r:id="rId19"/>
    <p:sldId id="679" r:id="rId20"/>
    <p:sldId id="680" r:id="rId21"/>
    <p:sldId id="681" r:id="rId22"/>
    <p:sldId id="682" r:id="rId23"/>
    <p:sldId id="669" r:id="rId24"/>
    <p:sldId id="670" r:id="rId25"/>
    <p:sldId id="671" r:id="rId26"/>
    <p:sldId id="664" r:id="rId2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8" autoAdjust="0"/>
    <p:restoredTop sz="91183" autoAdjust="0"/>
  </p:normalViewPr>
  <p:slideViewPr>
    <p:cSldViewPr>
      <p:cViewPr varScale="1">
        <p:scale>
          <a:sx n="181" d="100"/>
          <a:sy n="181" d="100"/>
        </p:scale>
        <p:origin x="-120" y="-13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9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Marching</a:t>
            </a:r>
            <a:r>
              <a:rPr lang="en-US" baseline="0" dirty="0" smtClean="0"/>
              <a:t> Cubes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VTK Serial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17.28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VTK-m Serial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VTK-m Cuda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1.514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VTK-m Cuda [No Transfer]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0.524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5505752"/>
        <c:axId val="-2075501416"/>
      </c:barChart>
      <c:catAx>
        <c:axId val="-2075505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75501416"/>
        <c:crosses val="autoZero"/>
        <c:auto val="1"/>
        <c:lblAlgn val="ctr"/>
        <c:lblOffset val="100"/>
        <c:noMultiLvlLbl val="0"/>
      </c:catAx>
      <c:valAx>
        <c:axId val="-2075501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755057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Transfer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256^3</c:v>
                </c:pt>
                <c:pt idx="1">
                  <c:v>512^3</c:v>
                </c:pt>
                <c:pt idx="2">
                  <c:v>756^3</c:v>
                </c:pt>
                <c:pt idx="3">
                  <c:v>1024^3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0.0158653</c:v>
                </c:pt>
                <c:pt idx="1">
                  <c:v>0.0838951</c:v>
                </c:pt>
                <c:pt idx="2">
                  <c:v>0.243662</c:v>
                </c:pt>
                <c:pt idx="3">
                  <c:v>0.524616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Transfer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256^3</c:v>
                </c:pt>
                <c:pt idx="1">
                  <c:v>512^3</c:v>
                </c:pt>
                <c:pt idx="2">
                  <c:v>756^3</c:v>
                </c:pt>
                <c:pt idx="3">
                  <c:v>1024^3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0.0247112</c:v>
                </c:pt>
                <c:pt idx="1">
                  <c:v>0.153482</c:v>
                </c:pt>
                <c:pt idx="2">
                  <c:v>0.467119</c:v>
                </c:pt>
                <c:pt idx="3">
                  <c:v>1.51468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5420328"/>
        <c:axId val="-2075414728"/>
      </c:barChart>
      <c:catAx>
        <c:axId val="-2075420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Triangles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-2075414728"/>
        <c:crosses val="autoZero"/>
        <c:auto val="1"/>
        <c:lblAlgn val="ctr"/>
        <c:lblOffset val="100"/>
        <c:noMultiLvlLbl val="0"/>
      </c:catAx>
      <c:valAx>
        <c:axId val="-2075414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 dirty="0" smtClean="0">
                    <a:effectLst/>
                  </a:rPr>
                  <a:t>Time (s)</a:t>
                </a:r>
                <a:endParaRPr lang="en-US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5420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25808-A5D0-1A43-8368-99A0C27150C6}" type="datetimeFigureOut">
              <a:rPr lang="en-US" smtClean="0"/>
              <a:pPr/>
              <a:t>6/4/15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C64FB-19B6-2D49-9995-FF296E6ED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6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09355CC-A636-3741-988D-DAAD712BCB4E}" type="datetimeFigureOut">
              <a:rPr lang="en-US"/>
              <a:pPr/>
              <a:t>6/4/15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D033EDD-DE9B-7F45-B57D-311EC99EF0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77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want to be one happy family to reduce the re-invention of algorithms. As VTK has become a location for researching classic </a:t>
            </a:r>
            <a:r>
              <a:rPr lang="en-US" baseline="0" dirty="0" err="1" smtClean="0"/>
              <a:t>cpu</a:t>
            </a:r>
            <a:r>
              <a:rPr lang="en-US" baseline="0" dirty="0" smtClean="0"/>
              <a:t> algorithms we want VTK-m to do the same for data parallel algorithm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Both</a:t>
            </a:r>
            <a:r>
              <a:rPr lang="en-US" baseline="0" dirty="0" smtClean="0"/>
              <a:t> in-situ and post processing are our targets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22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Red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Pison</a:t>
            </a:r>
            <a:endParaRPr lang="en-US" dirty="0" smtClean="0"/>
          </a:p>
          <a:p>
            <a:r>
              <a:rPr lang="en-US" dirty="0" smtClean="0"/>
              <a:t>Blue is </a:t>
            </a:r>
            <a:r>
              <a:rPr lang="en-US" dirty="0" err="1" smtClean="0"/>
              <a:t>Dax</a:t>
            </a:r>
            <a:endParaRPr lang="en-US" dirty="0" smtClean="0"/>
          </a:p>
          <a:p>
            <a:r>
              <a:rPr lang="en-US" dirty="0" smtClean="0"/>
              <a:t>Green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Eavl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Array and Dynamic is finished,</a:t>
            </a:r>
          </a:p>
          <a:p>
            <a:r>
              <a:rPr lang="en-US" dirty="0" smtClean="0"/>
              <a:t>Data</a:t>
            </a:r>
            <a:r>
              <a:rPr lang="en-US" baseline="0" dirty="0" smtClean="0"/>
              <a:t> Parallel Algorithms is nearing completion</a:t>
            </a:r>
          </a:p>
          <a:p>
            <a:r>
              <a:rPr lang="en-US" baseline="0" dirty="0" smtClean="0"/>
              <a:t>Device Adapter is nearing completion</a:t>
            </a:r>
          </a:p>
          <a:p>
            <a:r>
              <a:rPr lang="en-US" baseline="0" dirty="0" smtClean="0"/>
              <a:t>Actively working on getting </a:t>
            </a:r>
            <a:r>
              <a:rPr lang="en-US" baseline="0" dirty="0" err="1" smtClean="0"/>
              <a:t>DataModel</a:t>
            </a:r>
            <a:r>
              <a:rPr lang="en-US" baseline="0" dirty="0" smtClean="0"/>
              <a:t> into the code base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Post Processing is the interface level that VTK and such forth will interface with. This will the library level</a:t>
            </a:r>
          </a:p>
          <a:p>
            <a:r>
              <a:rPr lang="en-US" baseline="0" dirty="0" smtClean="0"/>
              <a:t>The In-Situ tight coupling can use a lower header template library approach maximizes performance</a:t>
            </a:r>
          </a:p>
        </p:txBody>
      </p:sp>
    </p:spTree>
    <p:extLst>
      <p:ext uri="{BB962C8B-B14F-4D97-AF65-F5344CB8AC3E}">
        <p14:creationId xmlns:p14="http://schemas.microsoft.com/office/powerpoint/2010/main" val="340737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Our basic approach to portable</a:t>
            </a:r>
            <a:r>
              <a:rPr lang="en-US" baseline="0" dirty="0" smtClean="0"/>
              <a:t> and efficient </a:t>
            </a:r>
            <a:r>
              <a:rPr lang="en-US" dirty="0" smtClean="0"/>
              <a:t>multicore algorithms is</a:t>
            </a:r>
            <a:r>
              <a:rPr lang="en-US" baseline="0" dirty="0" smtClean="0"/>
              <a:t> essentially that presented by Baker and colleagues.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Break the algorithm into sections that can be run on single (or small) sections of data and encapsulate that in a C++ </a:t>
            </a:r>
            <a:r>
              <a:rPr lang="en-US" baseline="0" dirty="0" err="1" smtClean="0"/>
              <a:t>functor</a:t>
            </a:r>
            <a:r>
              <a:rPr lang="en-US" baseline="0" dirty="0" smtClean="0"/>
              <a:t> object.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Using generic programming, provide a mapping function to schedule the </a:t>
            </a:r>
            <a:r>
              <a:rPr lang="en-US" baseline="0" dirty="0" err="1" smtClean="0"/>
              <a:t>functor</a:t>
            </a:r>
            <a:r>
              <a:rPr lang="en-US" baseline="0" dirty="0" smtClean="0"/>
              <a:t> on many threads to concurrently process a vector.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Dual benefits: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Simplifies algorithm design by placing the bulk of the work in a serial </a:t>
            </a:r>
            <a:r>
              <a:rPr lang="en-US" baseline="0" dirty="0" err="1" smtClean="0"/>
              <a:t>functor</a:t>
            </a:r>
            <a:r>
              <a:rPr lang="en-US" baseline="0" dirty="0" smtClean="0"/>
              <a:t>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One porting of the map function to multiple parallel systems can be applied to any number of </a:t>
            </a:r>
            <a:r>
              <a:rPr lang="en-US" baseline="0" dirty="0" err="1" smtClean="0"/>
              <a:t>functor</a:t>
            </a:r>
            <a:r>
              <a:rPr lang="en-US" baseline="0" dirty="0" smtClean="0"/>
              <a:t> algorithms.  Also works well in lightweight thread environment.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However, we find this basic model a bit too simplistic.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We are most interested in mapping operations to connected topologies, which</a:t>
            </a:r>
            <a:r>
              <a:rPr lang="en-US" baseline="0" dirty="0" smtClean="0"/>
              <a:t> means that the inputs and outputs of the operations are dependent on these connections.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For example, the computation of an operation may depend on a collection of data around a small neighborhood.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1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We also have to consider that the values created by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functor</a:t>
            </a:r>
            <a:r>
              <a:rPr lang="en-US" baseline="0" dirty="0" smtClean="0"/>
              <a:t> may not be independent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For example, they might combine together to form a connected topology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If necessary, we might need to rebuild these connections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1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6B89-1FE0-5A48-A10C-78D57F49F3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0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data is increasing by an order of 4 but performance is only roughly doubling.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6B89-1FE0-5A48-A10C-78D57F49F3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57400"/>
            <a:ext cx="7239000" cy="400051"/>
          </a:xfrm>
        </p:spPr>
        <p:txBody>
          <a:bodyPr anchor="t">
            <a:noAutofit/>
          </a:bodyPr>
          <a:lstStyle>
            <a:lvl1pPr algn="l">
              <a:defRPr sz="6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86150"/>
            <a:ext cx="7239000" cy="62865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42F39-4015-EF4E-9B94-A0A4705FF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305C-4461-EE41-8B67-D21DB2081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2D76C-E6A5-FD47-B8E6-8381E8013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1AF21-10CC-4D4A-9F3F-477004B24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4000" b="0" i="0" cap="all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95615-AF09-1E48-AF56-9FE56DAF9A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1711-A8B2-8D4B-9901-470E8999FF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6305F-43E1-E24A-9289-9A9AC2334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75107-5EEC-064F-8DCC-03FC5F6B5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E4049-6101-E54D-A648-3D212500B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014B0-A7D8-B149-900C-D6FF2FE56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8E8B-36EF-E54E-ABF5-FD550F333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57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2200" y="48125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48125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1250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63DD16F-363E-854A-8674-CDF7E8D3074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200" y="4743450"/>
            <a:ext cx="1143000" cy="3594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376092"/>
          </a:solidFill>
          <a:latin typeface="Arial" pitchFamily="34" charset="0"/>
          <a:ea typeface="Arial" charset="0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595959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single </a:t>
            </a:r>
            <a:r>
              <a:rPr lang="en-US" sz="2800" dirty="0" smtClean="0"/>
              <a:t>place for the </a:t>
            </a:r>
            <a:r>
              <a:rPr lang="en-US" sz="2800" dirty="0"/>
              <a:t>visualization </a:t>
            </a:r>
            <a:r>
              <a:rPr lang="en-US" sz="2800" dirty="0" smtClean="0"/>
              <a:t>community to </a:t>
            </a:r>
            <a:r>
              <a:rPr lang="en-US" sz="2800" dirty="0"/>
              <a:t>collaborate, contribute, and leverage massively threaded algorithms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Reduce the challenges of writing highly concurrent </a:t>
            </a:r>
            <a:r>
              <a:rPr lang="en-US" sz="2800" dirty="0" smtClean="0"/>
              <a:t>algorithms by using data parallel algorithms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94034" y="3949392"/>
            <a:ext cx="8392766" cy="950974"/>
            <a:chOff x="294034" y="3949391"/>
            <a:chExt cx="8392766" cy="950974"/>
          </a:xfrm>
        </p:grpSpPr>
        <p:pic>
          <p:nvPicPr>
            <p:cNvPr id="5" name="Picture 4" descr="ExampleCellCenters.png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376" y="3950355"/>
              <a:ext cx="1176572" cy="9500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 descr="ExampleElevation.png"/>
            <p:cNvPicPr preferRelativeResize="0"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34" y="3950355"/>
              <a:ext cx="1176572" cy="9500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ExampleWarp.png"/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791" y="3950355"/>
              <a:ext cx="1176572" cy="9500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 descr="ExampleThreshold.png"/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48" y="3949391"/>
              <a:ext cx="1176572" cy="9500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ExampleContour.png"/>
            <p:cNvPicPr preferRelativeResize="0"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388" y="3949391"/>
              <a:ext cx="1176572" cy="9500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 descr="ExampleExtractEdges.png"/>
            <p:cNvPicPr preferRelativeResize="0"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228" y="3949391"/>
              <a:ext cx="1176572" cy="9500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ExampleClip.png"/>
            <p:cNvPicPr preferRelativeResize="0"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633" y="3950355"/>
              <a:ext cx="1176572" cy="95001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615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8454" y="121936"/>
            <a:ext cx="7618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 x </a:t>
            </a:r>
            <a:r>
              <a:rPr lang="fr-FR" sz="2000" dirty="0"/>
              <a:t>Intel Xeon CPU E5-2620 v3 @ 2.40GHz </a:t>
            </a:r>
            <a:r>
              <a:rPr lang="en-US" sz="2000" dirty="0"/>
              <a:t>+ NVIDIA Tesla </a:t>
            </a:r>
            <a:r>
              <a:rPr lang="en-US" sz="2000" dirty="0" smtClean="0"/>
              <a:t>K40c</a:t>
            </a:r>
          </a:p>
          <a:p>
            <a:r>
              <a:rPr lang="en-US" sz="2000" dirty="0" smtClean="0"/>
              <a:t>Data: 1024^3 (floats)</a:t>
            </a:r>
            <a:endParaRPr lang="en-US" sz="2000" dirty="0"/>
          </a:p>
        </p:txBody>
      </p:sp>
      <p:graphicFrame>
        <p:nvGraphicFramePr>
          <p:cNvPr id="2" name="Chart 1" title="Marching Cubes"/>
          <p:cNvGraphicFramePr/>
          <p:nvPr>
            <p:extLst>
              <p:ext uri="{D42A27DB-BD31-4B8C-83A1-F6EECF244321}">
                <p14:modId xmlns:p14="http://schemas.microsoft.com/office/powerpoint/2010/main" val="2548935876"/>
              </p:ext>
            </p:extLst>
          </p:nvPr>
        </p:nvGraphicFramePr>
        <p:xfrm>
          <a:off x="518535" y="889005"/>
          <a:ext cx="8434074" cy="412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67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8454" y="121936"/>
            <a:ext cx="7618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 x </a:t>
            </a:r>
            <a:r>
              <a:rPr lang="fr-FR" sz="2000" dirty="0"/>
              <a:t>Intel Xeon CPU E5-2620 v3 @ 2.40GHz </a:t>
            </a:r>
            <a:r>
              <a:rPr lang="en-US" sz="2000" dirty="0"/>
              <a:t>+ NVIDIA Tesla </a:t>
            </a:r>
            <a:r>
              <a:rPr lang="en-US" sz="2000" dirty="0" smtClean="0"/>
              <a:t>K40c</a:t>
            </a:r>
          </a:p>
          <a:p>
            <a:r>
              <a:rPr lang="en-US" sz="2000" dirty="0" smtClean="0"/>
              <a:t>Data: 1024^3 (floats)</a:t>
            </a:r>
            <a:endParaRPr lang="en-US" sz="20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239713"/>
              </p:ext>
            </p:extLst>
          </p:nvPr>
        </p:nvGraphicFramePr>
        <p:xfrm>
          <a:off x="0" y="895350"/>
          <a:ext cx="91440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58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9" y="975133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chemeClr val="accent1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vtkm::math::Sin(x);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2277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9" y="171451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vtkm::math::Sin(x);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9" y="171450"/>
            <a:ext cx="7940445" cy="96648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778" y="2310958"/>
            <a:ext cx="465022" cy="26079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9" y="171451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vtkm::math::Sin(x);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9853" y="587596"/>
            <a:ext cx="7940445" cy="5715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67186" y="244593"/>
            <a:ext cx="5465704" cy="34300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9" y="171451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vtkm::math::Sin(x);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039" y="551274"/>
            <a:ext cx="7940445" cy="65287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9" y="171451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vtkm::math::Sin(x);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848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9" y="171451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vtkm::math::Sin(x);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875709"/>
            <a:ext cx="4640838" cy="1470499"/>
            <a:chOff x="838200" y="1314052"/>
            <a:chExt cx="4640838" cy="1960664"/>
          </a:xfrm>
        </p:grpSpPr>
        <p:sp>
          <p:nvSpPr>
            <p:cNvPr id="5" name="Oval 4"/>
            <p:cNvSpPr/>
            <p:nvPr/>
          </p:nvSpPr>
          <p:spPr>
            <a:xfrm>
              <a:off x="5098038" y="1314052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933381"/>
              <a:ext cx="381000" cy="341335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38200" y="2933381"/>
              <a:ext cx="381000" cy="341335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14284" y="1314053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4"/>
              <a:endCxn id="7" idx="0"/>
            </p:cNvCxnSpPr>
            <p:nvPr/>
          </p:nvCxnSpPr>
          <p:spPr>
            <a:xfrm flipH="1">
              <a:off x="1028700" y="1695053"/>
              <a:ext cx="1176084" cy="12383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4"/>
              <a:endCxn id="6" idx="0"/>
            </p:cNvCxnSpPr>
            <p:nvPr/>
          </p:nvCxnSpPr>
          <p:spPr>
            <a:xfrm flipH="1">
              <a:off x="2857500" y="1695052"/>
              <a:ext cx="2431038" cy="12383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8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9" y="171451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vtkm::math::Sin(x);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14284" y="558576"/>
            <a:ext cx="6066361" cy="601110"/>
            <a:chOff x="2014284" y="891210"/>
            <a:chExt cx="6066361" cy="801483"/>
          </a:xfrm>
        </p:grpSpPr>
        <p:sp>
          <p:nvSpPr>
            <p:cNvPr id="5" name="Oval 4"/>
            <p:cNvSpPr/>
            <p:nvPr/>
          </p:nvSpPr>
          <p:spPr>
            <a:xfrm>
              <a:off x="5111362" y="1311693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91884" y="891210"/>
              <a:ext cx="1365638" cy="375468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38807" y="891213"/>
              <a:ext cx="1441838" cy="375467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urved Connector 7"/>
            <p:cNvCxnSpPr>
              <a:stCxn id="6" idx="4"/>
              <a:endCxn id="5" idx="6"/>
            </p:cNvCxnSpPr>
            <p:nvPr/>
          </p:nvCxnSpPr>
          <p:spPr>
            <a:xfrm rot="5400000">
              <a:off x="5515776" y="1243265"/>
              <a:ext cx="235515" cy="282341"/>
            </a:xfrm>
            <a:prstGeom prst="curvedConnector2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014284" y="1299149"/>
              <a:ext cx="381000" cy="381003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>
              <a:stCxn id="7" idx="4"/>
              <a:endCxn id="9" idx="5"/>
            </p:cNvCxnSpPr>
            <p:nvPr/>
          </p:nvCxnSpPr>
          <p:spPr>
            <a:xfrm rot="5400000">
              <a:off x="4670769" y="-1064602"/>
              <a:ext cx="357676" cy="5020238"/>
            </a:xfrm>
            <a:prstGeom prst="curvedConnector3">
              <a:avLst>
                <a:gd name="adj1" fmla="val 200817"/>
              </a:avLst>
            </a:prstGeom>
            <a:ln>
              <a:headEnd type="arrow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225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9" y="171451"/>
            <a:ext cx="716486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Sine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vtkm::math::Sin(x);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033774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41034" y="2725997"/>
            <a:ext cx="1882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Execution Environment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1629" y="2989361"/>
            <a:ext cx="1711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Control Environment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300" y="3143250"/>
            <a:ext cx="678412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noProof="1" smtClean="0">
                <a:solidFill>
                  <a:srgbClr val="FF6666"/>
                </a:solidFill>
              </a:rPr>
              <a:t>inputHandle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noProof="1" smtClean="0">
                <a:solidFill>
                  <a:srgbClr val="FF6666"/>
                </a:solidFill>
              </a:rPr>
              <a:t>sineResult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noProof="1">
                <a:solidFill>
                  <a:srgbClr val="4F81BD"/>
                </a:solidFill>
              </a:rPr>
              <a:t>Sine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noProof="1" smtClean="0">
                <a:solidFill>
                  <a:srgbClr val="FF6666"/>
                </a:solidFill>
              </a:rPr>
              <a:t>inputHandle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noProof="1" smtClean="0">
                <a:solidFill>
                  <a:srgbClr val="FF6666"/>
                </a:solidFill>
              </a:rPr>
              <a:t>sineResult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noProof="1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it easier for simulation codes to take advantage </a:t>
            </a:r>
            <a:r>
              <a:rPr lang="en-US" dirty="0" smtClean="0"/>
              <a:t>these parallel </a:t>
            </a:r>
            <a:r>
              <a:rPr lang="en-US" dirty="0"/>
              <a:t>visualization and analysis </a:t>
            </a:r>
            <a:r>
              <a:rPr lang="en-US" dirty="0" smtClean="0"/>
              <a:t>tasks </a:t>
            </a:r>
            <a:r>
              <a:rPr lang="en-US" dirty="0"/>
              <a:t>on a wide range of current and next-generation </a:t>
            </a:r>
            <a:r>
              <a:rPr lang="en-US" dirty="0" smtClean="0"/>
              <a:t>hardware.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4034" y="3949392"/>
            <a:ext cx="8392766" cy="950974"/>
            <a:chOff x="294034" y="3949391"/>
            <a:chExt cx="8392766" cy="950974"/>
          </a:xfrm>
        </p:grpSpPr>
        <p:pic>
          <p:nvPicPr>
            <p:cNvPr id="5" name="Picture 4" descr="ExampleCellCenters.png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376" y="3950355"/>
              <a:ext cx="1176572" cy="9500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 descr="ExampleElevation.png"/>
            <p:cNvPicPr preferRelativeResize="0"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34" y="3950355"/>
              <a:ext cx="1176572" cy="9500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ExampleWarp.png"/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791" y="3950355"/>
              <a:ext cx="1176572" cy="9500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 descr="ExampleThreshold.png"/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48" y="3949391"/>
              <a:ext cx="1176572" cy="9500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ExampleContour.png"/>
            <p:cNvPicPr preferRelativeResize="0"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388" y="3949391"/>
              <a:ext cx="1176572" cy="9500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 descr="ExampleExtractEdges.png"/>
            <p:cNvPicPr preferRelativeResize="0"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228" y="3949391"/>
              <a:ext cx="1176572" cy="9500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ExampleClip.png"/>
            <p:cNvPicPr preferRelativeResize="0"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633" y="3950355"/>
              <a:ext cx="1176572" cy="95001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643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9" y="171451"/>
            <a:ext cx="716486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Sine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vtkm::math::Sin(x);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300" y="3143250"/>
            <a:ext cx="678412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noProof="1" smtClean="0">
                <a:solidFill>
                  <a:srgbClr val="FF6666"/>
                </a:solidFill>
              </a:rPr>
              <a:t>inputHandle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noProof="1" smtClean="0">
                <a:solidFill>
                  <a:srgbClr val="FF6666"/>
                </a:solidFill>
              </a:rPr>
              <a:t>sineResult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noProof="1">
                <a:solidFill>
                  <a:srgbClr val="4F81BD"/>
                </a:solidFill>
              </a:rPr>
              <a:t>Sine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noProof="1" smtClean="0">
                <a:solidFill>
                  <a:srgbClr val="FF6666"/>
                </a:solidFill>
              </a:rPr>
              <a:t>inputHandle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noProof="1" smtClean="0">
                <a:solidFill>
                  <a:srgbClr val="FF6666"/>
                </a:solidFill>
              </a:rPr>
              <a:t>sineResult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9" y="171450"/>
            <a:ext cx="7940445" cy="385822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033774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41034" y="2725997"/>
            <a:ext cx="1882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Execution Environment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1629" y="2989361"/>
            <a:ext cx="1711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Control Environment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9" y="171451"/>
            <a:ext cx="716486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Sine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vtkm::math::Sin(x);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300" y="3143250"/>
            <a:ext cx="678412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noProof="1" smtClean="0">
                <a:solidFill>
                  <a:srgbClr val="FF6666"/>
                </a:solidFill>
              </a:rPr>
              <a:t>inputHandle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noProof="1" smtClean="0">
                <a:solidFill>
                  <a:srgbClr val="FF6666"/>
                </a:solidFill>
              </a:rPr>
              <a:t>sineResult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noProof="1">
                <a:solidFill>
                  <a:srgbClr val="4F81BD"/>
                </a:solidFill>
              </a:rPr>
              <a:t>Sine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noProof="1" smtClean="0">
                <a:solidFill>
                  <a:srgbClr val="FF6666"/>
                </a:solidFill>
              </a:rPr>
              <a:t>inputHandle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noProof="1" smtClean="0">
                <a:solidFill>
                  <a:srgbClr val="FF6666"/>
                </a:solidFill>
              </a:rPr>
              <a:t>sineResult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9" y="525666"/>
            <a:ext cx="7940445" cy="350401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033774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41034" y="2725997"/>
            <a:ext cx="1882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Execution Environment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1629" y="2989361"/>
            <a:ext cx="1711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Control Environment</a:t>
            </a:r>
            <a:endParaRPr lang="en-US" sz="1400" dirty="0">
              <a:solidFill>
                <a:schemeClr val="accent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5608" y="242641"/>
            <a:ext cx="4266007" cy="4351176"/>
            <a:chOff x="1485607" y="470522"/>
            <a:chExt cx="4266007" cy="5801567"/>
          </a:xfrm>
        </p:grpSpPr>
        <p:sp>
          <p:nvSpPr>
            <p:cNvPr id="10" name="Oval 9"/>
            <p:cNvSpPr/>
            <p:nvPr/>
          </p:nvSpPr>
          <p:spPr>
            <a:xfrm>
              <a:off x="5065814" y="5886662"/>
              <a:ext cx="685800" cy="385427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85607" y="470522"/>
              <a:ext cx="685800" cy="377367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0" idx="0"/>
              <a:endCxn id="11" idx="4"/>
            </p:cNvCxnSpPr>
            <p:nvPr/>
          </p:nvCxnSpPr>
          <p:spPr>
            <a:xfrm flipH="1" flipV="1">
              <a:off x="1828507" y="847889"/>
              <a:ext cx="3580207" cy="50387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2241842" y="196408"/>
            <a:ext cx="6088861" cy="32925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9" y="171451"/>
            <a:ext cx="716486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Sine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vtkm::math::Sin(x);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300" y="3143250"/>
            <a:ext cx="678412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noProof="1" smtClean="0">
                <a:solidFill>
                  <a:srgbClr val="FF6666"/>
                </a:solidFill>
              </a:rPr>
              <a:t>inputHandle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noProof="1" smtClean="0">
                <a:solidFill>
                  <a:srgbClr val="FF6666"/>
                </a:solidFill>
              </a:rPr>
              <a:t>sineResult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noProof="1">
                <a:solidFill>
                  <a:srgbClr val="4F81BD"/>
                </a:solidFill>
              </a:rPr>
              <a:t>Sine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noProof="1" smtClean="0">
                <a:solidFill>
                  <a:srgbClr val="FF6666"/>
                </a:solidFill>
              </a:rPr>
              <a:t>inputHandle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noProof="1" smtClean="0">
                <a:solidFill>
                  <a:srgbClr val="FF6666"/>
                </a:solidFill>
              </a:rPr>
              <a:t>sineResult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9" y="818464"/>
            <a:ext cx="7940445" cy="321121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033774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41034" y="2725997"/>
            <a:ext cx="1882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Execution Environment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1629" y="2989361"/>
            <a:ext cx="1711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Control Environment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1842" y="196408"/>
            <a:ext cx="6088861" cy="32925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16648" y="475563"/>
            <a:ext cx="4295345" cy="4407598"/>
            <a:chOff x="3116648" y="634084"/>
            <a:chExt cx="4295345" cy="5876783"/>
          </a:xfrm>
        </p:grpSpPr>
        <p:sp>
          <p:nvSpPr>
            <p:cNvPr id="14" name="Oval 13"/>
            <p:cNvSpPr/>
            <p:nvPr/>
          </p:nvSpPr>
          <p:spPr>
            <a:xfrm>
              <a:off x="3116648" y="6053668"/>
              <a:ext cx="1482811" cy="457199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599459" y="634084"/>
              <a:ext cx="1304325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4" idx="0"/>
              <a:endCxn id="16" idx="4"/>
            </p:cNvCxnSpPr>
            <p:nvPr/>
          </p:nvCxnSpPr>
          <p:spPr>
            <a:xfrm flipV="1">
              <a:off x="3858054" y="1091284"/>
              <a:ext cx="1393568" cy="4962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654377" y="6053667"/>
              <a:ext cx="1482811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993026" y="634084"/>
              <a:ext cx="1418967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8" idx="0"/>
              <a:endCxn id="19" idx="4"/>
            </p:cNvCxnSpPr>
            <p:nvPr/>
          </p:nvCxnSpPr>
          <p:spPr>
            <a:xfrm flipV="1">
              <a:off x="5395783" y="1091284"/>
              <a:ext cx="1306727" cy="49623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56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9" y="975133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chemeClr val="accent1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vtkm::math::Sin(x);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057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Dispatcher Invoke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</a:t>
            </a:r>
            <a:r>
              <a:rPr lang="en-US" sz="1800" dirty="0" smtClean="0"/>
              <a:t>onvert polymorphic types to static types</a:t>
            </a:r>
          </a:p>
          <a:p>
            <a:r>
              <a:rPr lang="en-US" sz="1800" dirty="0" smtClean="0"/>
              <a:t>Check types</a:t>
            </a:r>
          </a:p>
          <a:p>
            <a:r>
              <a:rPr lang="en-US" sz="1800" dirty="0" smtClean="0"/>
              <a:t>Dispatcher-specific operations</a:t>
            </a:r>
          </a:p>
          <a:p>
            <a:pPr lvl="1"/>
            <a:r>
              <a:rPr lang="en-US" sz="1800" dirty="0" smtClean="0"/>
              <a:t>Find domain length</a:t>
            </a:r>
          </a:p>
          <a:p>
            <a:pPr lvl="1"/>
            <a:r>
              <a:rPr lang="en-US" sz="1800" dirty="0" smtClean="0"/>
              <a:t>Build index arrays</a:t>
            </a:r>
            <a:endParaRPr lang="en-US" sz="1800" dirty="0"/>
          </a:p>
          <a:p>
            <a:r>
              <a:rPr lang="en-US" sz="1800" dirty="0" smtClean="0"/>
              <a:t>Transport data from control to execution</a:t>
            </a:r>
          </a:p>
          <a:p>
            <a:r>
              <a:rPr lang="en-US" sz="1800" dirty="0" smtClean="0"/>
              <a:t>Run </a:t>
            </a:r>
            <a:r>
              <a:rPr lang="en-US" sz="1800" dirty="0" err="1" smtClean="0"/>
              <a:t>worklet</a:t>
            </a:r>
            <a:r>
              <a:rPr lang="en-US" sz="1800" dirty="0" smtClean="0"/>
              <a:t> invoke kernel</a:t>
            </a:r>
          </a:p>
          <a:p>
            <a:r>
              <a:rPr lang="en-US" sz="1800" dirty="0" smtClean="0"/>
              <a:t>Fetch thread-specific data</a:t>
            </a:r>
          </a:p>
          <a:p>
            <a:r>
              <a:rPr lang="en-US" sz="1800" dirty="0" smtClean="0"/>
              <a:t>Invoke </a:t>
            </a:r>
            <a:r>
              <a:rPr lang="en-US" sz="1800" dirty="0" err="1" smtClean="0"/>
              <a:t>worklet</a:t>
            </a:r>
            <a:endParaRPr lang="en-US" sz="1800" dirty="0" smtClean="0"/>
          </a:p>
          <a:p>
            <a:r>
              <a:rPr lang="en-US" sz="1800" dirty="0" smtClean="0"/>
              <a:t>Push thread-specific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3184" y="3504940"/>
            <a:ext cx="5641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DispatcherMapField&lt;</a:t>
            </a:r>
            <a:r>
              <a:rPr lang="en-US" noProof="1">
                <a:solidFill>
                  <a:srgbClr val="66FFFF"/>
                </a:solidFill>
              </a:rPr>
              <a:t>Sine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noProof="1" smtClean="0">
                <a:solidFill>
                  <a:srgbClr val="FF6666"/>
                </a:solidFill>
              </a:rPr>
              <a:t>inputHandle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noProof="1" smtClean="0">
                <a:solidFill>
                  <a:srgbClr val="FF6666"/>
                </a:solidFill>
              </a:rPr>
              <a:t>sineResult</a:t>
            </a:r>
            <a:r>
              <a:rPr lang="en-US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noProof="1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85750"/>
            <a:ext cx="6008551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1400" noProof="1" smtClean="0">
                <a:solidFill>
                  <a:srgbClr val="4F81BD"/>
                </a:solidFill>
                <a:latin typeface="Consolas"/>
                <a:cs typeface="Consolas"/>
              </a:rPr>
              <a:t>ImagToPolar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1400" noProof="1" smtClean="0">
                <a:solidFill>
                  <a:srgbClr val="4F81BD"/>
                </a:solidFill>
                <a:latin typeface="Consolas"/>
                <a:cs typeface="Consolas"/>
              </a:rPr>
              <a:t>WorkletMapField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1400" noProof="1" smtClean="0">
                <a:solidFill>
                  <a:srgbClr val="4F81BD"/>
                </a:solidFill>
                <a:latin typeface="Consolas"/>
                <a:cs typeface="Consolas"/>
              </a:rPr>
              <a:t>ControlSignature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14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&gt;,</a:t>
            </a:r>
          </a:p>
          <a:p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14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14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  <a:endParaRPr lang="en-US" sz="14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14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&lt;vtkm::TypeListTagScalar&gt;)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1400" noProof="1" smtClean="0">
                <a:solidFill>
                  <a:srgbClr val="4F81BD"/>
                </a:solidFill>
                <a:latin typeface="Consolas"/>
                <a:cs typeface="Consolas"/>
              </a:rPr>
              <a:t>ExecutionSignature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14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4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4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4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14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RealType,</a:t>
            </a:r>
          </a:p>
          <a:p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typename ImaginaryType,</a:t>
            </a:r>
          </a:p>
          <a:p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typename MagnitudeType,</a:t>
            </a:r>
          </a:p>
          <a:p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typename PhaseType&gt;</a:t>
            </a:r>
          </a:p>
          <a:p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1400" noProof="1" smtClean="0">
                <a:solidFill>
                  <a:srgbClr val="4F81BD"/>
                </a:solidFill>
                <a:latin typeface="Consolas"/>
                <a:cs typeface="Consolas"/>
              </a:rPr>
              <a:t>operator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()(RealType real,</a:t>
            </a:r>
          </a:p>
          <a:p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ImaginaryType imag,</a:t>
            </a:r>
          </a:p>
          <a:p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MagnitudeType &amp;magnitude,</a:t>
            </a:r>
          </a:p>
          <a:p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PhaseType &amp;phase) const {</a:t>
            </a:r>
          </a:p>
          <a:p>
            <a:r>
              <a:rPr lang="en-US" sz="14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magnitude = vtkm::math::Sqrt(real*real + imag*imag);</a:t>
            </a:r>
          </a:p>
          <a:p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phase = vtkm::math::ATan2(imaginary, real);</a:t>
            </a:r>
          </a:p>
          <a:p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14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14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885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Coprocessing</a:t>
            </a:r>
            <a:r>
              <a:rPr lang="en-US" dirty="0" smtClean="0"/>
              <a:t>/In-situ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VTK and VTK-m</a:t>
            </a:r>
          </a:p>
          <a:p>
            <a:pPr lvl="1"/>
            <a:r>
              <a:rPr lang="en-US" dirty="0" smtClean="0"/>
              <a:t>Process data in place using VTK-m</a:t>
            </a:r>
          </a:p>
          <a:p>
            <a:pPr lvl="1"/>
            <a:r>
              <a:rPr lang="en-US" dirty="0" smtClean="0"/>
              <a:t>Visualize and analyze using VTK</a:t>
            </a:r>
          </a:p>
          <a:p>
            <a:r>
              <a:rPr lang="en-US" dirty="0" smtClean="0"/>
              <a:t>Bringing highly parallelized visualization and analytics in science to all</a:t>
            </a:r>
          </a:p>
          <a:p>
            <a:r>
              <a:rPr lang="en-US" dirty="0" smtClean="0"/>
              <a:t>Create bridges between VTK and VTK-m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21-10CC-4D4A-9F3F-477004B24A1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1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VTK-m </a:t>
            </a:r>
            <a:r>
              <a:rPr lang="en-US" sz="4400" dirty="0"/>
              <a:t>Architecture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44967" y="2829182"/>
            <a:ext cx="8153400" cy="1886464"/>
            <a:chOff x="609600" y="1428750"/>
            <a:chExt cx="8153400" cy="1886464"/>
          </a:xfrm>
        </p:grpSpPr>
        <p:sp>
          <p:nvSpPr>
            <p:cNvPr id="23" name="Rounded Rectangle 22"/>
            <p:cNvSpPr/>
            <p:nvPr/>
          </p:nvSpPr>
          <p:spPr>
            <a:xfrm>
              <a:off x="609600" y="2228850"/>
              <a:ext cx="8153400" cy="342900"/>
            </a:xfrm>
            <a:prstGeom prst="roundRect">
              <a:avLst/>
            </a:prstGeom>
            <a:solidFill>
              <a:srgbClr val="65AF0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pc="-150" dirty="0" smtClean="0"/>
                <a:t>In-Situ</a:t>
              </a:r>
              <a:endParaRPr lang="en-US" spc="-150" dirty="0"/>
            </a:p>
          </p:txBody>
        </p:sp>
        <p:sp>
          <p:nvSpPr>
            <p:cNvPr id="32" name="Rounded Rectangle 4"/>
            <p:cNvSpPr/>
            <p:nvPr/>
          </p:nvSpPr>
          <p:spPr>
            <a:xfrm>
              <a:off x="3962400" y="2857500"/>
              <a:ext cx="1600200" cy="4572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Execution</a:t>
              </a:r>
              <a:endParaRPr lang="en-US" sz="2200" kern="1200" dirty="0"/>
            </a:p>
          </p:txBody>
        </p:sp>
        <p:sp>
          <p:nvSpPr>
            <p:cNvPr id="30" name="Rounded Rectangle 6"/>
            <p:cNvSpPr/>
            <p:nvPr/>
          </p:nvSpPr>
          <p:spPr>
            <a:xfrm>
              <a:off x="838200" y="2857500"/>
              <a:ext cx="3048000" cy="45771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Data Parallel Algorithms</a:t>
              </a:r>
              <a:endParaRPr lang="en-US" sz="2000" kern="1200" dirty="0"/>
            </a:p>
          </p:txBody>
        </p:sp>
        <p:sp>
          <p:nvSpPr>
            <p:cNvPr id="63" name="Rounded Rectangle 10"/>
            <p:cNvSpPr/>
            <p:nvPr/>
          </p:nvSpPr>
          <p:spPr>
            <a:xfrm>
              <a:off x="5638800" y="2857500"/>
              <a:ext cx="1324356" cy="4572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Arrays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477000" y="2914650"/>
              <a:ext cx="381000" cy="5715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096000" y="2914650"/>
              <a:ext cx="381000" cy="57150"/>
            </a:xfrm>
            <a:prstGeom prst="rect">
              <a:avLst/>
            </a:prstGeom>
            <a:solidFill>
              <a:srgbClr val="0E994F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715000" y="2914650"/>
              <a:ext cx="381000" cy="57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609600" y="1543050"/>
              <a:ext cx="8153400" cy="342900"/>
            </a:xfrm>
            <a:prstGeom prst="roundRect">
              <a:avLst/>
            </a:prstGeom>
            <a:solidFill>
              <a:srgbClr val="65AF0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pc="-150" dirty="0" smtClean="0"/>
                <a:t>Post Processing</a:t>
              </a:r>
              <a:endParaRPr lang="en-US" spc="-150" dirty="0"/>
            </a:p>
          </p:txBody>
        </p:sp>
        <p:sp>
          <p:nvSpPr>
            <p:cNvPr id="38" name="Rounded Rectangle 4"/>
            <p:cNvSpPr/>
            <p:nvPr/>
          </p:nvSpPr>
          <p:spPr>
            <a:xfrm>
              <a:off x="838200" y="2114551"/>
              <a:ext cx="3821736" cy="5293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err="1" smtClean="0"/>
                <a:t>Worklets</a:t>
              </a:r>
              <a:endParaRPr lang="en-US" sz="2700" kern="12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953000" y="1428750"/>
              <a:ext cx="2018764" cy="12573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/>
            </a:p>
            <a:p>
              <a:pPr algn="ctr"/>
              <a:r>
                <a:rPr lang="en-US" dirty="0" err="1" smtClean="0"/>
                <a:t>DataModel</a:t>
              </a:r>
              <a:endParaRPr lang="en-US" dirty="0"/>
            </a:p>
          </p:txBody>
        </p:sp>
        <p:sp>
          <p:nvSpPr>
            <p:cNvPr id="41" name="Rounded Rectangle 4"/>
            <p:cNvSpPr/>
            <p:nvPr/>
          </p:nvSpPr>
          <p:spPr>
            <a:xfrm>
              <a:off x="838200" y="1428751"/>
              <a:ext cx="3821736" cy="5293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Filters</a:t>
              </a:r>
              <a:endParaRPr lang="en-US" sz="2700" kern="12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105400" y="1485900"/>
              <a:ext cx="1752600" cy="57150"/>
            </a:xfrm>
            <a:prstGeom prst="rect">
              <a:avLst/>
            </a:prstGeom>
            <a:solidFill>
              <a:srgbClr val="0E994F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743200" y="2171700"/>
              <a:ext cx="1828800" cy="5715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14400" y="2171700"/>
              <a:ext cx="1828800" cy="57150"/>
            </a:xfrm>
            <a:prstGeom prst="rect">
              <a:avLst/>
            </a:prstGeom>
            <a:solidFill>
              <a:srgbClr val="0E994F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14400" y="1485900"/>
              <a:ext cx="1828800" cy="57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743200" y="1485900"/>
              <a:ext cx="1828800" cy="57150"/>
            </a:xfrm>
            <a:prstGeom prst="rect">
              <a:avLst/>
            </a:prstGeom>
            <a:solidFill>
              <a:srgbClr val="0E994F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981200" y="2914650"/>
              <a:ext cx="1828800" cy="5715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914400" y="2914650"/>
              <a:ext cx="1447800" cy="57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038600" y="2914650"/>
              <a:ext cx="1447800" cy="5715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prstMaterial="matte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/>
          <a:lstStyle/>
          <a:p>
            <a:r>
              <a:rPr lang="en-US" dirty="0" smtClean="0"/>
              <a:t>Combines strengths of multiple projects:</a:t>
            </a:r>
          </a:p>
          <a:p>
            <a:pPr lvl="1"/>
            <a:r>
              <a:rPr lang="en-US" sz="2000" dirty="0" smtClean="0"/>
              <a:t>EAVL, Oak Ridge National Laboratory</a:t>
            </a:r>
          </a:p>
          <a:p>
            <a:pPr lvl="1"/>
            <a:r>
              <a:rPr lang="en-US" sz="2000" dirty="0" smtClean="0"/>
              <a:t>DAX, Sandia National Laboratory</a:t>
            </a:r>
          </a:p>
          <a:p>
            <a:pPr lvl="1"/>
            <a:r>
              <a:rPr lang="en-US" sz="2000" dirty="0" smtClean="0"/>
              <a:t>PISTON, Los Alamos National Laboratory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1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534400" cy="514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VTK-m Arbitrary Composition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52403" y="942975"/>
            <a:ext cx="8839199" cy="1189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US" sz="2400" dirty="0"/>
              <a:t>VTK-m allows clients to </a:t>
            </a:r>
            <a:r>
              <a:rPr lang="en-US" sz="2400" dirty="0" smtClean="0"/>
              <a:t>access different memory layouts through the Array Handle and Dynamic Array Handle.</a:t>
            </a:r>
          </a:p>
          <a:p>
            <a:pPr marL="574675" lvl="1" indent="-174625"/>
            <a:r>
              <a:rPr lang="en-US" sz="2400" dirty="0" smtClean="0"/>
              <a:t>Allows for efficient in-situ integration</a:t>
            </a:r>
          </a:p>
          <a:p>
            <a:pPr marL="574675" lvl="1" indent="-174625"/>
            <a:r>
              <a:rPr lang="en-US" sz="2400" dirty="0" smtClean="0"/>
              <a:t>Allows for reduced data transfer</a:t>
            </a:r>
            <a:endParaRPr lang="en-US" sz="2400" dirty="0"/>
          </a:p>
        </p:txBody>
      </p:sp>
      <p:grpSp>
        <p:nvGrpSpPr>
          <p:cNvPr id="234" name="Group 233"/>
          <p:cNvGrpSpPr/>
          <p:nvPr/>
        </p:nvGrpSpPr>
        <p:grpSpPr>
          <a:xfrm>
            <a:off x="1783235" y="2792043"/>
            <a:ext cx="5371886" cy="740133"/>
            <a:chOff x="756563" y="3248278"/>
            <a:chExt cx="5371886" cy="986844"/>
          </a:xfrm>
        </p:grpSpPr>
        <p:grpSp>
          <p:nvGrpSpPr>
            <p:cNvPr id="8" name="Group 7"/>
            <p:cNvGrpSpPr/>
            <p:nvPr/>
          </p:nvGrpSpPr>
          <p:grpSpPr>
            <a:xfrm>
              <a:off x="756563" y="3248278"/>
              <a:ext cx="5371886" cy="986844"/>
              <a:chOff x="1752600" y="1828800"/>
              <a:chExt cx="5371886" cy="98684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752600" y="1828800"/>
                <a:ext cx="2247686" cy="986844"/>
                <a:chOff x="1752600" y="1908756"/>
                <a:chExt cx="2247686" cy="986844"/>
              </a:xfrm>
            </p:grpSpPr>
            <p:sp>
              <p:nvSpPr>
                <p:cNvPr id="32" name="Rounded Rectangle 31"/>
                <p:cNvSpPr/>
                <p:nvPr/>
              </p:nvSpPr>
              <p:spPr bwMode="auto">
                <a:xfrm>
                  <a:off x="1752600" y="1908756"/>
                  <a:ext cx="2247686" cy="986844"/>
                </a:xfrm>
                <a:prstGeom prst="roundRect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Control Environment</a:t>
                  </a:r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1843516" y="2487452"/>
                  <a:ext cx="2065855" cy="114300"/>
                  <a:chOff x="1828281" y="2571750"/>
                  <a:chExt cx="2065855" cy="114300"/>
                </a:xfrm>
                <a:solidFill>
                  <a:schemeClr val="bg1">
                    <a:alpha val="25000"/>
                  </a:schemeClr>
                </a:solidFill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1828281" y="2571750"/>
                    <a:ext cx="114300" cy="1143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1945402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2055469" y="2571750"/>
                    <a:ext cx="114300" cy="114300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2172590" y="2571750"/>
                    <a:ext cx="114300" cy="1143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2286890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2404011" y="2571750"/>
                    <a:ext cx="114300" cy="114300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2514077" y="2571750"/>
                    <a:ext cx="114300" cy="1143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2631198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2745498" y="2571750"/>
                    <a:ext cx="114300" cy="114300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2862619" y="2571750"/>
                    <a:ext cx="114300" cy="1143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2972686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3089807" y="2571750"/>
                    <a:ext cx="114300" cy="114300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3204107" y="2571750"/>
                    <a:ext cx="114300" cy="1143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3321228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3431294" y="2571750"/>
                    <a:ext cx="114300" cy="114300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3548415" y="2571750"/>
                    <a:ext cx="114300" cy="1143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3662715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3779836" y="2571750"/>
                    <a:ext cx="114300" cy="114300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2" name="Rounded Rectangle 11"/>
              <p:cNvSpPr/>
              <p:nvPr/>
            </p:nvSpPr>
            <p:spPr bwMode="auto">
              <a:xfrm>
                <a:off x="4876800" y="1828800"/>
                <a:ext cx="2247686" cy="986844"/>
              </a:xfrm>
              <a:prstGeom prst="round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Execution Environment</a:t>
                </a:r>
              </a:p>
            </p:txBody>
          </p:sp>
          <p:cxnSp>
            <p:nvCxnSpPr>
              <p:cNvPr id="11" name="Straight Arrow Connector 10"/>
              <p:cNvCxnSpPr>
                <a:stCxn id="51" idx="3"/>
              </p:cNvCxnSpPr>
              <p:nvPr/>
            </p:nvCxnSpPr>
            <p:spPr>
              <a:xfrm>
                <a:off x="3909371" y="2464646"/>
                <a:ext cx="105834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3091307" y="3549975"/>
              <a:ext cx="705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Transfer</a:t>
              </a:r>
              <a:endParaRPr lang="en-US" sz="1200" dirty="0"/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3990567" y="3826974"/>
              <a:ext cx="2065855" cy="114300"/>
              <a:chOff x="988787" y="3979374"/>
              <a:chExt cx="2065855" cy="114300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988787" y="3979374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105908" y="3979374"/>
                <a:ext cx="114300" cy="1143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1215975" y="3979374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1333096" y="3979374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1447396" y="3979374"/>
                <a:ext cx="114300" cy="1143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564517" y="3979374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674583" y="3979374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791704" y="3979374"/>
                <a:ext cx="114300" cy="1143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1906004" y="3979374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023125" y="3979374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133192" y="3979374"/>
                <a:ext cx="114300" cy="1143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250313" y="3979374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364613" y="3979374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2481734" y="3979374"/>
                <a:ext cx="114300" cy="1143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2591800" y="3979374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2708921" y="3979374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2823221" y="3979374"/>
                <a:ext cx="114300" cy="1143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2940342" y="3979374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2" name="Group 241"/>
          <p:cNvGrpSpPr/>
          <p:nvPr/>
        </p:nvGrpSpPr>
        <p:grpSpPr>
          <a:xfrm>
            <a:off x="1783235" y="3914150"/>
            <a:ext cx="5371886" cy="740133"/>
            <a:chOff x="692656" y="4744420"/>
            <a:chExt cx="5371886" cy="986844"/>
          </a:xfrm>
        </p:grpSpPr>
        <p:grpSp>
          <p:nvGrpSpPr>
            <p:cNvPr id="53" name="Group 52"/>
            <p:cNvGrpSpPr/>
            <p:nvPr/>
          </p:nvGrpSpPr>
          <p:grpSpPr>
            <a:xfrm>
              <a:off x="692656" y="4744420"/>
              <a:ext cx="5371886" cy="986844"/>
              <a:chOff x="1752600" y="1828800"/>
              <a:chExt cx="5371886" cy="986844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752600" y="1828800"/>
                <a:ext cx="2247686" cy="986844"/>
                <a:chOff x="1752600" y="1908756"/>
                <a:chExt cx="2247686" cy="986844"/>
              </a:xfrm>
            </p:grpSpPr>
            <p:sp>
              <p:nvSpPr>
                <p:cNvPr id="77" name="Rounded Rectangle 76"/>
                <p:cNvSpPr/>
                <p:nvPr/>
              </p:nvSpPr>
              <p:spPr bwMode="auto">
                <a:xfrm>
                  <a:off x="1752600" y="1908756"/>
                  <a:ext cx="2247686" cy="986844"/>
                </a:xfrm>
                <a:prstGeom prst="roundRect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Control Environment</a:t>
                  </a:r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1843516" y="2487452"/>
                  <a:ext cx="2065855" cy="114300"/>
                  <a:chOff x="1828281" y="2571750"/>
                  <a:chExt cx="2065855" cy="114300"/>
                </a:xfrm>
                <a:solidFill>
                  <a:schemeClr val="bg1">
                    <a:alpha val="25000"/>
                  </a:schemeClr>
                </a:solidFill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828281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1945402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2055469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2172590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2286890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2404011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2514077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2631198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2745498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2862619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2972686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3089807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3204107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3321228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3431294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3548415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3662715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3779836" y="2571750"/>
                    <a:ext cx="114300" cy="114300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7" name="Rounded Rectangle 56"/>
              <p:cNvSpPr/>
              <p:nvPr/>
            </p:nvSpPr>
            <p:spPr bwMode="auto">
              <a:xfrm>
                <a:off x="4876800" y="1828800"/>
                <a:ext cx="2247686" cy="986844"/>
              </a:xfrm>
              <a:prstGeom prst="round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Execution Environment</a:t>
                </a:r>
              </a:p>
            </p:txBody>
          </p:sp>
          <p:cxnSp>
            <p:nvCxnSpPr>
              <p:cNvPr id="56" name="Straight Arrow Connector 55"/>
              <p:cNvCxnSpPr>
                <a:stCxn id="96" idx="3"/>
              </p:cNvCxnSpPr>
              <p:nvPr/>
            </p:nvCxnSpPr>
            <p:spPr>
              <a:xfrm>
                <a:off x="3909371" y="2464646"/>
                <a:ext cx="105834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38"/>
            <p:cNvGrpSpPr/>
            <p:nvPr/>
          </p:nvGrpSpPr>
          <p:grpSpPr>
            <a:xfrm>
              <a:off x="788480" y="5172338"/>
              <a:ext cx="2065855" cy="114300"/>
              <a:chOff x="788480" y="5172338"/>
              <a:chExt cx="2065855" cy="11430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788480" y="5172338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5" name="Group 234"/>
              <p:cNvGrpSpPr/>
              <p:nvPr/>
            </p:nvGrpSpPr>
            <p:grpSpPr>
              <a:xfrm>
                <a:off x="905601" y="5172338"/>
                <a:ext cx="1948734" cy="114300"/>
                <a:chOff x="905601" y="5172338"/>
                <a:chExt cx="1948734" cy="114300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905601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1015668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1132789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247089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364210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1474276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1591397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705697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822818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1932885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050006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164306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2281427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391493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508614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622914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740035" y="5172338"/>
                  <a:ext cx="114300" cy="1143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0" name="Group 239"/>
            <p:cNvGrpSpPr/>
            <p:nvPr/>
          </p:nvGrpSpPr>
          <p:grpSpPr>
            <a:xfrm>
              <a:off x="785194" y="5469582"/>
              <a:ext cx="2065855" cy="114300"/>
              <a:chOff x="785194" y="5469582"/>
              <a:chExt cx="2065855" cy="114300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785194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2315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012382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129503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1243803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360924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470990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588111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702411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819532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29599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2046720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161020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2278141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388207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505328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19628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736749" y="5469582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3960587" y="5323116"/>
              <a:ext cx="2065855" cy="114300"/>
              <a:chOff x="988787" y="3979374"/>
              <a:chExt cx="2065855" cy="114300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988787" y="3979374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105908" y="3979374"/>
                <a:ext cx="114300" cy="1143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215975" y="3979374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333096" y="3979374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1447396" y="3979374"/>
                <a:ext cx="114300" cy="1143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564517" y="3979374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674583" y="3979374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791704" y="3979374"/>
                <a:ext cx="114300" cy="1143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906004" y="3979374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2023125" y="3979374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2133192" y="3979374"/>
                <a:ext cx="114300" cy="1143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2250313" y="3979374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2364613" y="3979374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2481734" y="3979374"/>
                <a:ext cx="114300" cy="1143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2591800" y="3979374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708921" y="3979374"/>
                <a:ext cx="114300" cy="1143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2823221" y="3979374"/>
                <a:ext cx="114300" cy="11430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940342" y="3979374"/>
                <a:ext cx="114300" cy="1143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997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534400" cy="514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VTK-m Arbitrary Composition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059138"/>
              </p:ext>
            </p:extLst>
          </p:nvPr>
        </p:nvGraphicFramePr>
        <p:xfrm>
          <a:off x="457200" y="2416122"/>
          <a:ext cx="8229602" cy="251460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1752600"/>
                <a:gridCol w="1752600"/>
                <a:gridCol w="1676400"/>
                <a:gridCol w="1524000"/>
                <a:gridCol w="1524002"/>
              </a:tblGrid>
              <a:tr h="297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Point Arrangement</a:t>
                      </a:r>
                      <a:endParaRPr kumimoji="0" lang="en-US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Cells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Coordinates</a:t>
                      </a:r>
                      <a:endParaRPr kumimoji="0" lang="en-US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Explicit </a:t>
                      </a:r>
                      <a:endParaRPr kumimoji="0"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rgbClr val="6585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Logical </a:t>
                      </a:r>
                      <a:endParaRPr kumimoji="0"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solidFill>
                      <a:srgbClr val="6585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Implicit </a:t>
                      </a:r>
                      <a:endParaRPr kumimoji="0"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solidFill>
                      <a:srgbClr val="6585CF"/>
                    </a:solidFill>
                  </a:tcPr>
                </a:tc>
              </a:tr>
              <a:tr h="4800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Structured 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solidFill>
                      <a:srgbClr val="658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</a:rPr>
                        <a:t>Strided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4290" marB="34290" anchor="ctr">
                    <a:lnT w="12700" cmpd="sng">
                      <a:noFill/>
                    </a:lnT>
                    <a:solidFill>
                      <a:srgbClr val="658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274B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274B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274B81"/>
                    </a:solidFill>
                  </a:tcPr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Separated 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658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274B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274B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274B81"/>
                    </a:solidFill>
                  </a:tcPr>
                </a:tc>
              </a:tr>
              <a:tr h="4800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Unstructured 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658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bg1"/>
                          </a:solidFill>
                        </a:rPr>
                        <a:t>Strided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658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274B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274B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274B81"/>
                    </a:solidFill>
                  </a:tcPr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Separated 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658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274B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274B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700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34290" marB="34290" anchor="ctr">
                    <a:solidFill>
                      <a:srgbClr val="274B8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62400" y="2611614"/>
            <a:ext cx="47244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VTK-m</a:t>
            </a:r>
            <a:r>
              <a:rPr lang="en-US" sz="8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8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en-US" sz="105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52403" y="942976"/>
            <a:ext cx="8839199" cy="130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VTK-m allows clients to construct data sets from cell and point arrangements that exactly match their original data</a:t>
            </a:r>
          </a:p>
          <a:p>
            <a:pPr marL="574675" lvl="1" indent="-174625"/>
            <a:r>
              <a:rPr lang="en-US" sz="2400" dirty="0" smtClean="0"/>
              <a:t>In effect, this allows for hybrid and novel mesh types</a:t>
            </a:r>
          </a:p>
        </p:txBody>
      </p:sp>
    </p:spTree>
    <p:extLst>
      <p:ext uri="{BB962C8B-B14F-4D97-AF65-F5344CB8AC3E}">
        <p14:creationId xmlns:p14="http://schemas.microsoft.com/office/powerpoint/2010/main" val="371771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52400" y="1974850"/>
            <a:ext cx="1447800" cy="533400"/>
          </a:xfrm>
          <a:prstGeom prst="round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functor</a:t>
            </a:r>
            <a:r>
              <a:rPr lang="en-US" dirty="0" smtClean="0"/>
              <a:t>()</a:t>
            </a:r>
            <a:endParaRPr lang="en-US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2230317" y="2835975"/>
            <a:ext cx="2016860" cy="1806307"/>
            <a:chOff x="3722524" y="1525822"/>
            <a:chExt cx="2016860" cy="2408409"/>
          </a:xfrm>
        </p:grpSpPr>
        <p:grpSp>
          <p:nvGrpSpPr>
            <p:cNvPr id="3" name="Group 2"/>
            <p:cNvGrpSpPr/>
            <p:nvPr/>
          </p:nvGrpSpPr>
          <p:grpSpPr>
            <a:xfrm>
              <a:off x="4043668" y="1953031"/>
              <a:ext cx="1347482" cy="1574800"/>
              <a:chOff x="3967468" y="3009900"/>
              <a:chExt cx="1347482" cy="118110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3967468" y="3299094"/>
                <a:ext cx="604532" cy="3585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flipH="1" flipV="1">
                <a:off x="4454729" y="3009900"/>
                <a:ext cx="117271" cy="647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4572000" y="3009900"/>
                <a:ext cx="742950" cy="647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4572000" y="3299094"/>
                <a:ext cx="293789" cy="3585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4435679" y="3657600"/>
                <a:ext cx="136321" cy="266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3967468" y="3657600"/>
                <a:ext cx="604532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4572000" y="3657600"/>
                <a:ext cx="742950" cy="266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4572000" y="3657600"/>
                <a:ext cx="282779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4035644" y="1953031"/>
              <a:ext cx="1374571" cy="1574800"/>
              <a:chOff x="3959429" y="3009900"/>
              <a:chExt cx="1374571" cy="11811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962400" y="32766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4876800" y="3009900"/>
                <a:ext cx="457200" cy="2667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4419600" y="30099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4873829" y="3924300"/>
                <a:ext cx="457200" cy="2667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3959429" y="3924300"/>
                <a:ext cx="457200" cy="2667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3967468" y="3009900"/>
                <a:ext cx="457200" cy="2667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842158" y="1775231"/>
              <a:ext cx="1796642" cy="1930400"/>
              <a:chOff x="3765958" y="2876550"/>
              <a:chExt cx="1796642" cy="1447800"/>
            </a:xfrm>
          </p:grpSpPr>
          <p:cxnSp>
            <p:nvCxnSpPr>
              <p:cNvPr id="22" name="Straight Connector 21"/>
              <p:cNvCxnSpPr>
                <a:cxnSpLocks noChangeAspect="1"/>
              </p:cNvCxnSpPr>
              <p:nvPr/>
            </p:nvCxnSpPr>
            <p:spPr>
              <a:xfrm flipV="1">
                <a:off x="5334000" y="28765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Straight Connector 22"/>
              <p:cNvCxnSpPr>
                <a:cxnSpLocks noChangeAspect="1"/>
              </p:cNvCxnSpPr>
              <p:nvPr/>
            </p:nvCxnSpPr>
            <p:spPr>
              <a:xfrm flipV="1">
                <a:off x="3765958" y="32766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Straight Connector 23"/>
              <p:cNvCxnSpPr>
                <a:cxnSpLocks noChangeAspect="1"/>
              </p:cNvCxnSpPr>
              <p:nvPr/>
            </p:nvCxnSpPr>
            <p:spPr>
              <a:xfrm flipV="1">
                <a:off x="4454729" y="28765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Straight Connector 24"/>
              <p:cNvCxnSpPr>
                <a:cxnSpLocks noChangeAspect="1"/>
              </p:cNvCxnSpPr>
              <p:nvPr/>
            </p:nvCxnSpPr>
            <p:spPr>
              <a:xfrm flipV="1">
                <a:off x="4645229" y="41910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6"/>
              <p:cNvCxnSpPr>
                <a:cxnSpLocks noChangeAspect="1"/>
              </p:cNvCxnSpPr>
              <p:nvPr/>
            </p:nvCxnSpPr>
            <p:spPr>
              <a:xfrm flipV="1">
                <a:off x="3765958" y="41910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27"/>
              <p:cNvCxnSpPr>
                <a:cxnSpLocks noChangeAspect="1"/>
              </p:cNvCxnSpPr>
              <p:nvPr/>
            </p:nvCxnSpPr>
            <p:spPr>
              <a:xfrm flipV="1">
                <a:off x="4454729" y="37909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3741574" y="1953031"/>
              <a:ext cx="1997810" cy="355600"/>
              <a:chOff x="3665374" y="3009900"/>
              <a:chExt cx="1997810" cy="2667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4873829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65374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334000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125545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3722524" y="3172231"/>
              <a:ext cx="789355" cy="355600"/>
              <a:chOff x="3665374" y="3009900"/>
              <a:chExt cx="789355" cy="2667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665374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125545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043668" y="1525822"/>
              <a:ext cx="1347482" cy="812800"/>
              <a:chOff x="3967468" y="2689493"/>
              <a:chExt cx="1347482" cy="6096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416629" y="2689493"/>
                <a:ext cx="898321" cy="304800"/>
                <a:chOff x="4416629" y="2689493"/>
                <a:chExt cx="898321" cy="3048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4416629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5314950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3967468" y="2994293"/>
                <a:ext cx="898321" cy="304800"/>
                <a:chOff x="4416629" y="2689493"/>
                <a:chExt cx="898321" cy="304800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4416629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5314950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46" name="Group 45"/>
            <p:cNvGrpSpPr/>
            <p:nvPr/>
          </p:nvGrpSpPr>
          <p:grpSpPr>
            <a:xfrm>
              <a:off x="4062718" y="3121431"/>
              <a:ext cx="1347482" cy="812800"/>
              <a:chOff x="3967468" y="2689493"/>
              <a:chExt cx="1347482" cy="6096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416629" y="2689493"/>
                <a:ext cx="898321" cy="304800"/>
                <a:chOff x="4416629" y="2689493"/>
                <a:chExt cx="898321" cy="3048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4416629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5314950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3967468" y="2994293"/>
                <a:ext cx="898321" cy="304800"/>
                <a:chOff x="4416629" y="2689493"/>
                <a:chExt cx="898321" cy="304800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4416629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5314950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cxnSp>
        <p:nvCxnSpPr>
          <p:cNvPr id="238" name="Curved Connector 237"/>
          <p:cNvCxnSpPr>
            <a:endCxn id="16" idx="0"/>
          </p:cNvCxnSpPr>
          <p:nvPr/>
        </p:nvCxnSpPr>
        <p:spPr>
          <a:xfrm>
            <a:off x="1603022" y="2233492"/>
            <a:ext cx="1857787" cy="92288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Curved Connector 238"/>
          <p:cNvCxnSpPr>
            <a:endCxn id="384" idx="0"/>
          </p:cNvCxnSpPr>
          <p:nvPr/>
        </p:nvCxnSpPr>
        <p:spPr>
          <a:xfrm>
            <a:off x="1603022" y="2245783"/>
            <a:ext cx="4625059" cy="91451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3468833" y="2839889"/>
            <a:ext cx="1700769" cy="1806307"/>
            <a:chOff x="4038615" y="1525822"/>
            <a:chExt cx="1700769" cy="2408409"/>
          </a:xfrm>
        </p:grpSpPr>
        <p:grpSp>
          <p:nvGrpSpPr>
            <p:cNvPr id="295" name="Group 294"/>
            <p:cNvGrpSpPr/>
            <p:nvPr/>
          </p:nvGrpSpPr>
          <p:grpSpPr>
            <a:xfrm>
              <a:off x="4043668" y="1953031"/>
              <a:ext cx="1347482" cy="1574800"/>
              <a:chOff x="3967468" y="3009900"/>
              <a:chExt cx="1347482" cy="1181100"/>
            </a:xfrm>
          </p:grpSpPr>
          <p:cxnSp>
            <p:nvCxnSpPr>
              <p:cNvPr id="320" name="Straight Arrow Connector 319"/>
              <p:cNvCxnSpPr/>
              <p:nvPr/>
            </p:nvCxnSpPr>
            <p:spPr>
              <a:xfrm flipH="1" flipV="1">
                <a:off x="3967468" y="3299094"/>
                <a:ext cx="604532" cy="3585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1" name="Straight Arrow Connector 320"/>
              <p:cNvCxnSpPr/>
              <p:nvPr/>
            </p:nvCxnSpPr>
            <p:spPr>
              <a:xfrm flipH="1" flipV="1">
                <a:off x="4454729" y="3009900"/>
                <a:ext cx="117271" cy="647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/>
              <p:nvPr/>
            </p:nvCxnSpPr>
            <p:spPr>
              <a:xfrm flipV="1">
                <a:off x="4572000" y="3009900"/>
                <a:ext cx="742950" cy="647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3" name="Straight Arrow Connector 322"/>
              <p:cNvCxnSpPr/>
              <p:nvPr/>
            </p:nvCxnSpPr>
            <p:spPr>
              <a:xfrm flipV="1">
                <a:off x="4572000" y="3299094"/>
                <a:ext cx="293789" cy="3585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4" name="Straight Arrow Connector 323"/>
              <p:cNvCxnSpPr/>
              <p:nvPr/>
            </p:nvCxnSpPr>
            <p:spPr>
              <a:xfrm flipH="1">
                <a:off x="4435679" y="3657600"/>
                <a:ext cx="136321" cy="266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5" name="Straight Arrow Connector 324"/>
              <p:cNvCxnSpPr/>
              <p:nvPr/>
            </p:nvCxnSpPr>
            <p:spPr>
              <a:xfrm flipH="1">
                <a:off x="3967468" y="3657600"/>
                <a:ext cx="604532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6" name="Straight Arrow Connector 325"/>
              <p:cNvCxnSpPr/>
              <p:nvPr/>
            </p:nvCxnSpPr>
            <p:spPr>
              <a:xfrm>
                <a:off x="4572000" y="3657600"/>
                <a:ext cx="742950" cy="266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7" name="Straight Arrow Connector 326"/>
              <p:cNvCxnSpPr/>
              <p:nvPr/>
            </p:nvCxnSpPr>
            <p:spPr>
              <a:xfrm>
                <a:off x="4572000" y="3657600"/>
                <a:ext cx="282779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296" name="Group 295"/>
            <p:cNvGrpSpPr/>
            <p:nvPr/>
          </p:nvGrpSpPr>
          <p:grpSpPr>
            <a:xfrm>
              <a:off x="4038615" y="1953031"/>
              <a:ext cx="1371600" cy="1574800"/>
              <a:chOff x="3962400" y="3009900"/>
              <a:chExt cx="1371600" cy="1181100"/>
            </a:xfrm>
          </p:grpSpPr>
          <p:sp>
            <p:nvSpPr>
              <p:cNvPr id="314" name="Rectangle 313"/>
              <p:cNvSpPr/>
              <p:nvPr/>
            </p:nvSpPr>
            <p:spPr>
              <a:xfrm>
                <a:off x="3962400" y="32766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5" name="Straight Connector 314"/>
              <p:cNvCxnSpPr/>
              <p:nvPr/>
            </p:nvCxnSpPr>
            <p:spPr>
              <a:xfrm flipV="1">
                <a:off x="4876800" y="3009900"/>
                <a:ext cx="457200" cy="2667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6" name="Rectangle 315"/>
              <p:cNvSpPr/>
              <p:nvPr/>
            </p:nvSpPr>
            <p:spPr>
              <a:xfrm>
                <a:off x="4419600" y="30099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7" name="Straight Connector 316"/>
              <p:cNvCxnSpPr/>
              <p:nvPr/>
            </p:nvCxnSpPr>
            <p:spPr>
              <a:xfrm flipV="1">
                <a:off x="4873829" y="3924300"/>
                <a:ext cx="457200" cy="2667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97" name="Group 296"/>
            <p:cNvGrpSpPr/>
            <p:nvPr/>
          </p:nvGrpSpPr>
          <p:grpSpPr>
            <a:xfrm>
              <a:off x="4721429" y="1775231"/>
              <a:ext cx="917371" cy="1930400"/>
              <a:chOff x="4645229" y="2876550"/>
              <a:chExt cx="917371" cy="1447800"/>
            </a:xfrm>
          </p:grpSpPr>
          <p:cxnSp>
            <p:nvCxnSpPr>
              <p:cNvPr id="311" name="Straight Connector 310"/>
              <p:cNvCxnSpPr>
                <a:cxnSpLocks noChangeAspect="1"/>
              </p:cNvCxnSpPr>
              <p:nvPr/>
            </p:nvCxnSpPr>
            <p:spPr>
              <a:xfrm flipV="1">
                <a:off x="5334000" y="28765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2" name="Straight Connector 311"/>
              <p:cNvCxnSpPr>
                <a:cxnSpLocks noChangeAspect="1"/>
              </p:cNvCxnSpPr>
              <p:nvPr/>
            </p:nvCxnSpPr>
            <p:spPr>
              <a:xfrm flipV="1">
                <a:off x="4645229" y="41910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98" name="Group 297"/>
            <p:cNvGrpSpPr/>
            <p:nvPr/>
          </p:nvGrpSpPr>
          <p:grpSpPr>
            <a:xfrm>
              <a:off x="4950029" y="1953031"/>
              <a:ext cx="789355" cy="355600"/>
              <a:chOff x="4873829" y="3009900"/>
              <a:chExt cx="789355" cy="266700"/>
            </a:xfrm>
          </p:grpSpPr>
          <p:cxnSp>
            <p:nvCxnSpPr>
              <p:cNvPr id="308" name="Straight Connector 307"/>
              <p:cNvCxnSpPr/>
              <p:nvPr/>
            </p:nvCxnSpPr>
            <p:spPr>
              <a:xfrm>
                <a:off x="4873829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>
                <a:off x="5334000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4930979" y="3172231"/>
              <a:ext cx="789355" cy="355600"/>
              <a:chOff x="4873829" y="3009900"/>
              <a:chExt cx="789355" cy="266700"/>
            </a:xfrm>
          </p:grpSpPr>
          <p:cxnSp>
            <p:nvCxnSpPr>
              <p:cNvPr id="306" name="Straight Connector 305"/>
              <p:cNvCxnSpPr/>
              <p:nvPr/>
            </p:nvCxnSpPr>
            <p:spPr>
              <a:xfrm>
                <a:off x="4873829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>
                <a:off x="5334000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00" name="Group 299"/>
            <p:cNvGrpSpPr/>
            <p:nvPr/>
          </p:nvGrpSpPr>
          <p:grpSpPr>
            <a:xfrm>
              <a:off x="4941989" y="1525822"/>
              <a:ext cx="449161" cy="812800"/>
              <a:chOff x="4865789" y="2689493"/>
              <a:chExt cx="449161" cy="609600"/>
            </a:xfrm>
          </p:grpSpPr>
          <p:cxnSp>
            <p:nvCxnSpPr>
              <p:cNvPr id="304" name="Straight Connector 303"/>
              <p:cNvCxnSpPr/>
              <p:nvPr/>
            </p:nvCxnSpPr>
            <p:spPr>
              <a:xfrm flipV="1">
                <a:off x="5314950" y="268949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flipV="1">
                <a:off x="4865789" y="299429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01" name="Group 300"/>
            <p:cNvGrpSpPr/>
            <p:nvPr/>
          </p:nvGrpSpPr>
          <p:grpSpPr>
            <a:xfrm>
              <a:off x="4961039" y="3121431"/>
              <a:ext cx="449161" cy="812800"/>
              <a:chOff x="4865789" y="2689493"/>
              <a:chExt cx="449161" cy="609600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flipV="1">
                <a:off x="5314950" y="268949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V="1">
                <a:off x="4865789" y="299429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328" name="Group 327"/>
          <p:cNvGrpSpPr/>
          <p:nvPr/>
        </p:nvGrpSpPr>
        <p:grpSpPr>
          <a:xfrm>
            <a:off x="4391257" y="2839889"/>
            <a:ext cx="1700769" cy="1806307"/>
            <a:chOff x="4038615" y="1525822"/>
            <a:chExt cx="1700769" cy="2408409"/>
          </a:xfrm>
        </p:grpSpPr>
        <p:grpSp>
          <p:nvGrpSpPr>
            <p:cNvPr id="329" name="Group 328"/>
            <p:cNvGrpSpPr/>
            <p:nvPr/>
          </p:nvGrpSpPr>
          <p:grpSpPr>
            <a:xfrm>
              <a:off x="4043668" y="1953031"/>
              <a:ext cx="1347482" cy="1574800"/>
              <a:chOff x="3967468" y="3009900"/>
              <a:chExt cx="1347482" cy="1181100"/>
            </a:xfrm>
          </p:grpSpPr>
          <p:cxnSp>
            <p:nvCxnSpPr>
              <p:cNvPr id="354" name="Straight Arrow Connector 353"/>
              <p:cNvCxnSpPr/>
              <p:nvPr/>
            </p:nvCxnSpPr>
            <p:spPr>
              <a:xfrm flipH="1" flipV="1">
                <a:off x="3967468" y="3299094"/>
                <a:ext cx="604532" cy="3585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/>
              <p:nvPr/>
            </p:nvCxnSpPr>
            <p:spPr>
              <a:xfrm flipH="1" flipV="1">
                <a:off x="4454729" y="3009900"/>
                <a:ext cx="117271" cy="647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/>
              <p:nvPr/>
            </p:nvCxnSpPr>
            <p:spPr>
              <a:xfrm flipV="1">
                <a:off x="4572000" y="3009900"/>
                <a:ext cx="742950" cy="647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/>
              <p:cNvCxnSpPr/>
              <p:nvPr/>
            </p:nvCxnSpPr>
            <p:spPr>
              <a:xfrm flipV="1">
                <a:off x="4572000" y="3299094"/>
                <a:ext cx="293789" cy="3585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/>
              <p:nvPr/>
            </p:nvCxnSpPr>
            <p:spPr>
              <a:xfrm flipH="1">
                <a:off x="4435679" y="3657600"/>
                <a:ext cx="136321" cy="266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/>
              <p:cNvCxnSpPr/>
              <p:nvPr/>
            </p:nvCxnSpPr>
            <p:spPr>
              <a:xfrm flipH="1">
                <a:off x="3967468" y="3657600"/>
                <a:ext cx="604532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/>
              <p:nvPr/>
            </p:nvCxnSpPr>
            <p:spPr>
              <a:xfrm>
                <a:off x="4572000" y="3657600"/>
                <a:ext cx="742950" cy="266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/>
              <p:cNvCxnSpPr/>
              <p:nvPr/>
            </p:nvCxnSpPr>
            <p:spPr>
              <a:xfrm>
                <a:off x="4572000" y="3657600"/>
                <a:ext cx="282779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Group 329"/>
            <p:cNvGrpSpPr/>
            <p:nvPr/>
          </p:nvGrpSpPr>
          <p:grpSpPr>
            <a:xfrm>
              <a:off x="4038615" y="1953031"/>
              <a:ext cx="1371600" cy="1574800"/>
              <a:chOff x="3962400" y="3009900"/>
              <a:chExt cx="1371600" cy="1181100"/>
            </a:xfrm>
          </p:grpSpPr>
          <p:sp>
            <p:nvSpPr>
              <p:cNvPr id="348" name="Rectangle 347"/>
              <p:cNvSpPr/>
              <p:nvPr/>
            </p:nvSpPr>
            <p:spPr>
              <a:xfrm>
                <a:off x="3962400" y="32766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9" name="Straight Connector 348"/>
              <p:cNvCxnSpPr/>
              <p:nvPr/>
            </p:nvCxnSpPr>
            <p:spPr>
              <a:xfrm flipV="1">
                <a:off x="4876800" y="3009900"/>
                <a:ext cx="457200" cy="2667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50" name="Rectangle 349"/>
              <p:cNvSpPr/>
              <p:nvPr/>
            </p:nvSpPr>
            <p:spPr>
              <a:xfrm>
                <a:off x="4419600" y="30099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1" name="Straight Connector 350"/>
              <p:cNvCxnSpPr/>
              <p:nvPr/>
            </p:nvCxnSpPr>
            <p:spPr>
              <a:xfrm flipV="1">
                <a:off x="4873829" y="3924300"/>
                <a:ext cx="457200" cy="2667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31" name="Group 330"/>
            <p:cNvGrpSpPr/>
            <p:nvPr/>
          </p:nvGrpSpPr>
          <p:grpSpPr>
            <a:xfrm>
              <a:off x="4721429" y="1775231"/>
              <a:ext cx="917371" cy="1930400"/>
              <a:chOff x="4645229" y="2876550"/>
              <a:chExt cx="917371" cy="1447800"/>
            </a:xfrm>
          </p:grpSpPr>
          <p:cxnSp>
            <p:nvCxnSpPr>
              <p:cNvPr id="345" name="Straight Connector 344"/>
              <p:cNvCxnSpPr>
                <a:cxnSpLocks noChangeAspect="1"/>
              </p:cNvCxnSpPr>
              <p:nvPr/>
            </p:nvCxnSpPr>
            <p:spPr>
              <a:xfrm flipV="1">
                <a:off x="5334000" y="28765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6" name="Straight Connector 345"/>
              <p:cNvCxnSpPr>
                <a:cxnSpLocks noChangeAspect="1"/>
              </p:cNvCxnSpPr>
              <p:nvPr/>
            </p:nvCxnSpPr>
            <p:spPr>
              <a:xfrm flipV="1">
                <a:off x="4645229" y="41910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32" name="Group 331"/>
            <p:cNvGrpSpPr/>
            <p:nvPr/>
          </p:nvGrpSpPr>
          <p:grpSpPr>
            <a:xfrm>
              <a:off x="4950029" y="1953031"/>
              <a:ext cx="789355" cy="355600"/>
              <a:chOff x="4873829" y="3009900"/>
              <a:chExt cx="789355" cy="266700"/>
            </a:xfrm>
          </p:grpSpPr>
          <p:cxnSp>
            <p:nvCxnSpPr>
              <p:cNvPr id="342" name="Straight Connector 341"/>
              <p:cNvCxnSpPr/>
              <p:nvPr/>
            </p:nvCxnSpPr>
            <p:spPr>
              <a:xfrm>
                <a:off x="4873829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>
                <a:off x="5334000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33" name="Group 332"/>
            <p:cNvGrpSpPr/>
            <p:nvPr/>
          </p:nvGrpSpPr>
          <p:grpSpPr>
            <a:xfrm>
              <a:off x="4930979" y="3172231"/>
              <a:ext cx="789355" cy="355600"/>
              <a:chOff x="4873829" y="3009900"/>
              <a:chExt cx="789355" cy="266700"/>
            </a:xfrm>
          </p:grpSpPr>
          <p:cxnSp>
            <p:nvCxnSpPr>
              <p:cNvPr id="340" name="Straight Connector 339"/>
              <p:cNvCxnSpPr/>
              <p:nvPr/>
            </p:nvCxnSpPr>
            <p:spPr>
              <a:xfrm>
                <a:off x="4873829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>
                <a:off x="5334000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34" name="Group 333"/>
            <p:cNvGrpSpPr/>
            <p:nvPr/>
          </p:nvGrpSpPr>
          <p:grpSpPr>
            <a:xfrm>
              <a:off x="4941989" y="1525822"/>
              <a:ext cx="449161" cy="812800"/>
              <a:chOff x="4865789" y="2689493"/>
              <a:chExt cx="449161" cy="609600"/>
            </a:xfrm>
          </p:grpSpPr>
          <p:cxnSp>
            <p:nvCxnSpPr>
              <p:cNvPr id="338" name="Straight Connector 337"/>
              <p:cNvCxnSpPr/>
              <p:nvPr/>
            </p:nvCxnSpPr>
            <p:spPr>
              <a:xfrm flipV="1">
                <a:off x="5314950" y="268949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flipV="1">
                <a:off x="4865789" y="299429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4961039" y="3121431"/>
              <a:ext cx="449161" cy="812800"/>
              <a:chOff x="4865789" y="2689493"/>
              <a:chExt cx="449161" cy="609600"/>
            </a:xfrm>
          </p:grpSpPr>
          <p:cxnSp>
            <p:nvCxnSpPr>
              <p:cNvPr id="336" name="Straight Connector 335"/>
              <p:cNvCxnSpPr/>
              <p:nvPr/>
            </p:nvCxnSpPr>
            <p:spPr>
              <a:xfrm flipV="1">
                <a:off x="5314950" y="268949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flipV="1">
                <a:off x="4865789" y="299429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362" name="Group 361"/>
          <p:cNvGrpSpPr/>
          <p:nvPr/>
        </p:nvGrpSpPr>
        <p:grpSpPr>
          <a:xfrm>
            <a:off x="5313681" y="2839889"/>
            <a:ext cx="1700769" cy="1806307"/>
            <a:chOff x="4038615" y="1525822"/>
            <a:chExt cx="1700769" cy="2408409"/>
          </a:xfrm>
        </p:grpSpPr>
        <p:grpSp>
          <p:nvGrpSpPr>
            <p:cNvPr id="363" name="Group 362"/>
            <p:cNvGrpSpPr/>
            <p:nvPr/>
          </p:nvGrpSpPr>
          <p:grpSpPr>
            <a:xfrm>
              <a:off x="4043668" y="1953031"/>
              <a:ext cx="1347482" cy="1574800"/>
              <a:chOff x="3967468" y="3009900"/>
              <a:chExt cx="1347482" cy="1181100"/>
            </a:xfrm>
          </p:grpSpPr>
          <p:cxnSp>
            <p:nvCxnSpPr>
              <p:cNvPr id="386" name="Straight Arrow Connector 385"/>
              <p:cNvCxnSpPr/>
              <p:nvPr/>
            </p:nvCxnSpPr>
            <p:spPr>
              <a:xfrm flipH="1" flipV="1">
                <a:off x="3967468" y="3299094"/>
                <a:ext cx="604532" cy="3585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7" name="Straight Arrow Connector 386"/>
              <p:cNvCxnSpPr/>
              <p:nvPr/>
            </p:nvCxnSpPr>
            <p:spPr>
              <a:xfrm flipH="1" flipV="1">
                <a:off x="4454729" y="3009900"/>
                <a:ext cx="117271" cy="647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/>
              <p:nvPr/>
            </p:nvCxnSpPr>
            <p:spPr>
              <a:xfrm flipV="1">
                <a:off x="4572000" y="3009900"/>
                <a:ext cx="742950" cy="647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9" name="Straight Arrow Connector 388"/>
              <p:cNvCxnSpPr/>
              <p:nvPr/>
            </p:nvCxnSpPr>
            <p:spPr>
              <a:xfrm flipV="1">
                <a:off x="4572000" y="3299094"/>
                <a:ext cx="293789" cy="3585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/>
              <p:cNvCxnSpPr/>
              <p:nvPr/>
            </p:nvCxnSpPr>
            <p:spPr>
              <a:xfrm flipH="1">
                <a:off x="4435679" y="3657600"/>
                <a:ext cx="136321" cy="266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1" name="Straight Arrow Connector 390"/>
              <p:cNvCxnSpPr/>
              <p:nvPr/>
            </p:nvCxnSpPr>
            <p:spPr>
              <a:xfrm flipH="1">
                <a:off x="3967468" y="3657600"/>
                <a:ext cx="604532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2" name="Straight Arrow Connector 391"/>
              <p:cNvCxnSpPr/>
              <p:nvPr/>
            </p:nvCxnSpPr>
            <p:spPr>
              <a:xfrm>
                <a:off x="4572000" y="3657600"/>
                <a:ext cx="742950" cy="266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/>
              <p:nvPr/>
            </p:nvCxnSpPr>
            <p:spPr>
              <a:xfrm>
                <a:off x="4572000" y="3657600"/>
                <a:ext cx="282779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64" name="Group 363"/>
            <p:cNvGrpSpPr/>
            <p:nvPr/>
          </p:nvGrpSpPr>
          <p:grpSpPr>
            <a:xfrm>
              <a:off x="4038615" y="1953031"/>
              <a:ext cx="1371600" cy="1574800"/>
              <a:chOff x="3962400" y="3009900"/>
              <a:chExt cx="1371600" cy="1181100"/>
            </a:xfrm>
          </p:grpSpPr>
          <p:sp>
            <p:nvSpPr>
              <p:cNvPr id="382" name="Rectangle 381"/>
              <p:cNvSpPr/>
              <p:nvPr/>
            </p:nvSpPr>
            <p:spPr>
              <a:xfrm>
                <a:off x="3962400" y="32766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3" name="Straight Connector 382"/>
              <p:cNvCxnSpPr/>
              <p:nvPr/>
            </p:nvCxnSpPr>
            <p:spPr>
              <a:xfrm flipV="1">
                <a:off x="4876800" y="3009900"/>
                <a:ext cx="457200" cy="2667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84" name="Rectangle 383"/>
              <p:cNvSpPr/>
              <p:nvPr/>
            </p:nvSpPr>
            <p:spPr>
              <a:xfrm>
                <a:off x="4419600" y="30099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 flipV="1">
                <a:off x="4873829" y="3924300"/>
                <a:ext cx="457200" cy="2667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65" name="Group 364"/>
            <p:cNvGrpSpPr/>
            <p:nvPr/>
          </p:nvGrpSpPr>
          <p:grpSpPr>
            <a:xfrm>
              <a:off x="4721429" y="1775231"/>
              <a:ext cx="917371" cy="1930400"/>
              <a:chOff x="4645229" y="2876550"/>
              <a:chExt cx="917371" cy="1447800"/>
            </a:xfrm>
          </p:grpSpPr>
          <p:cxnSp>
            <p:nvCxnSpPr>
              <p:cNvPr id="378" name="Straight Connector 377"/>
              <p:cNvCxnSpPr>
                <a:cxnSpLocks noChangeAspect="1"/>
              </p:cNvCxnSpPr>
              <p:nvPr/>
            </p:nvCxnSpPr>
            <p:spPr>
              <a:xfrm flipV="1">
                <a:off x="4645229" y="32766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9" name="Straight Connector 378"/>
              <p:cNvCxnSpPr>
                <a:cxnSpLocks noChangeAspect="1"/>
              </p:cNvCxnSpPr>
              <p:nvPr/>
            </p:nvCxnSpPr>
            <p:spPr>
              <a:xfrm flipV="1">
                <a:off x="5334000" y="28765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0" name="Straight Connector 379"/>
              <p:cNvCxnSpPr>
                <a:cxnSpLocks noChangeAspect="1"/>
              </p:cNvCxnSpPr>
              <p:nvPr/>
            </p:nvCxnSpPr>
            <p:spPr>
              <a:xfrm flipV="1">
                <a:off x="4645229" y="41910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1" name="Straight Connector 380"/>
              <p:cNvCxnSpPr>
                <a:cxnSpLocks noChangeAspect="1"/>
              </p:cNvCxnSpPr>
              <p:nvPr/>
            </p:nvCxnSpPr>
            <p:spPr>
              <a:xfrm flipV="1">
                <a:off x="5334000" y="37909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66" name="Group 365"/>
            <p:cNvGrpSpPr/>
            <p:nvPr/>
          </p:nvGrpSpPr>
          <p:grpSpPr>
            <a:xfrm>
              <a:off x="4950029" y="1953031"/>
              <a:ext cx="789355" cy="355600"/>
              <a:chOff x="4873829" y="3009900"/>
              <a:chExt cx="789355" cy="266700"/>
            </a:xfrm>
          </p:grpSpPr>
          <p:cxnSp>
            <p:nvCxnSpPr>
              <p:cNvPr id="376" name="Straight Connector 375"/>
              <p:cNvCxnSpPr/>
              <p:nvPr/>
            </p:nvCxnSpPr>
            <p:spPr>
              <a:xfrm>
                <a:off x="4873829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>
                <a:off x="5334000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67" name="Group 366"/>
            <p:cNvGrpSpPr/>
            <p:nvPr/>
          </p:nvGrpSpPr>
          <p:grpSpPr>
            <a:xfrm>
              <a:off x="4930979" y="3172231"/>
              <a:ext cx="789355" cy="355600"/>
              <a:chOff x="4873829" y="3009900"/>
              <a:chExt cx="789355" cy="266700"/>
            </a:xfrm>
          </p:grpSpPr>
          <p:cxnSp>
            <p:nvCxnSpPr>
              <p:cNvPr id="374" name="Straight Connector 373"/>
              <p:cNvCxnSpPr/>
              <p:nvPr/>
            </p:nvCxnSpPr>
            <p:spPr>
              <a:xfrm>
                <a:off x="4873829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>
                <a:off x="5334000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68" name="Group 367"/>
            <p:cNvGrpSpPr/>
            <p:nvPr/>
          </p:nvGrpSpPr>
          <p:grpSpPr>
            <a:xfrm>
              <a:off x="4941989" y="1525822"/>
              <a:ext cx="449161" cy="812800"/>
              <a:chOff x="4865789" y="2689493"/>
              <a:chExt cx="449161" cy="609600"/>
            </a:xfrm>
          </p:grpSpPr>
          <p:cxnSp>
            <p:nvCxnSpPr>
              <p:cNvPr id="372" name="Straight Connector 371"/>
              <p:cNvCxnSpPr/>
              <p:nvPr/>
            </p:nvCxnSpPr>
            <p:spPr>
              <a:xfrm flipV="1">
                <a:off x="5314950" y="268949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flipV="1">
                <a:off x="4865789" y="299429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69" name="Group 368"/>
            <p:cNvGrpSpPr/>
            <p:nvPr/>
          </p:nvGrpSpPr>
          <p:grpSpPr>
            <a:xfrm>
              <a:off x="4961039" y="3121431"/>
              <a:ext cx="449161" cy="812800"/>
              <a:chOff x="4865789" y="2689493"/>
              <a:chExt cx="449161" cy="609600"/>
            </a:xfrm>
          </p:grpSpPr>
          <p:cxnSp>
            <p:nvCxnSpPr>
              <p:cNvPr id="370" name="Straight Connector 369"/>
              <p:cNvCxnSpPr/>
              <p:nvPr/>
            </p:nvCxnSpPr>
            <p:spPr>
              <a:xfrm flipV="1">
                <a:off x="5314950" y="268949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flipV="1">
                <a:off x="4865789" y="299429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</p:grpSp>
      <p:cxnSp>
        <p:nvCxnSpPr>
          <p:cNvPr id="394" name="Curved Connector 393"/>
          <p:cNvCxnSpPr>
            <a:endCxn id="316" idx="0"/>
          </p:cNvCxnSpPr>
          <p:nvPr/>
        </p:nvCxnSpPr>
        <p:spPr>
          <a:xfrm>
            <a:off x="1580986" y="2221799"/>
            <a:ext cx="2802247" cy="93849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Curved Connector 395"/>
          <p:cNvCxnSpPr>
            <a:stCxn id="12" idx="3"/>
            <a:endCxn id="350" idx="0"/>
          </p:cNvCxnSpPr>
          <p:nvPr/>
        </p:nvCxnSpPr>
        <p:spPr>
          <a:xfrm>
            <a:off x="1600200" y="2241550"/>
            <a:ext cx="3705456" cy="91874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2" name="Title 1"/>
          <p:cNvSpPr txBox="1">
            <a:spLocks/>
          </p:cNvSpPr>
          <p:nvPr/>
        </p:nvSpPr>
        <p:spPr>
          <a:xfrm>
            <a:off x="433433" y="50094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Functor</a:t>
            </a:r>
            <a:r>
              <a:rPr lang="en-US" dirty="0" smtClean="0"/>
              <a:t> Mapping</a:t>
            </a:r>
          </a:p>
          <a:p>
            <a:r>
              <a:rPr lang="en-US" dirty="0" smtClean="0"/>
              <a:t>Applied </a:t>
            </a:r>
            <a:r>
              <a:rPr lang="en-US" dirty="0"/>
              <a:t>to Topologies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3200401" y="285750"/>
            <a:ext cx="195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[Baker, et al. 2010]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52400" y="1974850"/>
            <a:ext cx="1447800" cy="533400"/>
          </a:xfrm>
          <a:prstGeom prst="round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functor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238" name="Curved Connector 237"/>
          <p:cNvCxnSpPr/>
          <p:nvPr/>
        </p:nvCxnSpPr>
        <p:spPr>
          <a:xfrm>
            <a:off x="1603022" y="2233492"/>
            <a:ext cx="1857787" cy="92288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Curved Connector 238"/>
          <p:cNvCxnSpPr/>
          <p:nvPr/>
        </p:nvCxnSpPr>
        <p:spPr>
          <a:xfrm>
            <a:off x="1603022" y="2245783"/>
            <a:ext cx="4625059" cy="91451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Curved Connector 393"/>
          <p:cNvCxnSpPr/>
          <p:nvPr/>
        </p:nvCxnSpPr>
        <p:spPr>
          <a:xfrm>
            <a:off x="1580986" y="2221799"/>
            <a:ext cx="2802247" cy="93849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Curved Connector 395"/>
          <p:cNvCxnSpPr>
            <a:stCxn id="12" idx="3"/>
          </p:cNvCxnSpPr>
          <p:nvPr/>
        </p:nvCxnSpPr>
        <p:spPr>
          <a:xfrm>
            <a:off x="1600200" y="2241550"/>
            <a:ext cx="3705456" cy="91874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2" name="Title 1"/>
          <p:cNvSpPr txBox="1">
            <a:spLocks/>
          </p:cNvSpPr>
          <p:nvPr/>
        </p:nvSpPr>
        <p:spPr>
          <a:xfrm>
            <a:off x="433433" y="50094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Functor</a:t>
            </a:r>
            <a:r>
              <a:rPr lang="en-US" dirty="0" smtClean="0"/>
              <a:t> Mapping</a:t>
            </a:r>
          </a:p>
          <a:p>
            <a:r>
              <a:rPr lang="en-US" dirty="0" smtClean="0"/>
              <a:t>Applied </a:t>
            </a:r>
            <a:r>
              <a:rPr lang="en-US" dirty="0"/>
              <a:t>to Topologies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3200401" y="285750"/>
            <a:ext cx="195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[Baker, et al. 2010]</a:t>
            </a:r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2371400" y="2845470"/>
            <a:ext cx="2934256" cy="1806322"/>
            <a:chOff x="3722524" y="2205924"/>
            <a:chExt cx="2934256" cy="2408429"/>
          </a:xfrm>
        </p:grpSpPr>
        <p:cxnSp>
          <p:nvCxnSpPr>
            <p:cNvPr id="148" name="Straight Connector 147"/>
            <p:cNvCxnSpPr/>
            <p:nvPr/>
          </p:nvCxnSpPr>
          <p:spPr>
            <a:xfrm flipV="1">
              <a:off x="4953000" y="26331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49" name="Rectangle 148"/>
            <p:cNvSpPr/>
            <p:nvPr/>
          </p:nvSpPr>
          <p:spPr>
            <a:xfrm>
              <a:off x="4495800" y="2633133"/>
              <a:ext cx="9144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4950029" y="38523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4035629" y="38523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4045112" y="26331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53" name="Group 152"/>
            <p:cNvGrpSpPr/>
            <p:nvPr/>
          </p:nvGrpSpPr>
          <p:grpSpPr>
            <a:xfrm>
              <a:off x="3842158" y="2455333"/>
              <a:ext cx="1796642" cy="1930400"/>
              <a:chOff x="3765958" y="2876550"/>
              <a:chExt cx="1796642" cy="1447800"/>
            </a:xfrm>
          </p:grpSpPr>
          <p:cxnSp>
            <p:nvCxnSpPr>
              <p:cNvPr id="201" name="Straight Connector 200"/>
              <p:cNvCxnSpPr>
                <a:cxnSpLocks noChangeAspect="1"/>
              </p:cNvCxnSpPr>
              <p:nvPr/>
            </p:nvCxnSpPr>
            <p:spPr>
              <a:xfrm flipV="1">
                <a:off x="4645229" y="32766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2" name="Straight Connector 201"/>
              <p:cNvCxnSpPr>
                <a:cxnSpLocks noChangeAspect="1"/>
              </p:cNvCxnSpPr>
              <p:nvPr/>
            </p:nvCxnSpPr>
            <p:spPr>
              <a:xfrm flipV="1">
                <a:off x="5334000" y="28765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3" name="Straight Connector 202"/>
              <p:cNvCxnSpPr>
                <a:cxnSpLocks noChangeAspect="1"/>
              </p:cNvCxnSpPr>
              <p:nvPr/>
            </p:nvCxnSpPr>
            <p:spPr>
              <a:xfrm flipV="1">
                <a:off x="3765958" y="32766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4" name="Straight Connector 203"/>
              <p:cNvCxnSpPr>
                <a:cxnSpLocks noChangeAspect="1"/>
              </p:cNvCxnSpPr>
              <p:nvPr/>
            </p:nvCxnSpPr>
            <p:spPr>
              <a:xfrm flipV="1">
                <a:off x="4454729" y="28765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5" name="Straight Connector 204"/>
              <p:cNvCxnSpPr>
                <a:cxnSpLocks noChangeAspect="1"/>
              </p:cNvCxnSpPr>
              <p:nvPr/>
            </p:nvCxnSpPr>
            <p:spPr>
              <a:xfrm flipV="1">
                <a:off x="4645229" y="41910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6" name="Straight Connector 205"/>
              <p:cNvCxnSpPr>
                <a:cxnSpLocks noChangeAspect="1"/>
              </p:cNvCxnSpPr>
              <p:nvPr/>
            </p:nvCxnSpPr>
            <p:spPr>
              <a:xfrm flipV="1">
                <a:off x="5334000" y="37909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7" name="Straight Connector 206"/>
              <p:cNvCxnSpPr>
                <a:cxnSpLocks noChangeAspect="1"/>
              </p:cNvCxnSpPr>
              <p:nvPr/>
            </p:nvCxnSpPr>
            <p:spPr>
              <a:xfrm flipV="1">
                <a:off x="3765958" y="41910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8" name="Straight Connector 207"/>
              <p:cNvCxnSpPr>
                <a:cxnSpLocks noChangeAspect="1"/>
              </p:cNvCxnSpPr>
              <p:nvPr/>
            </p:nvCxnSpPr>
            <p:spPr>
              <a:xfrm flipV="1">
                <a:off x="4454729" y="37909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54" name="Group 153"/>
            <p:cNvGrpSpPr/>
            <p:nvPr/>
          </p:nvGrpSpPr>
          <p:grpSpPr>
            <a:xfrm>
              <a:off x="3741574" y="2633133"/>
              <a:ext cx="1997810" cy="355600"/>
              <a:chOff x="3665374" y="3009900"/>
              <a:chExt cx="1997810" cy="266700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4873829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3665374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5334000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4125545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55" name="Group 154"/>
            <p:cNvGrpSpPr/>
            <p:nvPr/>
          </p:nvGrpSpPr>
          <p:grpSpPr>
            <a:xfrm>
              <a:off x="3722524" y="3852333"/>
              <a:ext cx="1997810" cy="355600"/>
              <a:chOff x="3665374" y="3009900"/>
              <a:chExt cx="1997810" cy="266700"/>
            </a:xfrm>
          </p:grpSpPr>
          <p:cxnSp>
            <p:nvCxnSpPr>
              <p:cNvPr id="193" name="Straight Connector 192"/>
              <p:cNvCxnSpPr/>
              <p:nvPr/>
            </p:nvCxnSpPr>
            <p:spPr>
              <a:xfrm>
                <a:off x="4873829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3665374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5334000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4125545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56" name="Group 155"/>
            <p:cNvGrpSpPr/>
            <p:nvPr/>
          </p:nvGrpSpPr>
          <p:grpSpPr>
            <a:xfrm>
              <a:off x="4043668" y="2205924"/>
              <a:ext cx="1347482" cy="812800"/>
              <a:chOff x="3967468" y="2689493"/>
              <a:chExt cx="1347482" cy="609600"/>
            </a:xfrm>
          </p:grpSpPr>
          <p:grpSp>
            <p:nvGrpSpPr>
              <p:cNvPr id="187" name="Group 186"/>
              <p:cNvGrpSpPr/>
              <p:nvPr/>
            </p:nvGrpSpPr>
            <p:grpSpPr>
              <a:xfrm>
                <a:off x="4416629" y="2689493"/>
                <a:ext cx="898321" cy="304800"/>
                <a:chOff x="4416629" y="2689493"/>
                <a:chExt cx="898321" cy="304800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 flipV="1">
                  <a:off x="4416629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5314950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88" name="Group 187"/>
              <p:cNvGrpSpPr/>
              <p:nvPr/>
            </p:nvGrpSpPr>
            <p:grpSpPr>
              <a:xfrm>
                <a:off x="3967468" y="2994293"/>
                <a:ext cx="898321" cy="304800"/>
                <a:chOff x="4416629" y="2689493"/>
                <a:chExt cx="898321" cy="304800"/>
              </a:xfrm>
            </p:grpSpPr>
            <p:cxnSp>
              <p:nvCxnSpPr>
                <p:cNvPr id="189" name="Straight Connector 188"/>
                <p:cNvCxnSpPr/>
                <p:nvPr/>
              </p:nvCxnSpPr>
              <p:spPr>
                <a:xfrm flipV="1">
                  <a:off x="4416629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V="1">
                  <a:off x="5314950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157" name="Group 156"/>
            <p:cNvGrpSpPr/>
            <p:nvPr/>
          </p:nvGrpSpPr>
          <p:grpSpPr>
            <a:xfrm>
              <a:off x="4062718" y="3801533"/>
              <a:ext cx="1347482" cy="812800"/>
              <a:chOff x="3967468" y="2689493"/>
              <a:chExt cx="1347482" cy="60960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4416629" y="2689493"/>
                <a:ext cx="898321" cy="304800"/>
                <a:chOff x="4416629" y="2689493"/>
                <a:chExt cx="898321" cy="304800"/>
              </a:xfrm>
            </p:grpSpPr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4416629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V="1">
                  <a:off x="5314950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82" name="Group 181"/>
              <p:cNvGrpSpPr/>
              <p:nvPr/>
            </p:nvGrpSpPr>
            <p:grpSpPr>
              <a:xfrm>
                <a:off x="3967468" y="2994293"/>
                <a:ext cx="898321" cy="304800"/>
                <a:chOff x="4416629" y="2689493"/>
                <a:chExt cx="898321" cy="304800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4416629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V="1">
                  <a:off x="5314950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cxnSp>
          <p:nvCxnSpPr>
            <p:cNvPr id="158" name="Straight Connector 157"/>
            <p:cNvCxnSpPr/>
            <p:nvPr/>
          </p:nvCxnSpPr>
          <p:spPr>
            <a:xfrm flipV="1">
              <a:off x="5867400" y="26331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59" name="Rectangle 158"/>
            <p:cNvSpPr/>
            <p:nvPr/>
          </p:nvSpPr>
          <p:spPr>
            <a:xfrm>
              <a:off x="5410200" y="2633133"/>
              <a:ext cx="9144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flipV="1">
              <a:off x="5864429" y="38523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950029" y="38523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62" name="Group 161"/>
            <p:cNvGrpSpPr/>
            <p:nvPr/>
          </p:nvGrpSpPr>
          <p:grpSpPr>
            <a:xfrm>
              <a:off x="5638825" y="2205944"/>
              <a:ext cx="1017955" cy="2408409"/>
              <a:chOff x="1504950" y="4156343"/>
              <a:chExt cx="1017955" cy="1806307"/>
            </a:xfrm>
          </p:grpSpPr>
          <p:cxnSp>
            <p:nvCxnSpPr>
              <p:cNvPr id="168" name="Straight Connector 167"/>
              <p:cNvCxnSpPr>
                <a:cxnSpLocks noChangeAspect="1"/>
              </p:cNvCxnSpPr>
              <p:nvPr/>
            </p:nvCxnSpPr>
            <p:spPr>
              <a:xfrm flipV="1">
                <a:off x="1504950" y="47434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>
                <a:cxnSpLocks noChangeAspect="1"/>
              </p:cNvCxnSpPr>
              <p:nvPr/>
            </p:nvCxnSpPr>
            <p:spPr>
              <a:xfrm flipV="1">
                <a:off x="2193721" y="43434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>
                <a:cxnSpLocks noChangeAspect="1"/>
              </p:cNvCxnSpPr>
              <p:nvPr/>
            </p:nvCxnSpPr>
            <p:spPr>
              <a:xfrm flipV="1">
                <a:off x="1504950" y="56578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>
                <a:cxnSpLocks noChangeAspect="1"/>
              </p:cNvCxnSpPr>
              <p:nvPr/>
            </p:nvCxnSpPr>
            <p:spPr>
              <a:xfrm flipV="1">
                <a:off x="2193721" y="52578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733550" y="474345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2193721" y="447675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714500" y="565785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2174671" y="539115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V="1">
                <a:off x="2174671" y="415634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1725510" y="446114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V="1">
                <a:off x="2193721" y="5353050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V="1">
                <a:off x="1744560" y="5657850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3" name="Freeform 162"/>
            <p:cNvSpPr/>
            <p:nvPr/>
          </p:nvSpPr>
          <p:spPr>
            <a:xfrm>
              <a:off x="5178442" y="3056469"/>
              <a:ext cx="860425" cy="973667"/>
            </a:xfrm>
            <a:custGeom>
              <a:avLst/>
              <a:gdLst>
                <a:gd name="connsiteX0" fmla="*/ 225425 w 860425"/>
                <a:gd name="connsiteY0" fmla="*/ 0 h 730250"/>
                <a:gd name="connsiteX1" fmla="*/ 0 w 860425"/>
                <a:gd name="connsiteY1" fmla="*/ 730250 h 730250"/>
                <a:gd name="connsiteX2" fmla="*/ 860425 w 860425"/>
                <a:gd name="connsiteY2" fmla="*/ 596900 h 730250"/>
                <a:gd name="connsiteX3" fmla="*/ 225425 w 860425"/>
                <a:gd name="connsiteY3" fmla="*/ 0 h 73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425" h="730250">
                  <a:moveTo>
                    <a:pt x="225425" y="0"/>
                  </a:moveTo>
                  <a:lnTo>
                    <a:pt x="0" y="730250"/>
                  </a:lnTo>
                  <a:lnTo>
                    <a:pt x="860425" y="596900"/>
                  </a:lnTo>
                  <a:lnTo>
                    <a:pt x="225425" y="0"/>
                  </a:lnTo>
                  <a:close/>
                </a:path>
              </a:pathLst>
            </a:custGeom>
            <a:solidFill>
              <a:srgbClr val="1EE706"/>
            </a:solidFill>
            <a:ln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492653" y="2895601"/>
              <a:ext cx="911225" cy="1126067"/>
            </a:xfrm>
            <a:custGeom>
              <a:avLst/>
              <a:gdLst>
                <a:gd name="connsiteX0" fmla="*/ 911225 w 911225"/>
                <a:gd name="connsiteY0" fmla="*/ 117475 h 844550"/>
                <a:gd name="connsiteX1" fmla="*/ 0 w 911225"/>
                <a:gd name="connsiteY1" fmla="*/ 0 h 844550"/>
                <a:gd name="connsiteX2" fmla="*/ 679450 w 911225"/>
                <a:gd name="connsiteY2" fmla="*/ 844550 h 844550"/>
                <a:gd name="connsiteX3" fmla="*/ 911225 w 911225"/>
                <a:gd name="connsiteY3" fmla="*/ 117475 h 8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225" h="844550">
                  <a:moveTo>
                    <a:pt x="911225" y="117475"/>
                  </a:moveTo>
                  <a:lnTo>
                    <a:pt x="0" y="0"/>
                  </a:lnTo>
                  <a:lnTo>
                    <a:pt x="679450" y="844550"/>
                  </a:lnTo>
                  <a:lnTo>
                    <a:pt x="911225" y="117475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162446" y="2891380"/>
              <a:ext cx="1012825" cy="1214967"/>
            </a:xfrm>
            <a:custGeom>
              <a:avLst/>
              <a:gdLst>
                <a:gd name="connsiteX0" fmla="*/ 323850 w 1012825"/>
                <a:gd name="connsiteY0" fmla="*/ 0 h 911225"/>
                <a:gd name="connsiteX1" fmla="*/ 0 w 1012825"/>
                <a:gd name="connsiteY1" fmla="*/ 911225 h 911225"/>
                <a:gd name="connsiteX2" fmla="*/ 1012825 w 1012825"/>
                <a:gd name="connsiteY2" fmla="*/ 854075 h 911225"/>
                <a:gd name="connsiteX3" fmla="*/ 323850 w 1012825"/>
                <a:gd name="connsiteY3" fmla="*/ 0 h 9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2825" h="911225">
                  <a:moveTo>
                    <a:pt x="323850" y="0"/>
                  </a:moveTo>
                  <a:lnTo>
                    <a:pt x="0" y="911225"/>
                  </a:lnTo>
                  <a:lnTo>
                    <a:pt x="1012825" y="854075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953000" y="2988733"/>
              <a:ext cx="9144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038600" y="2988733"/>
              <a:ext cx="9144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211476" y="2845455"/>
            <a:ext cx="2934256" cy="1806322"/>
            <a:chOff x="3722524" y="2205924"/>
            <a:chExt cx="2934256" cy="2408429"/>
          </a:xfrm>
        </p:grpSpPr>
        <p:cxnSp>
          <p:nvCxnSpPr>
            <p:cNvPr id="210" name="Straight Connector 209"/>
            <p:cNvCxnSpPr/>
            <p:nvPr/>
          </p:nvCxnSpPr>
          <p:spPr>
            <a:xfrm flipV="1">
              <a:off x="4953000" y="26331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1" name="Rectangle 210"/>
            <p:cNvSpPr/>
            <p:nvPr/>
          </p:nvSpPr>
          <p:spPr>
            <a:xfrm>
              <a:off x="4495800" y="2633133"/>
              <a:ext cx="9144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/>
            <p:cNvCxnSpPr/>
            <p:nvPr/>
          </p:nvCxnSpPr>
          <p:spPr>
            <a:xfrm flipV="1">
              <a:off x="4950029" y="38523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V="1">
              <a:off x="4035629" y="38523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V="1">
              <a:off x="4045112" y="26331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15" name="Group 214"/>
            <p:cNvGrpSpPr/>
            <p:nvPr/>
          </p:nvGrpSpPr>
          <p:grpSpPr>
            <a:xfrm>
              <a:off x="3842158" y="2455333"/>
              <a:ext cx="1796642" cy="1930400"/>
              <a:chOff x="3765958" y="2876550"/>
              <a:chExt cx="1796642" cy="1447800"/>
            </a:xfrm>
          </p:grpSpPr>
          <p:cxnSp>
            <p:nvCxnSpPr>
              <p:cNvPr id="264" name="Straight Connector 263"/>
              <p:cNvCxnSpPr>
                <a:cxnSpLocks noChangeAspect="1"/>
              </p:cNvCxnSpPr>
              <p:nvPr/>
            </p:nvCxnSpPr>
            <p:spPr>
              <a:xfrm flipV="1">
                <a:off x="4645229" y="32766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5" name="Straight Connector 264"/>
              <p:cNvCxnSpPr>
                <a:cxnSpLocks noChangeAspect="1"/>
              </p:cNvCxnSpPr>
              <p:nvPr/>
            </p:nvCxnSpPr>
            <p:spPr>
              <a:xfrm flipV="1">
                <a:off x="5334000" y="28765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6" name="Straight Connector 265"/>
              <p:cNvCxnSpPr>
                <a:cxnSpLocks noChangeAspect="1"/>
              </p:cNvCxnSpPr>
              <p:nvPr/>
            </p:nvCxnSpPr>
            <p:spPr>
              <a:xfrm flipV="1">
                <a:off x="3765958" y="32766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7" name="Straight Connector 266"/>
              <p:cNvCxnSpPr>
                <a:cxnSpLocks noChangeAspect="1"/>
              </p:cNvCxnSpPr>
              <p:nvPr/>
            </p:nvCxnSpPr>
            <p:spPr>
              <a:xfrm flipV="1">
                <a:off x="4454729" y="28765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8" name="Straight Connector 267"/>
              <p:cNvCxnSpPr>
                <a:cxnSpLocks noChangeAspect="1"/>
              </p:cNvCxnSpPr>
              <p:nvPr/>
            </p:nvCxnSpPr>
            <p:spPr>
              <a:xfrm flipV="1">
                <a:off x="4645229" y="41910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9" name="Straight Connector 268"/>
              <p:cNvCxnSpPr>
                <a:cxnSpLocks noChangeAspect="1"/>
              </p:cNvCxnSpPr>
              <p:nvPr/>
            </p:nvCxnSpPr>
            <p:spPr>
              <a:xfrm flipV="1">
                <a:off x="5334000" y="37909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0" name="Straight Connector 269"/>
              <p:cNvCxnSpPr>
                <a:cxnSpLocks noChangeAspect="1"/>
              </p:cNvCxnSpPr>
              <p:nvPr/>
            </p:nvCxnSpPr>
            <p:spPr>
              <a:xfrm flipV="1">
                <a:off x="3765958" y="41910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1" name="Straight Connector 270"/>
              <p:cNvCxnSpPr>
                <a:cxnSpLocks noChangeAspect="1"/>
              </p:cNvCxnSpPr>
              <p:nvPr/>
            </p:nvCxnSpPr>
            <p:spPr>
              <a:xfrm flipV="1">
                <a:off x="4454729" y="37909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16" name="Group 215"/>
            <p:cNvGrpSpPr/>
            <p:nvPr/>
          </p:nvGrpSpPr>
          <p:grpSpPr>
            <a:xfrm>
              <a:off x="3741574" y="2633133"/>
              <a:ext cx="1997810" cy="355600"/>
              <a:chOff x="3665374" y="3009900"/>
              <a:chExt cx="1997810" cy="266700"/>
            </a:xfrm>
          </p:grpSpPr>
          <p:cxnSp>
            <p:nvCxnSpPr>
              <p:cNvPr id="260" name="Straight Connector 259"/>
              <p:cNvCxnSpPr/>
              <p:nvPr/>
            </p:nvCxnSpPr>
            <p:spPr>
              <a:xfrm>
                <a:off x="4873829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3665374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5334000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4125545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3722524" y="3852333"/>
              <a:ext cx="1997810" cy="355600"/>
              <a:chOff x="3665374" y="3009900"/>
              <a:chExt cx="1997810" cy="266700"/>
            </a:xfrm>
          </p:grpSpPr>
          <p:cxnSp>
            <p:nvCxnSpPr>
              <p:cNvPr id="256" name="Straight Connector 255"/>
              <p:cNvCxnSpPr/>
              <p:nvPr/>
            </p:nvCxnSpPr>
            <p:spPr>
              <a:xfrm>
                <a:off x="4873829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3665374" y="32766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5334000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4125545" y="300990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18" name="Group 217"/>
            <p:cNvGrpSpPr/>
            <p:nvPr/>
          </p:nvGrpSpPr>
          <p:grpSpPr>
            <a:xfrm>
              <a:off x="4043668" y="2205924"/>
              <a:ext cx="1347482" cy="812800"/>
              <a:chOff x="3967468" y="2689493"/>
              <a:chExt cx="1347482" cy="609600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4416629" y="2689493"/>
                <a:ext cx="898321" cy="304800"/>
                <a:chOff x="4416629" y="2689493"/>
                <a:chExt cx="898321" cy="304800"/>
              </a:xfrm>
            </p:grpSpPr>
            <p:cxnSp>
              <p:nvCxnSpPr>
                <p:cNvPr id="254" name="Straight Connector 253"/>
                <p:cNvCxnSpPr/>
                <p:nvPr/>
              </p:nvCxnSpPr>
              <p:spPr>
                <a:xfrm flipV="1">
                  <a:off x="4416629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flipV="1">
                  <a:off x="5314950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251" name="Group 250"/>
              <p:cNvGrpSpPr/>
              <p:nvPr/>
            </p:nvGrpSpPr>
            <p:grpSpPr>
              <a:xfrm>
                <a:off x="3967468" y="2994293"/>
                <a:ext cx="898321" cy="304800"/>
                <a:chOff x="4416629" y="2689493"/>
                <a:chExt cx="898321" cy="304800"/>
              </a:xfrm>
            </p:grpSpPr>
            <p:cxnSp>
              <p:nvCxnSpPr>
                <p:cNvPr id="252" name="Straight Connector 251"/>
                <p:cNvCxnSpPr/>
                <p:nvPr/>
              </p:nvCxnSpPr>
              <p:spPr>
                <a:xfrm flipV="1">
                  <a:off x="4416629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53" name="Straight Connector 252"/>
                <p:cNvCxnSpPr/>
                <p:nvPr/>
              </p:nvCxnSpPr>
              <p:spPr>
                <a:xfrm flipV="1">
                  <a:off x="5314950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219" name="Group 218"/>
            <p:cNvGrpSpPr/>
            <p:nvPr/>
          </p:nvGrpSpPr>
          <p:grpSpPr>
            <a:xfrm>
              <a:off x="4062718" y="3801533"/>
              <a:ext cx="1347482" cy="812800"/>
              <a:chOff x="3967468" y="2689493"/>
              <a:chExt cx="1347482" cy="609600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4416629" y="2689493"/>
                <a:ext cx="898321" cy="304800"/>
                <a:chOff x="4416629" y="2689493"/>
                <a:chExt cx="898321" cy="304800"/>
              </a:xfrm>
            </p:grpSpPr>
            <p:cxnSp>
              <p:nvCxnSpPr>
                <p:cNvPr id="248" name="Straight Connector 247"/>
                <p:cNvCxnSpPr/>
                <p:nvPr/>
              </p:nvCxnSpPr>
              <p:spPr>
                <a:xfrm flipV="1">
                  <a:off x="4416629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flipV="1">
                  <a:off x="5314950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245" name="Group 244"/>
              <p:cNvGrpSpPr/>
              <p:nvPr/>
            </p:nvGrpSpPr>
            <p:grpSpPr>
              <a:xfrm>
                <a:off x="3967468" y="2994293"/>
                <a:ext cx="898321" cy="304800"/>
                <a:chOff x="4416629" y="2689493"/>
                <a:chExt cx="898321" cy="304800"/>
              </a:xfrm>
            </p:grpSpPr>
            <p:cxnSp>
              <p:nvCxnSpPr>
                <p:cNvPr id="246" name="Straight Connector 245"/>
                <p:cNvCxnSpPr/>
                <p:nvPr/>
              </p:nvCxnSpPr>
              <p:spPr>
                <a:xfrm flipV="1">
                  <a:off x="4416629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flipV="1">
                  <a:off x="5314950" y="2689493"/>
                  <a:ext cx="0" cy="30480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cxnSp>
          <p:nvCxnSpPr>
            <p:cNvPr id="220" name="Straight Connector 219"/>
            <p:cNvCxnSpPr/>
            <p:nvPr/>
          </p:nvCxnSpPr>
          <p:spPr>
            <a:xfrm flipV="1">
              <a:off x="5867400" y="26331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21" name="Rectangle 220"/>
            <p:cNvSpPr/>
            <p:nvPr/>
          </p:nvSpPr>
          <p:spPr>
            <a:xfrm>
              <a:off x="5410200" y="2633133"/>
              <a:ext cx="9144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/>
            <p:cNvCxnSpPr/>
            <p:nvPr/>
          </p:nvCxnSpPr>
          <p:spPr>
            <a:xfrm flipV="1">
              <a:off x="5864429" y="38523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4950029" y="3852333"/>
              <a:ext cx="457200" cy="35560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24" name="Group 223"/>
            <p:cNvGrpSpPr/>
            <p:nvPr/>
          </p:nvGrpSpPr>
          <p:grpSpPr>
            <a:xfrm>
              <a:off x="5638825" y="2205944"/>
              <a:ext cx="1017955" cy="2408409"/>
              <a:chOff x="1504950" y="4156343"/>
              <a:chExt cx="1017955" cy="1806307"/>
            </a:xfrm>
          </p:grpSpPr>
          <p:cxnSp>
            <p:nvCxnSpPr>
              <p:cNvPr id="230" name="Straight Connector 229"/>
              <p:cNvCxnSpPr>
                <a:cxnSpLocks noChangeAspect="1"/>
              </p:cNvCxnSpPr>
              <p:nvPr/>
            </p:nvCxnSpPr>
            <p:spPr>
              <a:xfrm flipV="1">
                <a:off x="1504950" y="47434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1" name="Straight Connector 230"/>
              <p:cNvCxnSpPr>
                <a:cxnSpLocks noChangeAspect="1"/>
              </p:cNvCxnSpPr>
              <p:nvPr/>
            </p:nvCxnSpPr>
            <p:spPr>
              <a:xfrm flipV="1">
                <a:off x="2193721" y="43434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2" name="Straight Connector 231"/>
              <p:cNvCxnSpPr>
                <a:cxnSpLocks noChangeAspect="1"/>
              </p:cNvCxnSpPr>
              <p:nvPr/>
            </p:nvCxnSpPr>
            <p:spPr>
              <a:xfrm flipV="1">
                <a:off x="1504950" y="565785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3" name="Straight Connector 232"/>
              <p:cNvCxnSpPr>
                <a:cxnSpLocks noChangeAspect="1"/>
              </p:cNvCxnSpPr>
              <p:nvPr/>
            </p:nvCxnSpPr>
            <p:spPr>
              <a:xfrm flipV="1">
                <a:off x="2193721" y="5257800"/>
                <a:ext cx="228600" cy="13335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1733550" y="474345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2193721" y="447675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1714500" y="565785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2174671" y="5391150"/>
                <a:ext cx="32918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2174671" y="415634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V="1">
                <a:off x="1725510" y="4461143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2193721" y="5353050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V="1">
                <a:off x="1744560" y="5657850"/>
                <a:ext cx="0" cy="30480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28" name="Rectangle 227"/>
            <p:cNvSpPr/>
            <p:nvPr/>
          </p:nvSpPr>
          <p:spPr>
            <a:xfrm>
              <a:off x="4953000" y="2988733"/>
              <a:ext cx="9144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38600" y="2988733"/>
              <a:ext cx="9144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sz="2400" dirty="0" smtClean="0"/>
              <a:t>Core Types</a:t>
            </a:r>
          </a:p>
          <a:p>
            <a:pPr lvl="1"/>
            <a:r>
              <a:rPr lang="en-US" sz="2400" dirty="0" smtClean="0"/>
              <a:t>Statically Typed Arrays</a:t>
            </a:r>
          </a:p>
          <a:p>
            <a:pPr lvl="1"/>
            <a:r>
              <a:rPr lang="en-US" sz="2400" dirty="0" smtClean="0"/>
              <a:t>Dynamically Typed Arrays</a:t>
            </a:r>
          </a:p>
          <a:p>
            <a:pPr lvl="1"/>
            <a:r>
              <a:rPr lang="en-US" sz="2400" dirty="0" smtClean="0"/>
              <a:t>Device Interface (Serial, </a:t>
            </a:r>
            <a:r>
              <a:rPr lang="en-US" sz="2400" dirty="0" err="1" smtClean="0"/>
              <a:t>Cuda</a:t>
            </a:r>
            <a:r>
              <a:rPr lang="en-US" sz="2400" dirty="0" smtClean="0"/>
              <a:t>, </a:t>
            </a:r>
            <a:r>
              <a:rPr lang="en-US" sz="2400" dirty="0" smtClean="0"/>
              <a:t>TBB)</a:t>
            </a:r>
            <a:endParaRPr lang="en-US" sz="2400" dirty="0" smtClean="0"/>
          </a:p>
          <a:p>
            <a:pPr lvl="1"/>
            <a:r>
              <a:rPr lang="en-US" sz="2400" dirty="0" smtClean="0"/>
              <a:t>Data Model</a:t>
            </a:r>
          </a:p>
          <a:p>
            <a:pPr lvl="1"/>
            <a:r>
              <a:rPr lang="en-US" sz="2400" dirty="0" smtClean="0"/>
              <a:t>Field and Topology </a:t>
            </a:r>
            <a:r>
              <a:rPr lang="en-US" sz="2400" dirty="0" err="1" smtClean="0"/>
              <a:t>Worklet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smtClean="0"/>
              <a:t>Dispatcher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825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Compiles with</a:t>
            </a:r>
          </a:p>
          <a:p>
            <a:pPr lvl="1"/>
            <a:r>
              <a:rPr lang="en-US" dirty="0" err="1" smtClean="0"/>
              <a:t>gcc</a:t>
            </a:r>
            <a:r>
              <a:rPr lang="en-US" dirty="0" smtClean="0"/>
              <a:t> (4.8+), clang, </a:t>
            </a:r>
            <a:r>
              <a:rPr lang="en-US" dirty="0" err="1" smtClean="0"/>
              <a:t>msvc</a:t>
            </a:r>
            <a:r>
              <a:rPr lang="en-US" dirty="0" smtClean="0"/>
              <a:t> (2010+), </a:t>
            </a:r>
            <a:r>
              <a:rPr lang="en-US" dirty="0" err="1" smtClean="0"/>
              <a:t>icc</a:t>
            </a:r>
            <a:r>
              <a:rPr lang="en-US" dirty="0" smtClean="0"/>
              <a:t>, and </a:t>
            </a:r>
            <a:r>
              <a:rPr lang="en-US" dirty="0" err="1" smtClean="0"/>
              <a:t>pgi</a:t>
            </a:r>
            <a:endParaRPr lang="en-US" dirty="0" smtClean="0"/>
          </a:p>
          <a:p>
            <a:endParaRPr lang="en-US" sz="3600" dirty="0" smtClean="0"/>
          </a:p>
          <a:p>
            <a:r>
              <a:rPr lang="en-US" dirty="0"/>
              <a:t>User Guide work in progress</a:t>
            </a:r>
          </a:p>
          <a:p>
            <a:r>
              <a:rPr lang="en-US" dirty="0"/>
              <a:t>Ready for larger collaboration</a:t>
            </a:r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55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tware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42863</TotalTime>
  <Words>2071</Words>
  <Application>Microsoft Macintosh PowerPoint</Application>
  <PresentationFormat>On-screen Show (16:9)</PresentationFormat>
  <Paragraphs>312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KitwareLight</vt:lpstr>
      <vt:lpstr>VTK-m Project Goals</vt:lpstr>
      <vt:lpstr>VTK-m Project Goals</vt:lpstr>
      <vt:lpstr>VTK-m Architecture</vt:lpstr>
      <vt:lpstr>VTK-m Arbitrary Composition</vt:lpstr>
      <vt:lpstr>VTK-m Arbitrary Composition</vt:lpstr>
      <vt:lpstr>PowerPoint Presentation</vt:lpstr>
      <vt:lpstr>PowerPoint Presentation</vt:lpstr>
      <vt:lpstr>What We Have So Far</vt:lpstr>
      <vt:lpstr>What We Have So Far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Dispatcher Invoke Operations</vt:lpstr>
      <vt:lpstr>PowerPoint Presentation</vt:lpstr>
      <vt:lpstr>Coprocessing/In-situ</vt:lpstr>
    </vt:vector>
  </TitlesOfParts>
  <Company>Kitware,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Marcus Hanwell</dc:creator>
  <cp:lastModifiedBy>Robert Maynard</cp:lastModifiedBy>
  <cp:revision>406</cp:revision>
  <cp:lastPrinted>2013-06-07T16:18:32Z</cp:lastPrinted>
  <dcterms:created xsi:type="dcterms:W3CDTF">2011-02-03T02:01:19Z</dcterms:created>
  <dcterms:modified xsi:type="dcterms:W3CDTF">2015-06-04T20:34:38Z</dcterms:modified>
</cp:coreProperties>
</file>